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3" r:id="rId6"/>
    <p:sldId id="262" r:id="rId7"/>
    <p:sldId id="270" r:id="rId8"/>
    <p:sldId id="273" r:id="rId9"/>
    <p:sldId id="261" r:id="rId10"/>
    <p:sldId id="264" r:id="rId11"/>
    <p:sldId id="265" r:id="rId12"/>
    <p:sldId id="266" r:id="rId13"/>
    <p:sldId id="267" r:id="rId14"/>
    <p:sldId id="272" r:id="rId15"/>
    <p:sldId id="268" r:id="rId16"/>
    <p:sldId id="271" r:id="rId17"/>
    <p:sldId id="269" r:id="rId18"/>
    <p:sldId id="260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46" autoAdjust="0"/>
    <p:restoredTop sz="94660"/>
  </p:normalViewPr>
  <p:slideViewPr>
    <p:cSldViewPr>
      <p:cViewPr varScale="1">
        <p:scale>
          <a:sx n="72" d="100"/>
          <a:sy n="72" d="100"/>
        </p:scale>
        <p:origin x="-45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C0072F0-5731-4E83-A397-D0C6F76670DE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21A5343-4C73-4EC4-B1F1-5A932F23D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59CDE6-2E2D-4CA3-8B46-34EFCCF8EE1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0156CC-AF81-493C-915C-256A86E7AD5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E905AB-2E04-4524-A83E-D2F9D9D38D6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4C4FDD-CF37-4736-B70F-DDFE0DC149E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4CC3E8-6082-4874-9172-1440C919BE4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470945-A154-4F1C-AA6E-E6681187D2D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D6F0C-409C-477A-8DEC-C6661F3E5B0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B18408-F41E-4D58-95D2-AE739EDEB55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D4F7FB-997A-40C4-B8A9-ACF3B631103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452538-FCFC-421D-95FD-4E54557BF42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D80030-52F6-4CCF-A07D-D7238911ED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5A5DD3-DCD1-480C-A927-C759006585A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775022D-9341-4E1D-A400-E3E74176924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5B8961-DDC3-4C5D-84CB-DF3DB4A6E65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B048D3-76B8-40BF-9AD0-0C4056BB034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72684A-C707-470E-85EA-1E4659DFEA2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81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71288E-9B53-4E21-8DB8-AC1D0F2AC6F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AFB1C9-FF2E-480F-B2DC-21A5E3CD849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7AC93-92EB-4949-A547-BCE2539C825E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43D0B-FBC2-4D03-A26A-E8675D13D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F3166-E23D-419C-B465-A7913F6C5EEF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B4928-E304-4E97-BACD-F07A8F7407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F26C7-B512-4E8C-AA82-935A0699A9D2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CAF77-FCE9-41ED-9707-801D77F1A8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1E972-5564-4073-BD28-08ACAEB98F17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23017-9426-429B-B81C-E2364F02BF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F7182-571C-42A9-9A70-F16666ED6054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7CC7E-D708-4EAA-8460-71EDEC7396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1A4A4-7626-4E1E-A29A-9DC1575AD09E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918CC-A662-4167-BF04-5DE9337ED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E4A69-34F4-4913-856F-2AF20E05EE39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40680-DDE5-4BD6-AF0B-B02FED883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A5666-7E80-404A-AB4D-FD64DDBECF5F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9C5D0-A03B-4327-BF6E-3EF33363D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FF63C-0090-4063-82BF-C9446843DEE8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06E98-CAE7-46A4-88BB-1E0A7FA01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F2AF4-8B97-4680-9CB3-9472189C8302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A16F6-5B7F-49D2-BE7D-015D12072B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3A2B6-7983-4286-A0EA-2A5F80968990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26479-C9D6-42E2-BEA9-345064CE3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A6723F-B599-4BB6-9DA3-9DD97B15FCF9}" type="datetimeFigureOut">
              <a:rPr lang="ru-RU"/>
              <a:pPr>
                <a:defRPr/>
              </a:pPr>
              <a:t>29.09.2011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986307-1D4C-42A8-9D31-B46DF08E4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19877" y="1071546"/>
            <a:ext cx="4504246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Микробы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14338" name="Picture 2" descr="C:\Users\МАРИНА\Desktop\мик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786063"/>
            <a:ext cx="4429125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7"/>
          <p:cNvSpPr txBox="1">
            <a:spLocks noChangeArrowheads="1"/>
          </p:cNvSpPr>
          <p:nvPr/>
        </p:nvSpPr>
        <p:spPr bwMode="auto">
          <a:xfrm>
            <a:off x="1500188" y="214313"/>
            <a:ext cx="6000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600">
                <a:solidFill>
                  <a:schemeClr val="bg1"/>
                </a:solidFill>
                <a:latin typeface="Calibri" pitchFamily="34" charset="0"/>
              </a:rPr>
              <a:t>Твои первые уроки здоровья</a:t>
            </a:r>
          </a:p>
        </p:txBody>
      </p:sp>
      <p:sp>
        <p:nvSpPr>
          <p:cNvPr id="14341" name="TextBox 9"/>
          <p:cNvSpPr txBox="1">
            <a:spLocks noChangeArrowheads="1"/>
          </p:cNvSpPr>
          <p:nvPr/>
        </p:nvSpPr>
        <p:spPr bwMode="auto">
          <a:xfrm>
            <a:off x="6429375" y="6000750"/>
            <a:ext cx="779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2011г.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1"/>
          <p:cNvSpPr>
            <a:spLocks noChangeArrowheads="1"/>
          </p:cNvSpPr>
          <p:nvPr/>
        </p:nvSpPr>
        <p:spPr bwMode="auto">
          <a:xfrm>
            <a:off x="285750" y="428625"/>
            <a:ext cx="59293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Там, где грязь, живут микробы. 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Мелкие — не увидать. 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Их, микробов, очень много, 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Невозможно сосчитать.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642918"/>
            <a:ext cx="2662245" cy="285752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3071813" y="4000500"/>
            <a:ext cx="55006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Среди микробов есть наши друзья и враги. С теми и другими мы должны научиться правильно себя вести, чтобы оставаться здоровыми. Микробы – друзья и враги человека, поэтому следует быть крайне осторожными. </a:t>
            </a:r>
          </a:p>
        </p:txBody>
      </p:sp>
      <p:pic>
        <p:nvPicPr>
          <p:cNvPr id="5122" name="Picture 2" descr="C:\Users\МАРИНА\Desktop\23712946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357430"/>
            <a:ext cx="2786082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3"/>
          <a:srcRect l="11290" t="5000" r="2419" b="18333"/>
          <a:stretch>
            <a:fillRect/>
          </a:stretch>
        </p:blipFill>
        <p:spPr bwMode="auto">
          <a:xfrm>
            <a:off x="714375" y="214313"/>
            <a:ext cx="7643813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500063" y="4714875"/>
            <a:ext cx="76438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Вот капля воды, посмотри, сколько на ней  микробов!  Ты  ничего не видишь? Правильно, потому что микробы очень маленькие, меньше капельки, их так просто не разглядеть.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357188" y="214313"/>
            <a:ext cx="8358187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Маленькие, да удаленькие микробы – друзья и враги человека.</a:t>
            </a:r>
          </a:p>
          <a:p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Размер микробов – друзей и врагов человека составляет от тысячных до миллионных долей миллиметра, рассмотреть их можно только под микроскопом.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428868"/>
            <a:ext cx="2381250" cy="3295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928802"/>
            <a:ext cx="2714644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3857628"/>
            <a:ext cx="3643338" cy="2709854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1"/>
          <p:cNvSpPr>
            <a:spLocks noChangeArrowheads="1"/>
          </p:cNvSpPr>
          <p:nvPr/>
        </p:nvSpPr>
        <p:spPr bwMode="auto">
          <a:xfrm>
            <a:off x="500063" y="214313"/>
            <a:ext cx="5500687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Мельче комаров и мошек 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В много-много тысяч раз. 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Тьма невидимых зверушек 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Жить предпочитает в нас.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428604"/>
            <a:ext cx="2333628" cy="2314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/>
          <p:nvPr/>
        </p:nvPicPr>
        <p:blipFill>
          <a:blip r:embed="rId4"/>
          <a:srcRect r="24999"/>
          <a:stretch>
            <a:fillRect/>
          </a:stretch>
        </p:blipFill>
        <p:spPr bwMode="auto">
          <a:xfrm>
            <a:off x="357158" y="2214554"/>
            <a:ext cx="3500462" cy="3543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32" name="Прямоугольник 4"/>
          <p:cNvSpPr>
            <a:spLocks noChangeArrowheads="1"/>
          </p:cNvSpPr>
          <p:nvPr/>
        </p:nvSpPr>
        <p:spPr bwMode="auto">
          <a:xfrm>
            <a:off x="4000500" y="3071813"/>
            <a:ext cx="4714875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Микрофлора организма человека «весит» до 1,5 кг. Бактерии живут на коже, слизистых оболочках, в органах пищеварительной системы, выполняя роль наших помощников и защитников. «Вредные» микробы – также чувствуют себя в нашем теле весьма комфортно, а при ослаблении иммунитета и вовсе «распоясываются», провоцируя различные заболевания.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57188" y="285750"/>
            <a:ext cx="764381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Частое мытье рук для современного человека не просто признак хорошего воспитания и аккуратности. Эта несложная процедура способна защитить от опасных заболеваний, ведь именно через грязные руки микробы-возбудители попадают в наш организм. </a:t>
            </a:r>
            <a:endParaRPr lang="ru-RU" sz="240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7170" name="Picture 2" descr="C:\Users\МАРИНА\Desktop\ФОТО\ВСЕ ПОДРЯД\безопастность\images[5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000372"/>
            <a:ext cx="3357586" cy="2847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 descr="C:\Users\МАРИНА\Desktop\ФОТО\ВСЕ ПОДРЯД\безопастность\fluid-faucet-by-kohler-design-1[1].jpg"/>
          <p:cNvPicPr>
            <a:picLocks noChangeAspect="1" noChangeArrowheads="1"/>
          </p:cNvPicPr>
          <p:nvPr/>
        </p:nvPicPr>
        <p:blipFill>
          <a:blip r:embed="rId4"/>
          <a:srcRect b="17192"/>
          <a:stretch>
            <a:fillRect/>
          </a:stretch>
        </p:blipFill>
        <p:spPr bwMode="auto">
          <a:xfrm>
            <a:off x="428596" y="2928934"/>
            <a:ext cx="4214842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Прямоугольник 1"/>
          <p:cNvSpPr>
            <a:spLocks noChangeArrowheads="1"/>
          </p:cNvSpPr>
          <p:nvPr/>
        </p:nvSpPr>
        <p:spPr bwMode="auto">
          <a:xfrm>
            <a:off x="1000125" y="642938"/>
            <a:ext cx="58578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Мытье рук с соблюдением определенных правил - один из лучших способов профилактики, который требует только мыла и теплой воды.</a:t>
            </a:r>
            <a:endParaRPr lang="ru-RU" sz="2400">
              <a:latin typeface="Calibri" pitchFamily="34" charset="0"/>
            </a:endParaRPr>
          </a:p>
        </p:txBody>
      </p:sp>
      <p:pic>
        <p:nvPicPr>
          <p:cNvPr id="6146" name="Picture 2" descr="C:\Users\МАРИНА\Desktop\89144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143116"/>
            <a:ext cx="3500462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/>
          <p:nvPr/>
        </p:nvPicPr>
        <p:blipFill>
          <a:blip r:embed="rId4"/>
          <a:srcRect l="6637" t="3219" r="4867" b="9871"/>
          <a:stretch>
            <a:fillRect/>
          </a:stretch>
        </p:blipFill>
        <p:spPr bwMode="auto">
          <a:xfrm>
            <a:off x="428596" y="2786058"/>
            <a:ext cx="4000528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1"/>
          <p:cNvSpPr>
            <a:spLocks noChangeArrowheads="1"/>
          </p:cNvSpPr>
          <p:nvPr/>
        </p:nvSpPr>
        <p:spPr bwMode="auto">
          <a:xfrm>
            <a:off x="2286000" y="2967038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</a:t>
            </a:r>
          </a:p>
        </p:txBody>
      </p:sp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642938" y="357188"/>
            <a:ext cx="48577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Если мы будем коротко стричь ногти,  под ними не будет черной  каемки грязи и, конечно, бактерии содержащиеся в ней, не попадут к нам внутрь, и мы не будем болеть</a:t>
            </a:r>
          </a:p>
        </p:txBody>
      </p:sp>
      <p:pic>
        <p:nvPicPr>
          <p:cNvPr id="28675" name="Рисунок 5" descr="ED00136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1650" y="285750"/>
            <a:ext cx="35623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6"/>
          <p:cNvSpPr txBox="1">
            <a:spLocks noChangeArrowheads="1"/>
          </p:cNvSpPr>
          <p:nvPr/>
        </p:nvSpPr>
        <p:spPr bwMode="auto">
          <a:xfrm>
            <a:off x="4357688" y="3500438"/>
            <a:ext cx="435768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Тоже самое можно сказать о носовом платочке. Он необходим при кашле и чихании. Надо отворачиваться и прикрываться им, чтобы микробы не летели на товарищей.</a:t>
            </a:r>
          </a:p>
        </p:txBody>
      </p:sp>
      <p:pic>
        <p:nvPicPr>
          <p:cNvPr id="50178" name="Picture 2" descr="http://img0.liveinternet.ru/images/attach/c/0/43/773/43773416_166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071942"/>
            <a:ext cx="3286148" cy="2562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Прямоугольник 1"/>
          <p:cNvSpPr>
            <a:spLocks noChangeArrowheads="1"/>
          </p:cNvSpPr>
          <p:nvPr/>
        </p:nvSpPr>
        <p:spPr bwMode="auto">
          <a:xfrm>
            <a:off x="642938" y="428625"/>
            <a:ext cx="621506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Всем известно, что при царапинах и порезах нужно смазать рану дезинфицирующим веществом: спиртом, перекисью водорода или йодом, чтобы не оставить микробам шансов.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000372"/>
            <a:ext cx="3500462" cy="3014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2928934"/>
            <a:ext cx="3286148" cy="3014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Прямоугольник 1"/>
          <p:cNvSpPr>
            <a:spLocks noChangeArrowheads="1"/>
          </p:cNvSpPr>
          <p:nvPr/>
        </p:nvSpPr>
        <p:spPr bwMode="auto">
          <a:xfrm>
            <a:off x="642938" y="571500"/>
            <a:ext cx="621506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Calibri" pitchFamily="34" charset="0"/>
              </a:rPr>
              <a:t>Если грязными руками </a:t>
            </a:r>
            <a:br>
              <a:rPr lang="ru-RU" sz="2800">
                <a:solidFill>
                  <a:schemeClr val="bg1"/>
                </a:solidFill>
                <a:latin typeface="Calibri" pitchFamily="34" charset="0"/>
              </a:rPr>
            </a:br>
            <a:r>
              <a:rPr lang="ru-RU" sz="2800">
                <a:solidFill>
                  <a:schemeClr val="bg1"/>
                </a:solidFill>
                <a:latin typeface="Calibri" pitchFamily="34" charset="0"/>
              </a:rPr>
              <a:t>Кушать или трогать рот, </a:t>
            </a:r>
            <a:br>
              <a:rPr lang="ru-RU" sz="2800">
                <a:solidFill>
                  <a:schemeClr val="bg1"/>
                </a:solidFill>
                <a:latin typeface="Calibri" pitchFamily="34" charset="0"/>
              </a:rPr>
            </a:br>
            <a:r>
              <a:rPr lang="ru-RU" sz="2800">
                <a:solidFill>
                  <a:schemeClr val="bg1"/>
                </a:solidFill>
                <a:latin typeface="Calibri" pitchFamily="34" charset="0"/>
              </a:rPr>
              <a:t>Непременно от микробов </a:t>
            </a:r>
            <a:br>
              <a:rPr lang="ru-RU" sz="2800">
                <a:solidFill>
                  <a:schemeClr val="bg1"/>
                </a:solidFill>
                <a:latin typeface="Calibri" pitchFamily="34" charset="0"/>
              </a:rPr>
            </a:br>
            <a:r>
              <a:rPr lang="ru-RU" sz="2800">
                <a:solidFill>
                  <a:schemeClr val="bg1"/>
                </a:solidFill>
                <a:latin typeface="Calibri" pitchFamily="34" charset="0"/>
              </a:rPr>
              <a:t>Сильно заболит живот.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 t="19565" r="24999"/>
          <a:stretch>
            <a:fillRect/>
          </a:stretch>
        </p:blipFill>
        <p:spPr bwMode="auto">
          <a:xfrm>
            <a:off x="5214942" y="285728"/>
            <a:ext cx="3286148" cy="2643183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МАРИНА\Desktop\lyambliosis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2928934"/>
            <a:ext cx="3500462" cy="3071834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337" name="Picture 1" descr="C:\Users\МАРИНА\Desktop\1301502715_rossiyskie-deti-edyat-slishkom-mnogo-nezdorovyh-blyud[1].jpg"/>
          <p:cNvPicPr>
            <a:picLocks noChangeAspect="1" noChangeArrowheads="1"/>
          </p:cNvPicPr>
          <p:nvPr/>
        </p:nvPicPr>
        <p:blipFill>
          <a:blip r:embed="rId5"/>
          <a:srcRect l="9564" r="10733"/>
          <a:stretch>
            <a:fillRect/>
          </a:stretch>
        </p:blipFill>
        <p:spPr bwMode="auto">
          <a:xfrm>
            <a:off x="4786314" y="3429000"/>
            <a:ext cx="3571900" cy="3052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Прямоугольник 1"/>
          <p:cNvSpPr>
            <a:spLocks noChangeArrowheads="1"/>
          </p:cNvSpPr>
          <p:nvPr/>
        </p:nvSpPr>
        <p:spPr bwMode="auto">
          <a:xfrm>
            <a:off x="1143000" y="357188"/>
            <a:ext cx="6715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 Хорошей питательной средой для микробов являются </a:t>
            </a:r>
            <a:r>
              <a:rPr lang="ru-RU" sz="2400" u="sng">
                <a:solidFill>
                  <a:schemeClr val="bg1"/>
                </a:solidFill>
                <a:latin typeface="Calibri" pitchFamily="34" charset="0"/>
              </a:rPr>
              <a:t>продукты</a:t>
            </a:r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, содержащие много воды (молоко, бульоны), а также мясо, рыба и т. д. </a:t>
            </a:r>
          </a:p>
        </p:txBody>
      </p:sp>
      <p:pic>
        <p:nvPicPr>
          <p:cNvPr id="2050" name="Picture 2" descr="C:\Users\МАРИНА\Desktop\ФОТО\ВСЕ ПОДРЯД\продукты\tk_sob_large_630_22_11_10_04_55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571744"/>
            <a:ext cx="3643338" cy="34290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1" name="Picture 3" descr="C:\Users\МАРИНА\Desktop\ФОТО\ВСЕ ПОДРЯД\продукты\369254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357694"/>
            <a:ext cx="2381250" cy="21431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2" name="Picture 4" descr="C:\Users\МАРИНА\Desktop\ФОТО\ВСЕ ПОДРЯД\продукты\19[1].jpg"/>
          <p:cNvPicPr>
            <a:picLocks noChangeAspect="1" noChangeArrowheads="1"/>
          </p:cNvPicPr>
          <p:nvPr/>
        </p:nvPicPr>
        <p:blipFill>
          <a:blip r:embed="rId5"/>
          <a:srcRect l="12500" t="15000" r="13437" b="12500"/>
          <a:stretch>
            <a:fillRect/>
          </a:stretch>
        </p:blipFill>
        <p:spPr bwMode="auto">
          <a:xfrm>
            <a:off x="5857884" y="1785926"/>
            <a:ext cx="3000396" cy="22860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Прямоугольник 1"/>
          <p:cNvSpPr>
            <a:spLocks noChangeArrowheads="1"/>
          </p:cNvSpPr>
          <p:nvPr/>
        </p:nvSpPr>
        <p:spPr bwMode="auto">
          <a:xfrm>
            <a:off x="1000125" y="357188"/>
            <a:ext cx="74295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solidFill>
                  <a:schemeClr val="bg1"/>
                </a:solidFill>
                <a:latin typeface="Calibri" pitchFamily="34" charset="0"/>
              </a:rPr>
              <a:t>В местах скопления людей (метро, общественный транспорт, супермаркеты, концертные и кинозалы) количество микробов доходит до 300 тысяч на один кубический метр. </a:t>
            </a:r>
          </a:p>
        </p:txBody>
      </p:sp>
      <p:pic>
        <p:nvPicPr>
          <p:cNvPr id="4098" name="Picture 2" descr="C:\Users\МАРИНА\Desktop\252244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000372"/>
            <a:ext cx="4143404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C:\Users\МАРИНА\Desktop\6eaba6b156fc82025e2e2eac7a7899cd_big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3214686"/>
            <a:ext cx="3071834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Прямоугольник 1"/>
          <p:cNvSpPr>
            <a:spLocks noChangeArrowheads="1"/>
          </p:cNvSpPr>
          <p:nvPr/>
        </p:nvSpPr>
        <p:spPr bwMode="auto">
          <a:xfrm>
            <a:off x="571500" y="285750"/>
            <a:ext cx="4643438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chemeClr val="bg1"/>
                </a:solidFill>
                <a:latin typeface="Calibri" pitchFamily="34" charset="0"/>
              </a:rPr>
              <a:t>На открытом воздухе микробов значительно меньше, поэтому  очень полезно гулять на свежем воздухе в лесу, в парке.</a:t>
            </a:r>
          </a:p>
        </p:txBody>
      </p:sp>
      <p:pic>
        <p:nvPicPr>
          <p:cNvPr id="3074" name="Picture 2" descr="C:\Users\МАРИНА\Desktop\ФОТО\ЦРР\дети фото\1b5b7cee1a2a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071810"/>
            <a:ext cx="3251200" cy="2921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МАРИНА\Desktop\ФОТО\ЦРР\дети фото\629_0194[1].jpg"/>
          <p:cNvPicPr>
            <a:picLocks noChangeAspect="1" noChangeArrowheads="1"/>
          </p:cNvPicPr>
          <p:nvPr/>
        </p:nvPicPr>
        <p:blipFill>
          <a:blip r:embed="rId4"/>
          <a:srcRect t="8203" r="15294" b="12109"/>
          <a:stretch>
            <a:fillRect/>
          </a:stretch>
        </p:blipFill>
        <p:spPr bwMode="auto">
          <a:xfrm>
            <a:off x="5357818" y="857232"/>
            <a:ext cx="3429024" cy="485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Прямоугольник 1"/>
          <p:cNvSpPr>
            <a:spLocks noChangeArrowheads="1"/>
          </p:cNvSpPr>
          <p:nvPr/>
        </p:nvSpPr>
        <p:spPr bwMode="auto">
          <a:xfrm>
            <a:off x="428625" y="500063"/>
            <a:ext cx="84296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Большинство людей уверены, что от микробов — один вред и их нужно стремиться уничтожать всеми доступными средствами: начиная с мытья рук и заканчивая обработкой каждого квадратного сантиметра квартиры .</a:t>
            </a:r>
          </a:p>
          <a:p>
            <a:pPr algn="just"/>
            <a:r>
              <a:rPr lang="ru-RU" sz="3200">
                <a:solidFill>
                  <a:srgbClr val="FF0000"/>
                </a:solidFill>
                <a:ea typeface="Times New Roman" pitchFamily="18" charset="0"/>
                <a:cs typeface="Arial" charset="0"/>
              </a:rPr>
              <a:t>Но это не так  есть много полезных микробов.</a:t>
            </a:r>
          </a:p>
        </p:txBody>
      </p:sp>
      <p:pic>
        <p:nvPicPr>
          <p:cNvPr id="47106" name="Picture 2" descr="C:\Users\МАРИНА\Desktop\микроб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143248"/>
            <a:ext cx="5214974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чеснок-2"/>
          <p:cNvPicPr/>
          <p:nvPr/>
        </p:nvPicPr>
        <p:blipFill>
          <a:blip r:embed="rId3"/>
          <a:srcRect t="21809"/>
          <a:stretch>
            <a:fillRect/>
          </a:stretch>
        </p:blipFill>
        <p:spPr bwMode="auto">
          <a:xfrm>
            <a:off x="642910" y="5000636"/>
            <a:ext cx="2286016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3010" name="Прямоугольник 5"/>
          <p:cNvSpPr>
            <a:spLocks noChangeArrowheads="1"/>
          </p:cNvSpPr>
          <p:nvPr/>
        </p:nvSpPr>
        <p:spPr bwMode="auto">
          <a:xfrm>
            <a:off x="3286125" y="4857750"/>
            <a:ext cx="52863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Запахи лука и чеснока полезны. Они уничтожают микробы разных болезней. Поэтому чаще нужно употреблять лук и чеснок в пище, для организма они очень полезны. </a:t>
            </a:r>
          </a:p>
        </p:txBody>
      </p:sp>
      <p:sp>
        <p:nvSpPr>
          <p:cNvPr id="43011" name="Прямоугольник 6"/>
          <p:cNvSpPr>
            <a:spLocks noChangeArrowheads="1"/>
          </p:cNvSpPr>
          <p:nvPr/>
        </p:nvSpPr>
        <p:spPr bwMode="auto">
          <a:xfrm>
            <a:off x="357188" y="214313"/>
            <a:ext cx="7643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Пенящийся квас, мягкий ноздреватый хлеб — мы бы не попробовали их, если бы не наши друзья — микроорганизмы. </a:t>
            </a:r>
          </a:p>
        </p:txBody>
      </p:sp>
      <p:pic>
        <p:nvPicPr>
          <p:cNvPr id="7172" name="Picture 4" descr="http://doma-gotovim.ru/wp-content/uploads/2010/06/+%D0%BA%D0%B2%D0%B0%D1%81-%D0%B4%D0%BE%D0%BC%D0%B0%D1%88%D0%BD%D0%B8%D0%B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857364"/>
            <a:ext cx="3357586" cy="2286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4" name="Picture 6" descr="http://breadinform.ru/images/stories/3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1285860"/>
            <a:ext cx="4714908" cy="3286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Прямоугольник 2"/>
          <p:cNvSpPr>
            <a:spLocks noChangeArrowheads="1"/>
          </p:cNvSpPr>
          <p:nvPr/>
        </p:nvSpPr>
        <p:spPr bwMode="auto">
          <a:xfrm>
            <a:off x="785813" y="142875"/>
            <a:ext cx="778668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Calibri" pitchFamily="34" charset="0"/>
              </a:rPr>
              <a:t>Полезные микроорганизмы, которые обитают в организме человека помогают бороться с болезнями, участвуют в пищеварении.</a:t>
            </a:r>
          </a:p>
        </p:txBody>
      </p:sp>
      <p:pic>
        <p:nvPicPr>
          <p:cNvPr id="46083" name="Picture 3" descr="http://www.clma-nn.ru/files/chasto_boleyshi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3571876"/>
            <a:ext cx="2286016" cy="2795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5" name="Picture 5" descr="http://greenrecept.ru/uploads/posts/2011-01/1295991225_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857364"/>
            <a:ext cx="3500462" cy="2619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7" name="Picture 7" descr="http://namewoman.ru/images/stories/2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1928802"/>
            <a:ext cx="2571750" cy="3200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Прямоугольник 1"/>
          <p:cNvSpPr>
            <a:spLocks noChangeArrowheads="1"/>
          </p:cNvSpPr>
          <p:nvPr/>
        </p:nvSpPr>
        <p:spPr bwMode="auto">
          <a:xfrm>
            <a:off x="1214438" y="500063"/>
            <a:ext cx="642937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chemeClr val="bg1"/>
                </a:solidFill>
                <a:latin typeface="Calibri" pitchFamily="34" charset="0"/>
              </a:rPr>
              <a:t>Мельчайшие живые существа играют на Земле свою неоценимую роль. Бактерии преобразовывают органические вещества в неорганические, очищая нашу планету от мусора.</a:t>
            </a:r>
          </a:p>
        </p:txBody>
      </p:sp>
      <p:pic>
        <p:nvPicPr>
          <p:cNvPr id="5122" name="Picture 2" descr="http://img0.liveinternet.ru/images/attach/c/0/46/834/46834005_musor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143248"/>
            <a:ext cx="3400425" cy="2552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http://deti-club.ru/wp-content/uploads/sea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286124"/>
            <a:ext cx="3810000" cy="2738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/>
          <p:cNvSpPr>
            <a:spLocks noChangeArrowheads="1"/>
          </p:cNvSpPr>
          <p:nvPr/>
        </p:nvSpPr>
        <p:spPr bwMode="auto">
          <a:xfrm>
            <a:off x="0" y="2124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800">
                <a:cs typeface="Arial" charset="0"/>
              </a:rPr>
              <a:t> </a:t>
            </a:r>
            <a:endParaRPr lang="ru-RU"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1"/>
            <a:ext cx="342902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Игра</a:t>
            </a:r>
            <a:endParaRPr lang="ru-RU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7" y="357166"/>
            <a:ext cx="3143271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Полезно</a:t>
            </a:r>
            <a:endParaRPr lang="ru-RU" sz="5400" b="1" dirty="0">
              <a:ln w="11430"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357166"/>
            <a:ext cx="2857520" cy="92333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chemeClr val="bg1"/>
                </a:solidFill>
                <a:latin typeface="+mn-lt"/>
              </a:rPr>
              <a:t>Вредно</a:t>
            </a:r>
            <a:endParaRPr lang="ru-RU" sz="5400" b="1" dirty="0">
              <a:ln/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2536825" y="3392488"/>
            <a:ext cx="3786187" cy="158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C:\Users\МАРИНА\Desktop\1301502715_rossiyskie-deti-edyat-slishkom-mnogo-nezdorovyh-blyud[1].jpg"/>
          <p:cNvPicPr>
            <a:picLocks noChangeAspect="1" noChangeArrowheads="1"/>
          </p:cNvPicPr>
          <p:nvPr/>
        </p:nvPicPr>
        <p:blipFill>
          <a:blip r:embed="rId3"/>
          <a:srcRect l="12329" t="8904" r="15753"/>
          <a:stretch>
            <a:fillRect/>
          </a:stretch>
        </p:blipFill>
        <p:spPr bwMode="auto">
          <a:xfrm>
            <a:off x="1785938" y="3843338"/>
            <a:ext cx="2928937" cy="301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C:\Users\МАРИНА\Desktop\ФОТО\ЦРР\дети фото\x_cebfbf89[1].jpg"/>
          <p:cNvPicPr>
            <a:picLocks noChangeAspect="1" noChangeArrowheads="1"/>
          </p:cNvPicPr>
          <p:nvPr/>
        </p:nvPicPr>
        <p:blipFill>
          <a:blip r:embed="rId4"/>
          <a:srcRect l="12500" t="10001" r="8749" b="10001"/>
          <a:stretch>
            <a:fillRect/>
          </a:stretch>
        </p:blipFill>
        <p:spPr bwMode="auto">
          <a:xfrm>
            <a:off x="2071688" y="4143375"/>
            <a:ext cx="31432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C:\Users\МАРИНА\Desktop\ФОТО\ЦРР\дети фото\DSC0883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500" y="3214688"/>
            <a:ext cx="271462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C:\Users\МАРИНА\Desktop\162251_1694nothumb500[1].jpg"/>
          <p:cNvPicPr>
            <a:picLocks noChangeAspect="1" noChangeArrowheads="1"/>
          </p:cNvPicPr>
          <p:nvPr/>
        </p:nvPicPr>
        <p:blipFill>
          <a:blip r:embed="rId6"/>
          <a:srcRect r="6406" b="6876"/>
          <a:stretch>
            <a:fillRect/>
          </a:stretch>
        </p:blipFill>
        <p:spPr bwMode="auto">
          <a:xfrm>
            <a:off x="3071813" y="4643438"/>
            <a:ext cx="2897187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C:\Users\МАРИНА\Desktop\89144[1]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75" y="4357688"/>
            <a:ext cx="2643188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 descr="C:\Users\МАРИНА\Desktop\23712946[1]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14625" y="3857625"/>
            <a:ext cx="29289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9.52821E-7 L 0.44393 -0.25879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" y="-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92 -0.08403 L 0.39792 -0.41736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68 0.1228 L -0.29948 -0.24445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" y="-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19 -0.00254 L -0.3408 -0.22271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" y="-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0.10509 L -0.31111 -0.27084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" y="-1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27 0.17276 L 0.34827 -0.16027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480</Words>
  <Application>Microsoft Office PowerPoint</Application>
  <PresentationFormat>On-screen Show (4:3)</PresentationFormat>
  <Paragraphs>44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Calibri</vt:lpstr>
      <vt:lpstr>Arial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Admin</cp:lastModifiedBy>
  <cp:revision>28</cp:revision>
  <dcterms:created xsi:type="dcterms:W3CDTF">2011-04-02T17:26:38Z</dcterms:created>
  <dcterms:modified xsi:type="dcterms:W3CDTF">2011-09-29T06:58:26Z</dcterms:modified>
</cp:coreProperties>
</file>