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63"/>
  </p:notesMasterIdLst>
  <p:sldIdLst>
    <p:sldId id="314" r:id="rId2"/>
    <p:sldId id="375" r:id="rId3"/>
    <p:sldId id="400" r:id="rId4"/>
    <p:sldId id="316" r:id="rId5"/>
    <p:sldId id="378" r:id="rId6"/>
    <p:sldId id="401" r:id="rId7"/>
    <p:sldId id="320" r:id="rId8"/>
    <p:sldId id="322" r:id="rId9"/>
    <p:sldId id="324" r:id="rId10"/>
    <p:sldId id="326" r:id="rId11"/>
    <p:sldId id="402" r:id="rId12"/>
    <p:sldId id="327" r:id="rId13"/>
    <p:sldId id="374" r:id="rId14"/>
    <p:sldId id="363" r:id="rId15"/>
    <p:sldId id="328" r:id="rId16"/>
    <p:sldId id="329" r:id="rId17"/>
    <p:sldId id="330" r:id="rId18"/>
    <p:sldId id="331" r:id="rId19"/>
    <p:sldId id="403" r:id="rId20"/>
    <p:sldId id="342" r:id="rId21"/>
    <p:sldId id="333" r:id="rId22"/>
    <p:sldId id="334" r:id="rId23"/>
    <p:sldId id="404" r:id="rId24"/>
    <p:sldId id="405" r:id="rId25"/>
    <p:sldId id="335" r:id="rId26"/>
    <p:sldId id="406" r:id="rId27"/>
    <p:sldId id="336" r:id="rId28"/>
    <p:sldId id="407" r:id="rId29"/>
    <p:sldId id="408" r:id="rId30"/>
    <p:sldId id="413" r:id="rId31"/>
    <p:sldId id="338" r:id="rId32"/>
    <p:sldId id="340" r:id="rId33"/>
    <p:sldId id="351" r:id="rId34"/>
    <p:sldId id="352" r:id="rId35"/>
    <p:sldId id="372" r:id="rId36"/>
    <p:sldId id="364" r:id="rId37"/>
    <p:sldId id="354" r:id="rId38"/>
    <p:sldId id="373" r:id="rId39"/>
    <p:sldId id="377" r:id="rId40"/>
    <p:sldId id="356" r:id="rId41"/>
    <p:sldId id="357" r:id="rId42"/>
    <p:sldId id="386" r:id="rId43"/>
    <p:sldId id="387" r:id="rId44"/>
    <p:sldId id="389" r:id="rId45"/>
    <p:sldId id="390" r:id="rId46"/>
    <p:sldId id="358" r:id="rId47"/>
    <p:sldId id="359" r:id="rId48"/>
    <p:sldId id="360" r:id="rId49"/>
    <p:sldId id="361" r:id="rId50"/>
    <p:sldId id="362" r:id="rId51"/>
    <p:sldId id="365" r:id="rId52"/>
    <p:sldId id="368" r:id="rId53"/>
    <p:sldId id="409" r:id="rId54"/>
    <p:sldId id="366" r:id="rId55"/>
    <p:sldId id="367" r:id="rId56"/>
    <p:sldId id="285" r:id="rId57"/>
    <p:sldId id="380" r:id="rId58"/>
    <p:sldId id="369" r:id="rId59"/>
    <p:sldId id="311" r:id="rId60"/>
    <p:sldId id="412" r:id="rId61"/>
    <p:sldId id="370" r:id="rId6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5714" autoAdjust="0"/>
  </p:normalViewPr>
  <p:slideViewPr>
    <p:cSldViewPr>
      <p:cViewPr>
        <p:scale>
          <a:sx n="69" d="100"/>
          <a:sy n="69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30E93A-D533-444E-8CCE-F03122E0E86F}" type="doc">
      <dgm:prSet loTypeId="urn:microsoft.com/office/officeart/2005/8/layout/orgChart1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FDFB220F-A343-4436-80BF-E4B148360665}" type="pres">
      <dgm:prSet presAssocID="{2F30E93A-D533-444E-8CCE-F03122E0E86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6462CBC9-4052-4B39-8A1C-19C5833D1341}" type="presOf" srcId="{2F30E93A-D533-444E-8CCE-F03122E0E86F}" destId="{FDFB220F-A343-4436-80BF-E4B148360665}" srcOrd="0" destOrd="0" presId="urn:microsoft.com/office/officeart/2005/8/layout/orgChart1"/>
  </dgm:cxnLst>
  <dgm:bg>
    <a:blipFill>
      <a:blip xmlns:r="http://schemas.openxmlformats.org/officeDocument/2006/relationships" r:embed="rId1"/>
      <a:stretch>
        <a:fillRect/>
      </a:stretch>
    </a:blipFill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1CF2824-BADC-4C8F-B705-A364F2988CB9}" type="datetimeFigureOut">
              <a:rPr lang="ru-RU"/>
              <a:pPr>
                <a:defRPr/>
              </a:pPr>
              <a:t>29.03.2011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FE32CC5-55AB-4DF3-88BB-6B2AB48648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892396-6B8A-4A12-A872-A17288269E1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752F9E-5A76-4DEE-8842-4239753F0BCB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584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C9F730-2C31-4A7A-A80D-AA23F26F617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993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3BA03E-11C5-4DCB-A925-B1E1C870878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837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3E0C03-44F9-4C75-ACEC-77AC0D42842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2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3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4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5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6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7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8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9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0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2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Скругленный прямоугольник 12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6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9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10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88324-1A43-4C4F-B459-22CF90C7A704}" type="datetimeFigureOut">
              <a:rPr lang="ru-RU"/>
              <a:pPr>
                <a:defRPr/>
              </a:pPr>
              <a:t>29.03.2011</a:t>
            </a:fld>
            <a:endParaRPr lang="ru-RU"/>
          </a:p>
        </p:txBody>
      </p:sp>
      <p:sp>
        <p:nvSpPr>
          <p:cNvPr id="12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BD288D9-B708-4B61-8BFC-6C0F95B4AC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  <p:sndAc>
      <p:stSnd>
        <p:snd r:embed="rId1" name="zal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97BFE-972B-4AE3-A731-4D4486D9BCFD}" type="datetimeFigureOut">
              <a:rPr lang="ru-RU"/>
              <a:pPr>
                <a:defRPr/>
              </a:pPr>
              <a:t>29.03.2011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8348D5-935D-4A9A-84A0-CB9BD04BB6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  <p:sndAc>
      <p:stSnd>
        <p:snd r:embed="rId1" name="zal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6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7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8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374D6-9DA3-41E7-8A8B-D3FAF97F2988}" type="datetimeFigureOut">
              <a:rPr lang="ru-RU"/>
              <a:pPr>
                <a:defRPr/>
              </a:pPr>
              <a:t>29.03.2011</a:t>
            </a:fld>
            <a:endParaRPr lang="ru-RU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492EC4-BDC4-40C8-B961-BA4A6A0C5C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  <p:sndAc>
      <p:stSnd>
        <p:snd r:embed="rId1" name="zal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C4826-3CB9-4E1F-86A8-F9AC12CCA4F2}" type="datetimeFigureOut">
              <a:rPr lang="ru-RU"/>
              <a:pPr>
                <a:defRPr/>
              </a:pPr>
              <a:t>29.03.2011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78FEC-5E26-4D1A-ADE2-B5F5BC9958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  <p:sndAc>
      <p:stSnd>
        <p:snd r:embed="rId1" name="zal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8C8B0-8202-4321-B5D0-FBD05E3F5193}" type="datetimeFigureOut">
              <a:rPr lang="ru-RU"/>
              <a:pPr>
                <a:defRPr/>
              </a:pPr>
              <a:t>29.03.2011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1D1F0-260B-4758-8670-AADC38BA39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  <p:sndAc>
      <p:stSnd>
        <p:snd r:embed="rId1" name="zal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FC4FE-3D90-4ADC-A19D-D272A792671D}" type="datetimeFigureOut">
              <a:rPr lang="ru-RU"/>
              <a:pPr>
                <a:defRPr/>
              </a:pPr>
              <a:t>29.03.2011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887F4-C1F9-4100-9D47-D189132C43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  <p:sndAc>
      <p:stSnd>
        <p:snd r:embed="rId1" name="zal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B7617-1CC7-4892-A893-754A0C53FBAF}" type="datetimeFigureOut">
              <a:rPr lang="ru-RU"/>
              <a:pPr>
                <a:defRPr/>
              </a:pPr>
              <a:t>29.03.2011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09259-DCD5-46C2-A9E0-9CAF67E277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  <p:sndAc>
      <p:stSnd>
        <p:snd r:embed="rId1" name="zal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Скругленный прямоугольник 8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A9E7D-F2BF-4B80-AB28-7B21DAABAD09}" type="datetimeFigureOut">
              <a:rPr lang="ru-RU"/>
              <a:pPr>
                <a:defRPr/>
              </a:pPr>
              <a:t>29.03.2011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6A766-54AA-4A06-996B-836538BC05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  <p:sndAc>
      <p:stSnd>
        <p:snd r:embed="rId1" name="zal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1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2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A4CFC-B519-4B80-AB20-9A94914C3475}" type="datetimeFigureOut">
              <a:rPr lang="ru-RU"/>
              <a:pPr>
                <a:defRPr/>
              </a:pPr>
              <a:t>29.03.2011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833DE7-77CA-4CFA-8F08-BC3E45754E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  <p:sndAc>
      <p:stSnd>
        <p:snd r:embed="rId1" name="zal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61634-AEE2-4C9D-8396-8D50733F6FE7}" type="datetimeFigureOut">
              <a:rPr lang="ru-RU"/>
              <a:pPr>
                <a:defRPr/>
              </a:pPr>
              <a:t>29.03.2011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06975-CDB9-4048-ADDF-5AACB71166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  <p:sndAc>
      <p:stSnd>
        <p:snd r:embed="rId1" name="zal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0A32D-AC52-4501-A169-B2CFA1BE2E82}" type="datetimeFigureOut">
              <a:rPr lang="ru-RU"/>
              <a:pPr>
                <a:defRPr/>
              </a:pPr>
              <a:t>29.03.2011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80742-0BBC-4CC2-91A7-28ADAEB9C0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  <p:sndAc>
      <p:stSnd>
        <p:snd r:embed="rId1" name="zal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Заголовок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E5EE01D2-F0AF-4788-B395-073D6FB90361}" type="datetimeFigureOut">
              <a:rPr lang="ru-RU"/>
              <a:pPr>
                <a:defRPr/>
              </a:pPr>
              <a:t>29.03.2011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D083AB36-82D6-46DF-AC9D-9E3378085E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ransition>
    <p:dissolve/>
    <p:sndAc>
      <p:stSnd>
        <p:snd r:embed="rId13" name="zal.wav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3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4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4.wav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5.wav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4.wav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4.wav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audio" Target="../media/audio16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6.wav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7.wav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audio" Target="../media/audio17.wav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audio" Target="../media/audio17.wav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audio" Target="../media/audio17.wav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audio" Target="../media/audio17.wav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audio" Target="../media/audio18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audio" Target="../media/audio18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audio" Target="../media/audio19.wav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audio" Target="../media/audio19.wav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ЭВОЛЮЦИЯ.</a:t>
            </a:r>
          </a:p>
        </p:txBody>
      </p:sp>
      <p:sp>
        <p:nvSpPr>
          <p:cNvPr id="14338" name="Содержимое 8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Презентация  по  биологии в 11 классе по теме «Эволюция»</a:t>
            </a:r>
          </a:p>
        </p:txBody>
      </p:sp>
      <p:pic>
        <p:nvPicPr>
          <p:cNvPr id="14339" name="Picture 2" descr="C:\Documents and Settings\Ядерщик\Мои документы\Каталог SnagIt\пппппп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287375" y="11501438"/>
            <a:ext cx="5762625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1497013" y="1646238"/>
          <a:ext cx="6151562" cy="4525962"/>
        </p:xfrm>
        <a:graphic>
          <a:graphicData uri="http://schemas.openxmlformats.org/drawingml/2006/table">
            <a:tbl>
              <a:tblPr/>
              <a:tblGrid>
                <a:gridCol w="6151172"/>
              </a:tblGrid>
              <a:tr h="452596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62886" marR="306288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5364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00063" y="0"/>
            <a:ext cx="9786938" cy="945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/>
              <a:t/>
            </a:r>
            <a:br>
              <a:rPr lang="ru-RU"/>
            </a:br>
            <a:endParaRPr lang="ru-RU"/>
          </a:p>
          <a:p>
            <a:pPr eaLnBrk="0" hangingPunct="0"/>
            <a:endParaRPr lang="ru-RU"/>
          </a:p>
        </p:txBody>
      </p:sp>
    </p:spTree>
  </p:cSld>
  <p:clrMapOvr>
    <a:masterClrMapping/>
  </p:clrMapOvr>
  <p:transition advTm="406">
    <p:dissolve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Карл Линней.( 1707-1778)</a:t>
            </a:r>
          </a:p>
        </p:txBody>
      </p:sp>
      <p:sp>
        <p:nvSpPr>
          <p:cNvPr id="16386" name="Содержимое 4"/>
          <p:cNvSpPr>
            <a:spLocks noGrp="1"/>
          </p:cNvSpPr>
          <p:nvPr>
            <p:ph sz="quarter" idx="1"/>
          </p:nvPr>
        </p:nvSpPr>
        <p:spPr>
          <a:xfrm>
            <a:off x="3286125" y="1646238"/>
            <a:ext cx="2643188" cy="777557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25" y="1500188"/>
            <a:ext cx="3643313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75">
    <p:dissolve/>
    <p:sndAc>
      <p:stSnd>
        <p:snd r:embed="rId3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КАРЛ  ЛИННЕЙ.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 smtClean="0"/>
              <a:t>1. Метафизик Карл Линней. Креационизм.</a:t>
            </a:r>
            <a:endParaRPr lang="ru-RU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300" dirty="0" smtClean="0"/>
              <a:t>От латинского </a:t>
            </a:r>
            <a:r>
              <a:rPr lang="ru-RU" sz="3300" i="1" dirty="0" smtClean="0"/>
              <a:t>креацио </a:t>
            </a:r>
            <a:r>
              <a:rPr lang="ru-RU" sz="3300" dirty="0" smtClean="0"/>
              <a:t>— </a:t>
            </a:r>
            <a:r>
              <a:rPr lang="ru-RU" sz="3300" i="1" dirty="0" smtClean="0"/>
              <a:t>сотворение.</a:t>
            </a:r>
            <a:endParaRPr lang="ru-RU" sz="3300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300" dirty="0" smtClean="0"/>
              <a:t>«Король ботаников», «отец систематики»: 1000 терминов, 1200 новых родов, 8000 новых видов растений, бинарная номенклатура. 1735 г. «Система природы»: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300" dirty="0" smtClean="0"/>
              <a:t>24 класса растений, 6 классов животных.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300" dirty="0" smtClean="0"/>
              <a:t>Классификация искусственная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300" i="1" dirty="0" smtClean="0"/>
              <a:t>Постоянство, неизменность, изначальная целесообразность, </a:t>
            </a:r>
            <a:r>
              <a:rPr lang="ru-RU" sz="3300" dirty="0" smtClean="0"/>
              <a:t>но в конце жизни признал, что виды могут образовываться под влиянием среды или в результате скрещивания</a:t>
            </a:r>
            <a:endParaRPr lang="ru-RU" sz="3300" dirty="0"/>
          </a:p>
        </p:txBody>
      </p:sp>
    </p:spTree>
  </p:cSld>
  <p:clrMapOvr>
    <a:masterClrMapping/>
  </p:clrMapOvr>
  <p:transition advTm="218">
    <p:dissolv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Жан Батист Ламарк (1744-1829)</a:t>
            </a:r>
          </a:p>
        </p:txBody>
      </p:sp>
      <p:sp>
        <p:nvSpPr>
          <p:cNvPr id="19458" name="Содержимое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ru-RU" smtClean="0"/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63" y="1571625"/>
            <a:ext cx="40005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97">
    <p:newsflash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0482" name="Содержимое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ru-RU" sz="2000" smtClean="0"/>
              <a:t>От латинского </a:t>
            </a:r>
            <a:r>
              <a:rPr lang="ru-RU" sz="2000" i="1" smtClean="0"/>
              <a:t>трансформаре — преобра­зовывать.</a:t>
            </a:r>
            <a:endParaRPr lang="ru-RU" sz="2000" smtClean="0"/>
          </a:p>
          <a:p>
            <a:pPr eaLnBrk="1" hangingPunct="1"/>
            <a:r>
              <a:rPr lang="ru-RU" sz="2000" smtClean="0"/>
              <a:t>Ввел термин «биология».</a:t>
            </a:r>
          </a:p>
          <a:p>
            <a:pPr eaLnBrk="1" hangingPunct="1"/>
            <a:r>
              <a:rPr lang="ru-RU" sz="2000" smtClean="0"/>
              <a:t>1809 г. «Философия зоологии».</a:t>
            </a:r>
          </a:p>
          <a:p>
            <a:pPr eaLnBrk="1" hangingPunct="1"/>
            <a:r>
              <a:rPr lang="ru-RU" sz="2000" smtClean="0"/>
              <a:t>Теория «Градации» — историческое развитие от простого к сложному, 14 классов животных на 6 ступенях.</a:t>
            </a:r>
          </a:p>
          <a:p>
            <a:pPr eaLnBrk="1" hangingPunct="1"/>
            <a:r>
              <a:rPr lang="ru-RU" sz="2000" i="1" smtClean="0"/>
              <a:t>Движущие силы эволюции:</a:t>
            </a:r>
            <a:endParaRPr lang="ru-RU" sz="2000" smtClean="0"/>
          </a:p>
          <a:p>
            <a:pPr eaLnBrk="1" hangingPunct="1"/>
            <a:r>
              <a:rPr lang="ru-RU" sz="2000" b="1" smtClean="0"/>
              <a:t>2. Трансформизм. Эволюционная теория Ж. Б. Ламарка.</a:t>
            </a:r>
            <a:endParaRPr lang="ru-RU" sz="2000" smtClean="0"/>
          </a:p>
          <a:p>
            <a:pPr eaLnBrk="1" hangingPunct="1"/>
            <a:r>
              <a:rPr lang="ru-RU" sz="2000" smtClean="0"/>
              <a:t>Внутреннее стремление к прогрессу.</a:t>
            </a:r>
          </a:p>
          <a:p>
            <a:pPr eaLnBrk="1" hangingPunct="1"/>
            <a:r>
              <a:rPr lang="ru-RU" sz="2000" smtClean="0"/>
              <a:t>Под влиянием среды — упражнение или неупраж­</a:t>
            </a:r>
            <a:br>
              <a:rPr lang="ru-RU" sz="2000" smtClean="0"/>
            </a:br>
            <a:r>
              <a:rPr lang="ru-RU" sz="2000" smtClean="0"/>
              <a:t>нение органов.</a:t>
            </a:r>
          </a:p>
          <a:p>
            <a:pPr eaLnBrk="1" hangingPunct="1"/>
            <a:r>
              <a:rPr lang="ru-RU" sz="2000" smtClean="0"/>
              <a:t>Передача по наследству благоприобретенных признаков.</a:t>
            </a:r>
          </a:p>
          <a:p>
            <a:pPr eaLnBrk="1" hangingPunct="1"/>
            <a:r>
              <a:rPr lang="ru-RU" sz="2000" smtClean="0"/>
              <a:t>Теория </a:t>
            </a:r>
            <a:r>
              <a:rPr lang="ru-RU" sz="2000" b="1" smtClean="0"/>
              <a:t>не принята.</a:t>
            </a:r>
            <a:endParaRPr lang="ru-RU" sz="2000" smtClean="0"/>
          </a:p>
          <a:p>
            <a:pPr eaLnBrk="1" hangingPunct="1"/>
            <a:r>
              <a:rPr lang="ru-RU" sz="2000" smtClean="0"/>
              <a:t>В России: К. Ф. Рулье, А. И. Герцен, М. В. Ломоносов</a:t>
            </a:r>
          </a:p>
        </p:txBody>
      </p:sp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mbria" pitchFamily="18" charset="0"/>
            </a:endParaRPr>
          </a:p>
        </p:txBody>
      </p:sp>
      <p:pic>
        <p:nvPicPr>
          <p:cNvPr id="20484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688" y="4357688"/>
            <a:ext cx="787400" cy="168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97">
    <p:newsflash/>
    <p:sndAc>
      <p:stSnd>
        <p:snd r:embed="rId3" name="zal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646238"/>
            <a:ext cx="8229600" cy="4525962"/>
          </a:xfrm>
        </p:spPr>
        <p:txBody>
          <a:bodyPr>
            <a:normAutofit fontScale="77500" lnSpcReduction="20000"/>
          </a:bodyPr>
          <a:lstStyle/>
          <a:p>
            <a:pPr marL="342900" lvl="2" indent="-342900" eaLnBrk="1" fontAlgn="auto" hangingPunct="1"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Font typeface="Wingdings 2"/>
              <a:buChar char=""/>
              <a:defRPr/>
            </a:pPr>
            <a:r>
              <a:rPr lang="ru-RU" sz="4700" dirty="0" smtClean="0"/>
              <a:t>Таким образом, движущими силами эволюционного процесса по Ламарку являются: 1 — влияние среды, которое приводит к упраж­нению или неупражнению органов; 2 — стремление к самоусовер­шенствованию; 3 — передача по наследству благоприобретенных признаков.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ransition advTm="188">
    <p:newsflash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ЧАРЛЬЗ  ДАРВИН.</a:t>
            </a:r>
          </a:p>
        </p:txBody>
      </p:sp>
      <p:pic>
        <p:nvPicPr>
          <p:cNvPr id="23554" name="Picture 2" descr="C:\Documents and Settings\Ядерщик\Мои документы\Каталог SnagIt\44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571750" y="1500188"/>
            <a:ext cx="3648075" cy="3887787"/>
          </a:xfrm>
        </p:spPr>
      </p:pic>
    </p:spTree>
  </p:cSld>
  <p:clrMapOvr>
    <a:masterClrMapping/>
  </p:clrMapOvr>
  <p:transition advTm="313">
    <p:wedg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 smtClean="0"/>
              <a:t>1. Жизнь и деятельность Ч. Дарвина (1809—1882)</a:t>
            </a:r>
            <a:endParaRPr lang="ru-RU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Развитие капитализма: создание пород живот­ных и сортов растений.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Кант — раздвинул рамки существования Земли.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Лайель — историческое развитие земной</a:t>
            </a:r>
            <a:br>
              <a:rPr lang="ru-RU" dirty="0" smtClean="0"/>
            </a:br>
            <a:r>
              <a:rPr lang="ru-RU" dirty="0" smtClean="0"/>
              <a:t>коры.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1831—1836 гг. — кругосветное путешествие на </a:t>
            </a:r>
            <a:r>
              <a:rPr lang="ru-RU" dirty="0" err="1" smtClean="0"/>
              <a:t>Бигле</a:t>
            </a:r>
            <a:r>
              <a:rPr lang="ru-RU" dirty="0" smtClean="0"/>
              <a:t>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1842 г. — набросок теории.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1859 г. — 1250 экземпляров «Происхождения видов путем естественного отбора»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(Одновременно — Альфред Уоллес, англичанин.)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ransition advTm="297">
    <p:wedg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Основные положения теории Ч. Дарвина.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400" b="1" dirty="0" smtClean="0"/>
              <a:t>Высокая интенсивность размножения</a:t>
            </a:r>
            <a:r>
              <a:rPr lang="ru-RU" sz="3400" dirty="0" smtClean="0"/>
              <a:t>: в коробочке мака —</a:t>
            </a:r>
            <a:br>
              <a:rPr lang="ru-RU" sz="3400" dirty="0" smtClean="0"/>
            </a:br>
            <a:r>
              <a:rPr lang="ru-RU" sz="3400" dirty="0" smtClean="0"/>
              <a:t>3 000 семян; слоны размножаются в возрасте от 30 до 90 лет,</a:t>
            </a:r>
            <a:br>
              <a:rPr lang="ru-RU" sz="3400" dirty="0" smtClean="0"/>
            </a:br>
            <a:r>
              <a:rPr lang="ru-RU" sz="3400" dirty="0" smtClean="0"/>
              <a:t>слониха приносит за всю жизнь до 6 слонят, но потомство</a:t>
            </a:r>
            <a:br>
              <a:rPr lang="ru-RU" sz="3400" dirty="0" smtClean="0"/>
            </a:br>
            <a:r>
              <a:rPr lang="ru-RU" sz="3400" dirty="0" smtClean="0"/>
              <a:t>от одной пары за 750 лет = 19 млн. особей! (По Ч. Дарвину)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400" b="1" dirty="0" smtClean="0"/>
              <a:t>Наследственная изменчивость.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400" b="1" dirty="0" smtClean="0"/>
              <a:t>Искусственный отбор </a:t>
            </a:r>
            <a:r>
              <a:rPr lang="ru-RU" sz="3400" dirty="0" smtClean="0"/>
              <a:t>— направляющий фактор</a:t>
            </a:r>
            <a:br>
              <a:rPr lang="ru-RU" sz="3400" dirty="0" smtClean="0"/>
            </a:br>
            <a:r>
              <a:rPr lang="ru-RU" sz="3400" dirty="0" smtClean="0"/>
              <a:t>в создании пород и сортов.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400" b="1" dirty="0" smtClean="0"/>
              <a:t>Борьба за существование и естественный от</a:t>
            </a:r>
            <a:r>
              <a:rPr lang="ru-RU" sz="3400" dirty="0" smtClean="0"/>
              <a:t>­</a:t>
            </a:r>
            <a:br>
              <a:rPr lang="ru-RU" sz="3400" dirty="0" smtClean="0"/>
            </a:br>
            <a:r>
              <a:rPr lang="ru-RU" sz="3400" dirty="0" smtClean="0"/>
              <a:t>бор наиболее приспособленных приводят к</a:t>
            </a:r>
            <a:br>
              <a:rPr lang="ru-RU" sz="3400" dirty="0" smtClean="0"/>
            </a:br>
            <a:r>
              <a:rPr lang="ru-RU" sz="3400" dirty="0" smtClean="0"/>
              <a:t>расхождению признаков (дивергенции), к </a:t>
            </a:r>
            <a:r>
              <a:rPr lang="ru-RU" sz="3400" dirty="0" err="1" smtClean="0"/>
              <a:t>появ</a:t>
            </a:r>
            <a:r>
              <a:rPr lang="ru-RU" sz="3400" dirty="0" smtClean="0"/>
              <a:t>­</a:t>
            </a:r>
            <a:br>
              <a:rPr lang="ru-RU" sz="3400" dirty="0" smtClean="0"/>
            </a:br>
            <a:r>
              <a:rPr lang="ru-RU" sz="3400" dirty="0" err="1" smtClean="0"/>
              <a:t>лению</a:t>
            </a:r>
            <a:r>
              <a:rPr lang="ru-RU" sz="3400" dirty="0" smtClean="0"/>
              <a:t> новых видов и их приспособленности.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 advTm="266">
    <p:wedg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6626" name="Picture 2" descr="C:\Documents and Settings\Ядерщик\Мои документы\Мои рисунки\1201024774_natura_2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57188" y="642938"/>
            <a:ext cx="8215312" cy="5572125"/>
          </a:xfrm>
        </p:spPr>
      </p:pic>
    </p:spTree>
  </p:cSld>
  <p:clrMapOvr>
    <a:masterClrMapping/>
  </p:clrMapOvr>
  <p:transition>
    <p:dissolve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Доказательства эволюции.</a:t>
            </a:r>
          </a:p>
        </p:txBody>
      </p:sp>
      <p:sp>
        <p:nvSpPr>
          <p:cNvPr id="27650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1. Молекулярные и клеточные доказательства. </a:t>
            </a:r>
            <a:r>
              <a:rPr lang="ru-RU" smtClean="0"/>
              <a:t>Белки всех организмов Земли — из 20 видов аминокислот. Кодирование белков, биосинтез белков и НК, энергетический обмен у всех организмов сходны.</a:t>
            </a:r>
          </a:p>
          <a:p>
            <a:pPr eaLnBrk="1" hangingPunct="1"/>
            <a:r>
              <a:rPr lang="ru-RU" i="1" smtClean="0"/>
              <a:t>Чем ближе родство, тем меньше отличий </a:t>
            </a:r>
            <a:r>
              <a:rPr lang="ru-RU" b="1" i="1" smtClean="0"/>
              <a:t>в  </a:t>
            </a:r>
            <a:r>
              <a:rPr lang="ru-RU" smtClean="0"/>
              <a:t> </a:t>
            </a:r>
            <a:r>
              <a:rPr lang="ru-RU" i="1" smtClean="0"/>
              <a:t>строении ДНК и белков.</a:t>
            </a:r>
            <a:endParaRPr lang="ru-RU" smtClean="0"/>
          </a:p>
          <a:p>
            <a:pPr eaLnBrk="1" hangingPunct="1">
              <a:buFont typeface="Wingdings 2" pitchFamily="18" charset="2"/>
              <a:buNone/>
            </a:pPr>
            <a:r>
              <a:rPr lang="ru-RU" smtClean="0"/>
              <a:t>Строение и размножение клеток сходно.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ransition advTm="172">
    <p:pull dir="lu"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00188" y="5072063"/>
            <a:ext cx="7143750" cy="6651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/>
              <a:t>ЧЕТЫРЕ НУКЛЕОТИДА, ИЗ КОТОРЫХ ПОСТРОЕНЫ </a:t>
            </a:r>
            <a:br>
              <a:rPr lang="ru-RU" sz="2400" dirty="0" smtClean="0"/>
            </a:br>
            <a:r>
              <a:rPr lang="ru-RU" sz="2400" dirty="0" smtClean="0"/>
              <a:t>ВСЕ  ДНК  ЖИВОЙ ПРИРОДЫ.</a:t>
            </a:r>
            <a:endParaRPr lang="ru-RU" sz="24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2500313" y="5786438"/>
            <a:ext cx="5486400" cy="912812"/>
          </a:xfrm>
        </p:spPr>
        <p:txBody>
          <a:bodyPr>
            <a:normAutofit fontScale="92500" lnSpcReduction="10000"/>
          </a:bodyPr>
          <a:lstStyle/>
          <a:p>
            <a:pPr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ru-RU" sz="2000" dirty="0" smtClean="0"/>
              <a:t>КОМПЛЕМЕНТАРНОЕ СОЕДИНЕНИЕ НУКЛЕОТИДОВ И ОБРАЗОВАНИЕ ДВУХЦЕПОЧНОЙ МОЛЕКУЛЫ  ДНК.</a:t>
            </a:r>
            <a:endParaRPr lang="ru-RU" sz="2000" dirty="0"/>
          </a:p>
        </p:txBody>
      </p:sp>
      <p:pic>
        <p:nvPicPr>
          <p:cNvPr id="28675" name="Picture 2" descr="C:\Documents and Settings\Ядерщик\Мои документы\Каталог SnagIt\Д.pn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/>
          <a:srcRect t="6824" b="6824"/>
          <a:stretch>
            <a:fillRect/>
          </a:stretch>
        </p:blipFill>
        <p:spPr>
          <a:xfrm>
            <a:off x="214313" y="214313"/>
            <a:ext cx="8624887" cy="45720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u"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698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Эмбриологические доказа­</a:t>
            </a:r>
            <a:br>
              <a:rPr lang="ru-RU" b="1" smtClean="0"/>
            </a:br>
            <a:r>
              <a:rPr lang="ru-RU" b="1" smtClean="0"/>
              <a:t>тельства. </a:t>
            </a:r>
            <a:r>
              <a:rPr lang="ru-RU" smtClean="0"/>
              <a:t>Многоклеточные начинают</a:t>
            </a:r>
            <a:br>
              <a:rPr lang="ru-RU" smtClean="0"/>
            </a:br>
            <a:r>
              <a:rPr lang="ru-RU" smtClean="0"/>
              <a:t>развитие с одной клетки, затем </a:t>
            </a:r>
            <a:r>
              <a:rPr lang="ru-RU" i="1" smtClean="0"/>
              <a:t>бла­</a:t>
            </a:r>
            <a:br>
              <a:rPr lang="ru-RU" i="1" smtClean="0"/>
            </a:br>
            <a:r>
              <a:rPr lang="ru-RU" i="1" smtClean="0"/>
              <a:t>стула, гаструла. </a:t>
            </a:r>
            <a:r>
              <a:rPr lang="ru-RU" smtClean="0"/>
              <a:t>У всех позвоноч­</a:t>
            </a:r>
            <a:br>
              <a:rPr lang="ru-RU" smtClean="0"/>
            </a:br>
            <a:r>
              <a:rPr lang="ru-RU" smtClean="0"/>
              <a:t>ных закладываются жабры, хвост,</a:t>
            </a:r>
            <a:br>
              <a:rPr lang="ru-RU" smtClean="0"/>
            </a:br>
            <a:r>
              <a:rPr lang="ru-RU" i="1" smtClean="0"/>
              <a:t>повторяются зародышевые стадии</a:t>
            </a:r>
            <a:br>
              <a:rPr lang="ru-RU" i="1" smtClean="0"/>
            </a:br>
            <a:r>
              <a:rPr lang="ru-RU" i="1" smtClean="0"/>
              <a:t>П</a:t>
            </a:r>
            <a:r>
              <a:rPr lang="ru-RU" smtClean="0"/>
              <a:t>редковых форм. </a:t>
            </a:r>
            <a:r>
              <a:rPr lang="ru-RU" i="1" smtClean="0"/>
              <a:t>Закон Мюллера </a:t>
            </a:r>
            <a:r>
              <a:rPr lang="ru-RU" smtClean="0"/>
              <a:t>—</a:t>
            </a:r>
            <a:br>
              <a:rPr lang="ru-RU" smtClean="0"/>
            </a:br>
            <a:r>
              <a:rPr lang="ru-RU" i="1" smtClean="0"/>
              <a:t>Геккеля: онтогенез есть краткое по­</a:t>
            </a:r>
            <a:br>
              <a:rPr lang="ru-RU" i="1" smtClean="0"/>
            </a:br>
            <a:r>
              <a:rPr lang="ru-RU" i="1" smtClean="0"/>
              <a:t>вторение филогенеза.</a:t>
            </a:r>
            <a:endParaRPr lang="ru-RU" smtClean="0"/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ransition advTm="375">
    <p:pull dir="lu"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smtClean="0"/>
              <a:t>Сходство зародышей позвоночных животных.</a:t>
            </a:r>
          </a:p>
        </p:txBody>
      </p:sp>
      <p:pic>
        <p:nvPicPr>
          <p:cNvPr id="30722" name="Picture 2" descr="C:\Documents and Settings\Ядерщик\Мои документы\Каталог SnagIt\000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138488" y="1447800"/>
            <a:ext cx="3324225" cy="4572000"/>
          </a:xfrm>
        </p:spPr>
      </p:pic>
    </p:spTree>
  </p:cSld>
  <p:clrMapOvr>
    <a:masterClrMapping/>
  </p:clrMapOvr>
  <p:transition advTm="218">
    <p:pull dir="lu"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1746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Сравнительная морфология,</a:t>
            </a:r>
            <a:br>
              <a:rPr lang="ru-RU" b="1" smtClean="0"/>
            </a:br>
            <a:r>
              <a:rPr lang="ru-RU" b="1" smtClean="0"/>
              <a:t>анатомия и физиология. </a:t>
            </a:r>
            <a:r>
              <a:rPr lang="ru-RU" i="1" smtClean="0"/>
              <a:t>Эвглена зе­</a:t>
            </a:r>
            <a:br>
              <a:rPr lang="ru-RU" i="1" smtClean="0"/>
            </a:br>
            <a:r>
              <a:rPr lang="ru-RU" i="1" smtClean="0"/>
              <a:t>леная </a:t>
            </a:r>
            <a:r>
              <a:rPr lang="ru-RU" smtClean="0"/>
              <a:t>— растение или животное? Ли­</a:t>
            </a:r>
            <a:br>
              <a:rPr lang="ru-RU" smtClean="0"/>
            </a:br>
            <a:r>
              <a:rPr lang="ru-RU" smtClean="0"/>
              <a:t>чинка асцидии имеет хорду, взрослые —</a:t>
            </a:r>
            <a:br>
              <a:rPr lang="ru-RU" smtClean="0"/>
            </a:br>
            <a:r>
              <a:rPr lang="ru-RU" smtClean="0"/>
              <a:t>нет. Яйцекладущие млекопитающие</a:t>
            </a:r>
            <a:br>
              <a:rPr lang="ru-RU" smtClean="0"/>
            </a:br>
            <a:r>
              <a:rPr lang="ru-RU" smtClean="0"/>
              <a:t>Имеют признаки рептилий. Конечности</a:t>
            </a:r>
            <a:br>
              <a:rPr lang="ru-RU" smtClean="0"/>
            </a:br>
            <a:r>
              <a:rPr lang="ru-RU" smtClean="0"/>
              <a:t>Позвоночных </a:t>
            </a:r>
            <a:r>
              <a:rPr lang="ru-RU" i="1" smtClean="0"/>
              <a:t>гомологичны. Рудименты</a:t>
            </a:r>
            <a:br>
              <a:rPr lang="ru-RU" i="1" smtClean="0"/>
            </a:br>
            <a:r>
              <a:rPr lang="ru-RU" i="1" smtClean="0"/>
              <a:t>У ЖИВОТНЫХ</a:t>
            </a:r>
            <a:r>
              <a:rPr lang="ru-RU" smtClean="0"/>
              <a:t>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ransition advTm="219">
    <p:pull dir="lu"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787525" y="1397000"/>
          <a:ext cx="5568950" cy="4064000"/>
        </p:xfrm>
        <a:graphic>
          <a:graphicData uri="http://schemas.openxmlformats.org/drawingml/2006/table">
            <a:tbl>
              <a:tblPr/>
              <a:tblGrid>
                <a:gridCol w="5569507"/>
              </a:tblGrid>
              <a:tr h="40640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100">
                        <a:latin typeface="Arial"/>
                        <a:ea typeface="Times New Roman"/>
                      </a:endParaRPr>
                    </a:p>
                  </a:txBody>
                  <a:tcPr marL="22046" marR="2204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224088" y="1397000"/>
          <a:ext cx="4694237" cy="4064000"/>
        </p:xfrm>
        <a:graphic>
          <a:graphicData uri="http://schemas.openxmlformats.org/drawingml/2006/table">
            <a:tbl>
              <a:tblPr/>
              <a:tblGrid>
                <a:gridCol w="4694873"/>
              </a:tblGrid>
              <a:tr h="40640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900">
                        <a:latin typeface="Arial"/>
                        <a:ea typeface="Times New Roman"/>
                      </a:endParaRPr>
                    </a:p>
                  </a:txBody>
                  <a:tcPr marL="18584" marR="185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277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50" y="1214438"/>
            <a:ext cx="3000375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25" y="857250"/>
            <a:ext cx="11430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/>
              <a:t/>
            </a:r>
            <a:br>
              <a:rPr lang="ru-RU"/>
            </a:br>
            <a:endParaRPr lang="ru-RU"/>
          </a:p>
          <a:p>
            <a:pPr eaLnBrk="0" hangingPunct="0"/>
            <a:endParaRPr lang="ru-RU"/>
          </a:p>
        </p:txBody>
      </p:sp>
      <p:sp>
        <p:nvSpPr>
          <p:cNvPr id="327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/>
              <a:t/>
            </a:r>
            <a:br>
              <a:rPr lang="ru-RU"/>
            </a:br>
            <a:endParaRPr lang="ru-RU"/>
          </a:p>
          <a:p>
            <a:pPr eaLnBrk="0" hangingPunct="0"/>
            <a:r>
              <a:rPr lang="ru-RU"/>
              <a:t/>
            </a:r>
            <a:br>
              <a:rPr lang="ru-RU"/>
            </a:br>
            <a:endParaRPr lang="ru-RU"/>
          </a:p>
          <a:p>
            <a:pPr eaLnBrk="0" hangingPunct="0"/>
            <a:r>
              <a:rPr lang="ru-RU"/>
              <a:t/>
            </a:r>
            <a:br>
              <a:rPr lang="ru-RU"/>
            </a:br>
            <a:endParaRPr lang="ru-RU"/>
          </a:p>
          <a:p>
            <a:pPr eaLnBrk="0" hangingPunct="0"/>
            <a:r>
              <a:rPr lang="ru-RU"/>
              <a:t/>
            </a:r>
            <a:br>
              <a:rPr lang="ru-RU"/>
            </a:br>
            <a:endParaRPr lang="ru-RU"/>
          </a:p>
          <a:p>
            <a:pPr eaLnBrk="0" hangingPunct="0"/>
            <a:endParaRPr lang="ru-RU"/>
          </a:p>
        </p:txBody>
      </p:sp>
      <p:sp>
        <p:nvSpPr>
          <p:cNvPr id="32777" name="Заголовок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smtClean="0"/>
              <a:t>ГОМОЛОГИЯ ПЕРЕДНИХ КОНЕЧНОСТЕЙ ПОЗВОНОЧНЫХ</a:t>
            </a:r>
            <a:r>
              <a:rPr lang="ru-RU" sz="3600" smtClean="0"/>
              <a:t>.</a:t>
            </a:r>
          </a:p>
        </p:txBody>
      </p:sp>
      <p:sp>
        <p:nvSpPr>
          <p:cNvPr id="32778" name="Содержимое 1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>
              <a:buFont typeface="Wingdings 2" pitchFamily="18" charset="2"/>
              <a:buNone/>
            </a:pPr>
            <a:r>
              <a:rPr lang="ru-RU" smtClean="0"/>
              <a:t>       </a:t>
            </a:r>
          </a:p>
        </p:txBody>
      </p:sp>
    </p:spTree>
  </p:cSld>
  <p:clrMapOvr>
    <a:masterClrMapping/>
  </p:clrMapOvr>
  <p:transition advTm="313">
    <p:pull dir="lu"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3794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Палеонтологические доказательства.</a:t>
            </a:r>
            <a:endParaRPr lang="ru-RU" smtClean="0"/>
          </a:p>
          <a:p>
            <a:pPr eaLnBrk="1" hangingPunct="1"/>
            <a:r>
              <a:rPr lang="ru-RU" smtClean="0"/>
              <a:t>-Чем древнее пласт Земли, тем более примитивные организмы там находятся. Ископаемые переходные формы — археоптерикс, псилофиты и др.</a:t>
            </a:r>
          </a:p>
          <a:p>
            <a:pPr eaLnBrk="1" hangingPunct="1"/>
            <a:r>
              <a:rPr lang="ru-RU" b="1" smtClean="0"/>
              <a:t>5.	Биогеографические области</a:t>
            </a:r>
            <a:endParaRPr lang="ru-RU" smtClean="0"/>
          </a:p>
          <a:p>
            <a:pPr eaLnBrk="1" hangingPunct="1"/>
            <a:r>
              <a:rPr lang="ru-RU" smtClean="0"/>
              <a:t>Уоллеса. Палеоарктическая, Неоаркти-еская, Индо-малайская, Эфиопская, Неотропическая, Австралийская.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ransition advTm="360">
    <p:pull dir="lu"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 descr="C:\Documents and Settings\Ядерщик\Мои документы\Каталог SnagIt\чч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774700"/>
            <a:ext cx="8947150" cy="608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28688" y="357188"/>
            <a:ext cx="77724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err="1" smtClean="0"/>
              <a:t>Археоптерикс-первоптица</a:t>
            </a:r>
            <a:r>
              <a:rPr lang="ru-RU" dirty="0" smtClean="0"/>
              <a:t> </a:t>
            </a:r>
            <a:r>
              <a:rPr lang="ru-RU" sz="3600" dirty="0" smtClean="0"/>
              <a:t>размером с </a:t>
            </a:r>
            <a:r>
              <a:rPr lang="ru-RU" sz="3600" dirty="0" err="1" smtClean="0"/>
              <a:t>голубя,но</a:t>
            </a:r>
            <a:r>
              <a:rPr lang="ru-RU" sz="3600" dirty="0" smtClean="0"/>
              <a:t> имеющая признаки пресмыкающихся.</a:t>
            </a:r>
            <a:endParaRPr lang="ru-RU" dirty="0"/>
          </a:p>
        </p:txBody>
      </p:sp>
      <p:sp>
        <p:nvSpPr>
          <p:cNvPr id="34819" name="Содержимое 9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  <p:transition advTm="312">
    <p:pull dir="lu"/>
    <p:sndAc>
      <p:stSnd>
        <p:snd r:embed="rId3" name="zal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 Процессе эволюции у лошадей совершенствовались конечности.</a:t>
            </a:r>
            <a:endParaRPr lang="ru-RU" dirty="0"/>
          </a:p>
        </p:txBody>
      </p:sp>
      <p:sp>
        <p:nvSpPr>
          <p:cNvPr id="36866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 </a:t>
            </a:r>
          </a:p>
        </p:txBody>
      </p:sp>
      <p:pic>
        <p:nvPicPr>
          <p:cNvPr id="36867" name="Picture 2" descr="C:\Documents and Settings\Ядерщик\Мои документы\Каталог SnagIt\44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1571625"/>
            <a:ext cx="8501063" cy="507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81">
    <p:pull dir="lu"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Заголовок 1"/>
          <p:cNvSpPr>
            <a:spLocks noGrp="1"/>
          </p:cNvSpPr>
          <p:nvPr>
            <p:ph type="title"/>
          </p:nvPr>
        </p:nvSpPr>
        <p:spPr>
          <a:xfrm>
            <a:off x="914400" y="4900613"/>
            <a:ext cx="7315200" cy="522287"/>
          </a:xfrm>
        </p:spPr>
        <p:txBody>
          <a:bodyPr/>
          <a:lstStyle/>
          <a:p>
            <a:pPr eaLnBrk="1" hangingPunct="1"/>
            <a:r>
              <a:rPr lang="ru-RU" sz="4000" smtClean="0"/>
              <a:t>Карта биогеографических зон.</a:t>
            </a:r>
          </a:p>
        </p:txBody>
      </p:sp>
      <p:sp>
        <p:nvSpPr>
          <p:cNvPr id="37890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125"/>
            <a:ext cx="7315200" cy="6858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7891" name="Picture 2" descr="C:\Documents and Settings\Ядерщик\Мои документы\Каталог SnagIt\ц.pn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/>
          <a:srcRect t="7806" b="7806"/>
          <a:stretch>
            <a:fillRect/>
          </a:stretch>
        </p:blipFill>
        <p:spPr>
          <a:xfrm>
            <a:off x="285750" y="214313"/>
            <a:ext cx="8572500" cy="4433887"/>
          </a:xfrm>
          <a:prstGeom prst="rect">
            <a:avLst/>
          </a:prstGeom>
          <a:noFill/>
        </p:spPr>
      </p:pic>
    </p:spTree>
  </p:cSld>
  <p:clrMapOvr>
    <a:masterClrMapping/>
  </p:clrMapOvr>
  <p:transition advTm="328">
    <p:pull dir="lu"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ВИД.</a:t>
            </a:r>
          </a:p>
        </p:txBody>
      </p:sp>
      <p:sp>
        <p:nvSpPr>
          <p:cNvPr id="38914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Вид </a:t>
            </a:r>
            <a:r>
              <a:rPr lang="ru-RU" smtClean="0"/>
              <a:t>— совокупность особей, обладающих наследственным сходством морфологических, физиологических и биохимических особенностей, свободно скрещивающихся и дающих плодовитое потомство, приспособленных к определенным условиям жизни и занимающих в природе определенную область — </a:t>
            </a:r>
            <a:r>
              <a:rPr lang="ru-RU" b="1" smtClean="0"/>
              <a:t>ареал.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ransition advTm="235">
    <p:dissolve/>
    <p:sndAc>
      <p:stSnd>
        <p:snd r:embed="rId3" name="wind.wav" builtIn="1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е</a:t>
            </a:r>
          </a:p>
        </p:txBody>
      </p:sp>
      <p:pic>
        <p:nvPicPr>
          <p:cNvPr id="40962" name="Picture 2" descr="C:\Documents and Settings\Ядерщик\Мои документы\Мои рисунки\hippo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42938" y="642938"/>
            <a:ext cx="8072437" cy="5715000"/>
          </a:xfrm>
        </p:spPr>
      </p:pic>
    </p:spTree>
  </p:cSld>
  <p:clrMapOvr>
    <a:masterClrMapping/>
  </p:clrMapOvr>
  <p:transition>
    <p:dissolve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" descr="C:\Documents and Settings\Ядерщик\Мои документы\Мои рисунки\lushzivot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0" y="571500"/>
            <a:ext cx="7500938" cy="578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КРИТЕРИИ ВИДА: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100" b="1" i="1" dirty="0" smtClean="0"/>
              <a:t>Морфологический</a:t>
            </a:r>
            <a:r>
              <a:rPr lang="ru-RU" sz="3100" i="1" dirty="0" smtClean="0"/>
              <a:t>. </a:t>
            </a:r>
            <a:r>
              <a:rPr lang="ru-RU" dirty="0" smtClean="0"/>
              <a:t>Виды-двой­</a:t>
            </a:r>
            <a:br>
              <a:rPr lang="ru-RU" dirty="0" smtClean="0"/>
            </a:br>
            <a:r>
              <a:rPr lang="ru-RU" dirty="0" smtClean="0"/>
              <a:t>ники , морфологически почти не отличимые, но не скрещиваются , генетически изолированы.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i="1" dirty="0" smtClean="0"/>
              <a:t>Генетический. . Для каждого вида характерен свой хромосомный набор. Виды отличаются по числу и строению хромосом.</a:t>
            </a:r>
            <a:endParaRPr lang="ru-RU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i="1" dirty="0" smtClean="0"/>
              <a:t>Физиологический</a:t>
            </a:r>
            <a:r>
              <a:rPr lang="ru-RU" b="1" dirty="0" smtClean="0"/>
              <a:t>   сходство  фи</a:t>
            </a:r>
            <a:r>
              <a:rPr lang="ru-RU" dirty="0" smtClean="0"/>
              <a:t>зиологических процессов особей одного вида или близких видов.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i="1" dirty="0" smtClean="0"/>
              <a:t>Биохимический   </a:t>
            </a:r>
            <a:r>
              <a:rPr lang="ru-RU" dirty="0" smtClean="0"/>
              <a:t>(сходство белков и</a:t>
            </a:r>
            <a:br>
              <a:rPr lang="ru-RU" dirty="0" smtClean="0"/>
            </a:br>
            <a:r>
              <a:rPr lang="ru-RU" dirty="0" smtClean="0"/>
              <a:t>ДНК особей одного вида или близких</a:t>
            </a:r>
            <a:br>
              <a:rPr lang="ru-RU" dirty="0" smtClean="0"/>
            </a:br>
            <a:r>
              <a:rPr lang="ru-RU" dirty="0" smtClean="0"/>
              <a:t>видов).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i="1" dirty="0" smtClean="0"/>
              <a:t>Эколого-географический</a:t>
            </a:r>
            <a:r>
              <a:rPr lang="ru-RU" i="1" dirty="0" smtClean="0"/>
              <a:t> </a:t>
            </a:r>
            <a:r>
              <a:rPr lang="ru-RU" dirty="0" smtClean="0"/>
              <a:t>(сходство</a:t>
            </a:r>
            <a:br>
              <a:rPr lang="ru-RU" dirty="0" smtClean="0"/>
            </a:br>
            <a:r>
              <a:rPr lang="ru-RU" dirty="0" smtClean="0"/>
              <a:t>экологических условий в пределах</a:t>
            </a:r>
            <a:br>
              <a:rPr lang="ru-RU" dirty="0" smtClean="0"/>
            </a:br>
            <a:r>
              <a:rPr lang="ru-RU" dirty="0" smtClean="0"/>
              <a:t>ареала).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ransition>
    <p:dissolve/>
    <p:sndAc>
      <p:stSnd>
        <p:snd r:embed="rId2" name="wind.wav" builtIn="1"/>
      </p:stSnd>
    </p:sndAc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2" descr="C:\Documents and Settings\Ядерщик\Мои документы\Мои рисунки\nature_0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05088" y="395288"/>
            <a:ext cx="3933825" cy="606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Популяция.</a:t>
            </a:r>
          </a:p>
        </p:txBody>
      </p:sp>
      <p:sp>
        <p:nvSpPr>
          <p:cNvPr id="45058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ru-RU" b="1" i="1" smtClean="0"/>
              <a:t>Популяция </a:t>
            </a:r>
            <a:r>
              <a:rPr lang="ru-RU" i="1" smtClean="0"/>
              <a:t>— относительно изолированные группы особей одного вида.</a:t>
            </a:r>
            <a:endParaRPr lang="ru-RU" smtClean="0"/>
          </a:p>
          <a:p>
            <a:pPr eaLnBrk="1" hangingPunct="1"/>
            <a:r>
              <a:rPr lang="ru-RU" smtClean="0"/>
              <a:t>Отдельный организм не может эволюционировать. Популяция является </a:t>
            </a:r>
            <a:r>
              <a:rPr lang="ru-RU" i="1" smtClean="0"/>
              <a:t>элементарной единицей эволюции, </a:t>
            </a:r>
            <a:r>
              <a:rPr lang="ru-RU" smtClean="0"/>
              <a:t>длительное направленное изменение генофонда популяции — </a:t>
            </a:r>
            <a:r>
              <a:rPr lang="ru-RU" i="1" smtClean="0"/>
              <a:t>элементарное эволюционное явление.</a:t>
            </a:r>
            <a:endParaRPr lang="ru-RU" smtClean="0"/>
          </a:p>
        </p:txBody>
      </p:sp>
    </p:spTree>
  </p:cSld>
  <p:clrMapOvr>
    <a:masterClrMapping/>
  </p:clrMapOvr>
  <p:transition>
    <p:split orient="vert"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6082" name="Picture 2" descr="C:\Documents and Settings\Ядерщик\Мои документы\Мои рисунки\1201024774_natura_06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71500" y="714375"/>
            <a:ext cx="7929563" cy="5572125"/>
          </a:xfrm>
        </p:spPr>
      </p:pic>
    </p:spTree>
  </p:cSld>
  <p:clrMapOvr>
    <a:masterClrMapping/>
  </p:clrMapOvr>
  <p:transition>
    <p:dissolve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7106" name="Picture 2" descr="C:\Documents and Settings\Ядерщик\Мои документы\Мои рисунки\nature_01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928688" y="642938"/>
            <a:ext cx="7715250" cy="5572125"/>
          </a:xfrm>
        </p:spPr>
      </p:pic>
    </p:spTree>
  </p:cSld>
  <p:clrMapOvr>
    <a:masterClrMapping/>
  </p:clrMapOvr>
  <p:transition>
    <p:dissolve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2" descr="C:\Documents and Settings\Ядерщик\Мои документы\Мои рисунки\shor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714375"/>
            <a:ext cx="7643812" cy="535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smtClean="0"/>
              <a:t>Наследственная изменчивость.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' </a:t>
            </a:r>
            <a:r>
              <a:rPr lang="ru-RU" b="1" dirty="0" smtClean="0"/>
              <a:t>Мутационная изменчивость, мутации.</a:t>
            </a:r>
            <a:endParaRPr lang="ru-RU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i="1" u="sng" dirty="0" smtClean="0"/>
              <a:t>Геномные:   </a:t>
            </a:r>
            <a:r>
              <a:rPr lang="ru-RU" dirty="0" smtClean="0"/>
              <a:t>полиплоидия (</a:t>
            </a:r>
            <a:r>
              <a:rPr lang="ru-RU" dirty="0" err="1" smtClean="0"/>
              <a:t>Зп</a:t>
            </a:r>
            <a:r>
              <a:rPr lang="ru-RU" dirty="0" smtClean="0"/>
              <a:t>, 4п, 5п...).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i="1" u="sng" dirty="0" smtClean="0"/>
              <a:t>хромосомные :    </a:t>
            </a:r>
            <a:r>
              <a:rPr lang="ru-RU" i="1" dirty="0" smtClean="0"/>
              <a:t>а)</a:t>
            </a:r>
            <a:r>
              <a:rPr lang="ru-RU" i="1" dirty="0" err="1" smtClean="0"/>
              <a:t>внутрихромосомные</a:t>
            </a:r>
            <a:r>
              <a:rPr lang="ru-RU" i="1" dirty="0" smtClean="0"/>
              <a:t>:</a:t>
            </a:r>
            <a:endParaRPr lang="ru-RU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-----</a:t>
            </a:r>
            <a:r>
              <a:rPr lang="en-US" dirty="0" smtClean="0"/>
              <a:t>(ABCD-AB)</a:t>
            </a:r>
            <a:endParaRPr lang="ru-RU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-----</a:t>
            </a:r>
            <a:r>
              <a:rPr lang="en-US" dirty="0" smtClean="0"/>
              <a:t>(ABCD-</a:t>
            </a:r>
            <a:r>
              <a:rPr lang="ru-RU" dirty="0" smtClean="0"/>
              <a:t> </a:t>
            </a:r>
            <a:r>
              <a:rPr lang="en-US" dirty="0" smtClean="0"/>
              <a:t>ABCDCD)</a:t>
            </a:r>
            <a:endParaRPr lang="ru-RU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 -----</a:t>
            </a:r>
            <a:r>
              <a:rPr lang="en-US" dirty="0" smtClean="0"/>
              <a:t>(ABCD</a:t>
            </a:r>
            <a:r>
              <a:rPr lang="ru-RU" dirty="0" smtClean="0"/>
              <a:t>--</a:t>
            </a:r>
            <a:r>
              <a:rPr lang="en-US" dirty="0" smtClean="0"/>
              <a:t>ACBD)</a:t>
            </a:r>
            <a:endParaRPr lang="ru-RU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i="1" dirty="0" smtClean="0"/>
              <a:t>б) </a:t>
            </a:r>
            <a:r>
              <a:rPr lang="ru-RU" i="1" dirty="0" err="1" smtClean="0"/>
              <a:t>межхромосомные</a:t>
            </a:r>
            <a:r>
              <a:rPr lang="ru-RU" i="1" dirty="0" smtClean="0"/>
              <a:t>:</a:t>
            </a:r>
            <a:endParaRPr lang="ru-RU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i="1" dirty="0" smtClean="0"/>
              <a:t>-	</a:t>
            </a:r>
            <a:r>
              <a:rPr lang="en-US" dirty="0" smtClean="0"/>
              <a:t>(ABCD-ABCD1234)</a:t>
            </a:r>
            <a:endParaRPr lang="ru-RU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i="1" u="sng" dirty="0" smtClean="0"/>
              <a:t>Генные</a:t>
            </a:r>
            <a:r>
              <a:rPr lang="ru-RU" i="1" dirty="0" smtClean="0"/>
              <a:t> </a:t>
            </a:r>
            <a:r>
              <a:rPr lang="ru-RU" dirty="0" smtClean="0"/>
              <a:t>(</a:t>
            </a:r>
            <a:r>
              <a:rPr lang="ru-RU" dirty="0" err="1" smtClean="0"/>
              <a:t>точковые</a:t>
            </a:r>
            <a:r>
              <a:rPr lang="ru-RU" dirty="0" smtClean="0"/>
              <a:t>): мутации внутри гена.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 smtClean="0"/>
              <a:t>КОМБИНАТИВНАЯ ИЗМЕНЧИВОСТЬ.</a:t>
            </a:r>
            <a:endParaRPr lang="ru-RU" b="1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b="1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b="1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 smtClean="0"/>
          </a:p>
        </p:txBody>
      </p:sp>
    </p:spTree>
  </p:cSld>
  <p:clrMapOvr>
    <a:masterClrMapping/>
  </p:clrMapOvr>
  <p:transition>
    <p:cover dir="lu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НЕНАСЛЕДСТВЕННАЯ ИЗМЕНЧИВОСТЬ.</a:t>
            </a:r>
          </a:p>
        </p:txBody>
      </p:sp>
      <p:sp>
        <p:nvSpPr>
          <p:cNvPr id="50178" name="Содержимое 1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2800" smtClean="0"/>
              <a:t> НЕНАСЛЕДСТВЕННАЯ   ИЗМЕНЧИВОСТЬ не затрагивает гены и не передается  из поколения в поколение.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800" smtClean="0"/>
              <a:t>Два быка  годовалого возраста, произошедшие  от одного отца, но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800" smtClean="0"/>
              <a:t> выращенные  в резко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800" smtClean="0"/>
              <a:t>различных условиях.</a:t>
            </a:r>
          </a:p>
        </p:txBody>
      </p:sp>
      <p:pic>
        <p:nvPicPr>
          <p:cNvPr id="50179" name="Picture 4" descr="C:\Documents and Settings\Ядерщик\Мои документы\Каталог SnagIt\мюрлтжчщ еапгж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3786188"/>
            <a:ext cx="4429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lu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2800" smtClean="0"/>
              <a:t>Формы естественного отбора: движущая.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20000"/>
          </a:bodyPr>
          <a:lstStyle/>
          <a:p>
            <a:pPr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Этот отбор приводит к закреплению новой нормы реакции организма, которая соответствует изменившимся условиям окружающей среды. Пример-изменение окраски крыльев березовой пяденицы .</a:t>
            </a:r>
            <a:endParaRPr lang="ru-RU" sz="2000" dirty="0"/>
          </a:p>
        </p:txBody>
      </p:sp>
      <p:pic>
        <p:nvPicPr>
          <p:cNvPr id="51203" name="Picture 2" descr="C:\Documents and Settings\Ядерщик\Мои документы\Каталог SnagIt\1234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571750" y="1571625"/>
            <a:ext cx="5857875" cy="4357688"/>
          </a:xfrm>
        </p:spPr>
      </p:pic>
      <p:sp>
        <p:nvSpPr>
          <p:cNvPr id="6" name="Прямоугольник 5"/>
          <p:cNvSpPr/>
          <p:nvPr/>
        </p:nvSpPr>
        <p:spPr>
          <a:xfrm>
            <a:off x="3014663" y="500063"/>
            <a:ext cx="6129337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Формы </a:t>
            </a: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newsflash/>
    <p:sndAc>
      <p:stSnd>
        <p:snd r:embed="rId2" name="wind.wav" builtIn="1"/>
      </p:stSnd>
    </p:sndAc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50" y="214313"/>
            <a:ext cx="77724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Формы естественного  отбора : стабилизирующая  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 smtClean="0"/>
              <a:t>. Стабилизирующая форма отбора.</a:t>
            </a:r>
            <a:endParaRPr lang="ru-RU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И. И. Шмальгаузен показал, что </a:t>
            </a:r>
            <a:r>
              <a:rPr lang="ru-RU" i="1" dirty="0" smtClean="0"/>
              <a:t>при неизмененных условиях </a:t>
            </a:r>
            <a:r>
              <a:rPr lang="ru-RU" dirty="0" smtClean="0"/>
              <a:t>отбор происходит в пользу установившейся нормы признака.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Длина ушей у зайца, размеры хвоста у рыб, клюва у птиц. Под контролем стабилизирующей формы отбора находятся все признаки живого организма.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Благодаря этой форме отбора сохраняются «живые ископаемые» — кистеперая рыба, гаттерия, варан острова Комодо, ехидна, утконос.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i="1" dirty="0" smtClean="0"/>
              <a:t>Стабилизирующая форма — сохраняет имеющиеся виды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i="1" dirty="0" smtClean="0"/>
              <a:t>движущая — приводит к появлению новых видов</a:t>
            </a:r>
            <a:endParaRPr lang="ru-RU" dirty="0"/>
          </a:p>
        </p:txBody>
      </p:sp>
    </p:spTree>
  </p:cSld>
  <p:clrMapOvr>
    <a:masterClrMapping/>
  </p:clrMapOvr>
  <p:transition>
    <p:newsflash/>
    <p:sndAc>
      <p:stSnd>
        <p:snd r:embed="rId2" name="wind.wav" builtIn="1"/>
      </p:stSnd>
    </p:sndAc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2800" smtClean="0"/>
              <a:t>КИСТЕПЕРАЯ РЫБА ЛАТИМЕРИЯ И УТКОНОС</a:t>
            </a:r>
            <a:r>
              <a:rPr lang="ru-RU" sz="2000" smtClean="0"/>
              <a:t>.</a:t>
            </a:r>
          </a:p>
        </p:txBody>
      </p:sp>
      <p:pic>
        <p:nvPicPr>
          <p:cNvPr id="53250" name="Picture 2" descr="C:\Documents and Settings\Ядерщик\Мои документы\Каталог SnagIt\В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28625" y="1571625"/>
            <a:ext cx="4257675" cy="2809875"/>
          </a:xfrm>
        </p:spPr>
      </p:pic>
      <p:pic>
        <p:nvPicPr>
          <p:cNvPr id="53251" name="Picture 2" descr="C:\Documents and Settings\Ядерщик\Мои документы\Каталог SnagIt\Ь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8" y="3429000"/>
            <a:ext cx="400050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  <p:sndAc>
      <p:stSnd>
        <p:snd r:embed="rId2" name="explode.wav" builtIn="1"/>
      </p:stSnd>
    </p:sndAc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Заголовок 1"/>
          <p:cNvSpPr>
            <a:spLocks noGrp="1"/>
          </p:cNvSpPr>
          <p:nvPr>
            <p:ph type="title"/>
          </p:nvPr>
        </p:nvSpPr>
        <p:spPr>
          <a:xfrm>
            <a:off x="571500" y="285750"/>
            <a:ext cx="8229600" cy="1143000"/>
          </a:xfrm>
        </p:spPr>
        <p:txBody>
          <a:bodyPr/>
          <a:lstStyle/>
          <a:p>
            <a:pPr eaLnBrk="1" hangingPunct="1"/>
            <a:r>
              <a:rPr lang="ru-RU" sz="3200" smtClean="0"/>
              <a:t>Формы естественного отбора:    дизруптивная</a:t>
            </a:r>
            <a:r>
              <a:rPr lang="ru-RU" sz="2800" smtClean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500" y="1428750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5400" dirty="0" smtClean="0"/>
              <a:t>Способствует выживанию крайних форм. На океанических островах после действия сильных ветров выживали или бескрылые или только длиннокрылые формы насекомых , так как насекомые со средними крыльями уносились в океан и Погибали</a:t>
            </a:r>
            <a:r>
              <a:rPr lang="ru-RU" sz="2400" dirty="0" smtClean="0"/>
              <a:t>. </a:t>
            </a:r>
            <a:endParaRPr lang="ru-RU" sz="2400" dirty="0"/>
          </a:p>
        </p:txBody>
      </p:sp>
    </p:spTree>
  </p:cSld>
  <p:clrMapOvr>
    <a:masterClrMapping/>
  </p:clrMapOvr>
  <p:transition>
    <p:newsflash/>
    <p:sndAc>
      <p:stSnd>
        <p:snd r:embed="rId2" name="explode.wav" builtIn="1"/>
      </p:stSnd>
    </p:sndAc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Факторы    эволюции.</a:t>
            </a:r>
          </a:p>
        </p:txBody>
      </p:sp>
      <p:sp>
        <p:nvSpPr>
          <p:cNvPr id="55298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ru-RU" i="1" smtClean="0"/>
              <a:t>1.   </a:t>
            </a:r>
            <a:r>
              <a:rPr lang="ru-RU" b="1" smtClean="0"/>
              <a:t>Популяционные волны — фактор </a:t>
            </a:r>
          </a:p>
          <a:p>
            <a:pPr eaLnBrk="1" hangingPunct="1"/>
            <a:r>
              <a:rPr lang="ru-RU" b="1" smtClean="0"/>
              <a:t>эволюции.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b="1" smtClean="0"/>
              <a:t>    2 . Изоляция — фактор эволюции  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800" smtClean="0"/>
              <a:t>     </a:t>
            </a:r>
            <a:r>
              <a:rPr lang="ru-RU" sz="2800" b="1" smtClean="0"/>
              <a:t>3 .Дрейф генов-фактор эволюции</a:t>
            </a:r>
            <a:r>
              <a:rPr lang="ru-RU" smtClean="0"/>
              <a:t>.</a:t>
            </a:r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28750" y="0"/>
          <a:ext cx="6096000" cy="1533525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153352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200" dirty="0">
                        <a:latin typeface="Arial"/>
                        <a:ea typeface="Times New Roman"/>
                      </a:endParaRPr>
                    </a:p>
                  </a:txBody>
                  <a:tcPr marL="24130" marR="2413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5301" name="Line 4"/>
          <p:cNvSpPr>
            <a:spLocks noChangeShapeType="1"/>
          </p:cNvSpPr>
          <p:nvPr/>
        </p:nvSpPr>
        <p:spPr bwMode="auto">
          <a:xfrm>
            <a:off x="-255588" y="457200"/>
            <a:ext cx="0" cy="1890713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530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mbria" pitchFamily="18" charset="0"/>
            </a:endParaRPr>
          </a:p>
        </p:txBody>
      </p:sp>
    </p:spTree>
  </p:cSld>
  <p:clrMapOvr>
    <a:masterClrMapping/>
  </p:clrMapOvr>
  <p:transition>
    <p:strips dir="ld"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2" descr="C:\Documents and Settings\Ядерщик\Мои документы\Каталог SnagIt\ИОПМИО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75" y="1714500"/>
            <a:ext cx="2571750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2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ИЗОЛЯЦИЯ – ФАКТОР ЭВОЛЮЦИИ.</a:t>
            </a:r>
          </a:p>
        </p:txBody>
      </p:sp>
      <p:sp>
        <p:nvSpPr>
          <p:cNvPr id="56323" name="Содержимое 9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2800" smtClean="0"/>
              <a:t>У РАЗНЫХ ВИДОВ ВЬЮРКОВ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800" smtClean="0"/>
              <a:t>ТОЛЩИНА КЛЮВА ИЗМЕНЯЕТСЯ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800" smtClean="0"/>
              <a:t>В ЗАВИСИМОСТИ ОТ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800" smtClean="0"/>
              <a:t>ПРЕДПОЧИТАЕМЫХ КОРМОВ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800" smtClean="0"/>
              <a:t>КЛЮВ ТОЛЩЕ У ЗЕРНОЯДНЫХ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800" smtClean="0"/>
              <a:t>ВИДОВ,КОРМЯЩИХСЯ НА ЗЕМЛЕ,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800" smtClean="0"/>
              <a:t>И ТОНЬШЕ У ДРЕВЕСНЫХ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800" smtClean="0"/>
              <a:t> НАСЕКОМОЯДНЫХ.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800" smtClean="0"/>
              <a:t> </a:t>
            </a:r>
          </a:p>
        </p:txBody>
      </p:sp>
    </p:spTree>
  </p:cSld>
  <p:clrMapOvr>
    <a:masterClrMapping/>
  </p:clrMapOvr>
  <p:transition>
    <p:strips dir="ld"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smtClean="0"/>
              <a:t>ПОПУЛЯЦИОННЫЕ ВОЛНЫ- ФАКТОР ЭВОЛЮЦИИ.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ПОПУЛЯЦИОННЫЕ ВОЛНЫ                                     4                   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( ДИНАМИКА ЧИСЛЕННОСТИ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ЗАЙЦЕВ И ХИЩНИКОВ)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</a:t>
            </a:r>
            <a:r>
              <a:rPr lang="ru-RU" sz="2000" dirty="0" smtClean="0"/>
              <a:t>1 –ЗАЯЦ, 2-ЛИСИЦА, 3-ВОЛК, 4- РЫСЬ</a:t>
            </a:r>
            <a:r>
              <a:rPr lang="ru-RU" dirty="0" smtClean="0"/>
              <a:t>                                       3                                                             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КОЛЕБАНИЯ ЧИСЛЕННОСТИ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ОСОБЕЙ,СОСТАВЛЯЮЩИХ                                222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ПОПУЛЯЦИЮ, НАЗЫВАЮТСЯ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ПОПУЛЯЦИОННЫМИ ВОЛНАМИ                    1    1                  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pic>
        <p:nvPicPr>
          <p:cNvPr id="57347" name="Picture 2" descr="C:\Documents and Settings\Ядерщик\Мои документы\Каталог SnagIt\ЩЩ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75" y="928688"/>
            <a:ext cx="2916238" cy="481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  <p:sndAc>
      <p:stSnd>
        <p:snd r:embed="rId3" name="zal.wav"/>
      </p:stSnd>
    </p:sndAc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Приспособленность.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0000" lnSpcReduction="2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4600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5100" b="1" dirty="0" smtClean="0"/>
              <a:t>Покровительственная окраска и форма </a:t>
            </a:r>
            <a:r>
              <a:rPr lang="ru-RU" sz="5100" dirty="0" smtClean="0"/>
              <a:t>— окраска и форма животных, делающие их менее заметными, средства пассивной защиты от хищников.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5100" dirty="0" smtClean="0"/>
              <a:t>Различают 3 типа П. о. и ф.: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5100" b="1" i="1" dirty="0" smtClean="0"/>
              <a:t>Маскировка: </a:t>
            </a:r>
            <a:r>
              <a:rPr lang="ru-RU" sz="5100" dirty="0" smtClean="0"/>
              <a:t>сходство с фоном, несъедобными для хищника</a:t>
            </a:r>
            <a:br>
              <a:rPr lang="ru-RU" sz="5100" dirty="0" smtClean="0"/>
            </a:br>
            <a:r>
              <a:rPr lang="ru-RU" sz="5100" dirty="0" smtClean="0"/>
              <a:t>предметами.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5100" b="1" i="1" dirty="0" smtClean="0"/>
              <a:t>Демонстрация:</a:t>
            </a:r>
            <a:endParaRPr lang="ru-RU" sz="5100" b="1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5100" dirty="0" smtClean="0"/>
              <a:t>предупреждающая (божья коровка, оса); отпугивающая (угрожающая),</a:t>
            </a:r>
            <a:br>
              <a:rPr lang="ru-RU" sz="5100" dirty="0" smtClean="0"/>
            </a:br>
            <a:r>
              <a:rPr lang="ru-RU" sz="5100" dirty="0" smtClean="0"/>
              <a:t>сопровождается угрожающим поведением, имитацией смерти;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5100" dirty="0" smtClean="0"/>
              <a:t>привлекающая, привлекает особей своего вида.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5100" dirty="0" smtClean="0"/>
              <a:t>3.</a:t>
            </a:r>
            <a:r>
              <a:rPr lang="ru-RU" sz="5100" i="1" dirty="0" smtClean="0"/>
              <a:t> </a:t>
            </a:r>
            <a:r>
              <a:rPr lang="ru-RU" sz="5100" b="1" i="1" dirty="0" smtClean="0"/>
              <a:t>Мимикрия</a:t>
            </a:r>
            <a:endParaRPr lang="ru-RU" sz="5100" b="1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5100" dirty="0" smtClean="0"/>
              <a:t>(сходство с защищенными организмами).</a:t>
            </a:r>
          </a:p>
        </p:txBody>
      </p:sp>
    </p:spTree>
  </p:cSld>
  <p:clrMapOvr>
    <a:masterClrMapping/>
  </p:clrMapOvr>
  <p:transition>
    <p:wedg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29688" cy="1357313"/>
          </a:xfrm>
        </p:spPr>
        <p:txBody>
          <a:bodyPr/>
          <a:lstStyle/>
          <a:p>
            <a:pPr algn="ctr" eaLnBrk="1" hangingPunct="1"/>
            <a:r>
              <a:rPr lang="ru-RU" sz="2200" smtClean="0"/>
              <a:t>Покровительственная форма  гусеницы( напоминающая сучок)защищает ее от врага .Слева – таракан очень похож на божью коровку, которая несъедобна; справа- муха шмелевка подражает земляному шмелю</a:t>
            </a:r>
            <a:r>
              <a:rPr lang="ru-RU" sz="2000" smtClean="0"/>
              <a:t>.</a:t>
            </a:r>
          </a:p>
        </p:txBody>
      </p:sp>
      <p:sp>
        <p:nvSpPr>
          <p:cNvPr id="60418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  <p:pic>
        <p:nvPicPr>
          <p:cNvPr id="60419" name="Picture 2" descr="C:\Documents and Settings\Ядерщик\Мои документы\Каталог SnagIt\ф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1428750"/>
            <a:ext cx="8715375" cy="435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Picture 2" descr="C:\Documents and Settings\Ядерщик\Мои документы\Каталог SnagIt\рррр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285750"/>
            <a:ext cx="8643937" cy="621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2466" name="Picture 2" descr="C:\Documents and Settings\Ядерщик\Мои документы\Каталог SnagIt\дддддд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42875" y="285750"/>
            <a:ext cx="8715375" cy="6286500"/>
          </a:xfrm>
        </p:spPr>
      </p:pic>
    </p:spTree>
  </p:cSld>
  <p:clrMapOvr>
    <a:masterClrMapping/>
  </p:clrMapOvr>
  <p:transition>
    <p:dissolve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3490" name="Picture 2" descr="C:\Documents and Settings\Ядерщик\Мои документы\Каталог SnagIt\пппппп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14313" y="285750"/>
            <a:ext cx="8715375" cy="6215063"/>
          </a:xfrm>
        </p:spPr>
      </p:pic>
    </p:spTree>
  </p:cSld>
  <p:clrMapOvr>
    <a:masterClrMapping/>
  </p:clrMapOvr>
  <p:transition>
    <p:dissolve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4514" name="Picture 2" descr="C:\Documents and Settings\Ядерщик\Мои документы\Каталог SnagIt\ееееее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14313" y="214313"/>
            <a:ext cx="8715375" cy="6286500"/>
          </a:xfrm>
        </p:spPr>
      </p:pic>
    </p:spTree>
  </p:cSld>
  <p:clrMapOvr>
    <a:masterClrMapping/>
  </p:clrMapOvr>
  <p:transition>
    <p:dissolve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Заголовок 1"/>
          <p:cNvSpPr>
            <a:spLocks noGrp="1"/>
          </p:cNvSpPr>
          <p:nvPr>
            <p:ph type="title"/>
          </p:nvPr>
        </p:nvSpPr>
        <p:spPr>
          <a:xfrm>
            <a:off x="285750" y="571500"/>
            <a:ext cx="8534400" cy="758825"/>
          </a:xfrm>
        </p:spPr>
        <p:txBody>
          <a:bodyPr/>
          <a:lstStyle/>
          <a:p>
            <a:pPr eaLnBrk="1" hangingPunct="1"/>
            <a:r>
              <a:rPr lang="ru-RU" sz="3600" smtClean="0"/>
              <a:t> Основные направления  эволюционного процесса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 smtClean="0"/>
              <a:t>1.       Прогресс и регресс эволюции.</a:t>
            </a:r>
            <a:endParaRPr lang="ru-RU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i="1" dirty="0" smtClean="0"/>
              <a:t>Биологический прогресс </a:t>
            </a:r>
            <a:r>
              <a:rPr lang="ru-RU" dirty="0" smtClean="0"/>
              <a:t>— возрастание приспособленности организмов к окружающей среде, ведущее к увеличению численности и более широкому распространению вида.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i="1" dirty="0" smtClean="0"/>
              <a:t>Биологический регресс  это снижение уровня приспособленности к условиям обитания, уменьшение численности вида.</a:t>
            </a:r>
            <a:endParaRPr lang="ru-RU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 smtClean="0"/>
              <a:t>2.	Ароморфоз, идиоадаптация, общая дегенерация.</a:t>
            </a:r>
            <a:br>
              <a:rPr lang="ru-RU" b="1" dirty="0" smtClean="0"/>
            </a:br>
            <a:r>
              <a:rPr lang="ru-RU" i="1" dirty="0" smtClean="0"/>
              <a:t>Ароморфоз </a:t>
            </a:r>
            <a:r>
              <a:rPr lang="ru-RU" dirty="0" smtClean="0"/>
              <a:t>— морфофизиологический прогресс (А. Н. Се-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err="1" smtClean="0"/>
              <a:t>верцов</a:t>
            </a:r>
            <a:r>
              <a:rPr lang="ru-RU" dirty="0" smtClean="0"/>
              <a:t>).Возникновение признаков,  повышающих уровень организации живых организмов.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i="1" dirty="0" smtClean="0"/>
              <a:t>Идиоадаптации </a:t>
            </a:r>
            <a:r>
              <a:rPr lang="ru-RU" dirty="0" smtClean="0"/>
              <a:t>— частные приспособления, без принципиальной перестройки их биологической организации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i="1" dirty="0" smtClean="0"/>
              <a:t>Дегенерации </a:t>
            </a:r>
            <a:r>
              <a:rPr lang="ru-RU" dirty="0" smtClean="0"/>
              <a:t>— резкое упрощение организации, связанное с редукцией и исчезновением систем органов. </a:t>
            </a:r>
            <a:endParaRPr lang="ru-RU" dirty="0"/>
          </a:p>
        </p:txBody>
      </p:sp>
    </p:spTree>
  </p:cSld>
  <p:clrMapOvr>
    <a:masterClrMapping/>
  </p:clrMapOvr>
  <p:transition advClick="0" advTm="5000">
    <p:dissolve/>
    <p:sndAc>
      <p:stSnd>
        <p:snd r:embed="rId2" name="coin.wav" builtIn="1"/>
      </p:stSnd>
    </p:sndAc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98583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ВОЗНИКНОВЕНИЕ  ШЕРСТЯНОГО  ПОКРОВА-КРУПНЫЙ АРОМОРФОЗ.</a:t>
            </a:r>
            <a:endParaRPr lang="ru-RU" dirty="0"/>
          </a:p>
        </p:txBody>
      </p:sp>
      <p:pic>
        <p:nvPicPr>
          <p:cNvPr id="66562" name="Picture 2" descr="C:\Documents and Settings\Ядерщик\Мои документы\Каталог SnagIt\тп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42938" y="2071688"/>
            <a:ext cx="7429500" cy="3500437"/>
          </a:xfrm>
        </p:spPr>
      </p:pic>
    </p:spTree>
  </p:cSld>
  <p:clrMapOvr>
    <a:masterClrMapping/>
  </p:clrMapOvr>
  <p:transition>
    <p:dissolve/>
    <p:sndAc>
      <p:stSnd>
        <p:snd r:embed="rId2" name="coin.wav" builtIn="1"/>
      </p:stSnd>
    </p:sndAc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428750"/>
            <a:ext cx="4000500" cy="521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6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endParaRPr lang="ru-RU" sz="3200" smtClean="0"/>
          </a:p>
        </p:txBody>
      </p:sp>
      <p:sp>
        <p:nvSpPr>
          <p:cNvPr id="67587" name="Содержимое 3"/>
          <p:cNvSpPr>
            <a:spLocks noGrp="1"/>
          </p:cNvSpPr>
          <p:nvPr>
            <p:ph sz="quarter" idx="1"/>
          </p:nvPr>
        </p:nvSpPr>
        <p:spPr>
          <a:xfrm>
            <a:off x="928688" y="1143000"/>
            <a:ext cx="7758112" cy="5429250"/>
          </a:xfrm>
        </p:spPr>
        <p:txBody>
          <a:bodyPr/>
          <a:lstStyle/>
          <a:p>
            <a:pPr eaLnBrk="1" hangingPunct="1"/>
            <a:r>
              <a:rPr lang="ru-RU" sz="3200" b="1" smtClean="0"/>
              <a:t>Разнообразие птиц</a:t>
            </a:r>
          </a:p>
          <a:p>
            <a:pPr eaLnBrk="1" hangingPunct="1"/>
            <a:r>
              <a:rPr lang="ru-RU" sz="3200" b="1" smtClean="0"/>
              <a:t>Семейства</a:t>
            </a:r>
          </a:p>
          <a:p>
            <a:pPr eaLnBrk="1" hangingPunct="1"/>
            <a:r>
              <a:rPr lang="ru-RU" sz="3200" b="1" smtClean="0"/>
              <a:t>Фазановых</a:t>
            </a:r>
          </a:p>
          <a:p>
            <a:pPr eaLnBrk="1" hangingPunct="1"/>
            <a:r>
              <a:rPr lang="ru-RU" sz="3200" b="1" smtClean="0"/>
              <a:t>Пример</a:t>
            </a:r>
          </a:p>
          <a:p>
            <a:pPr eaLnBrk="1" hangingPunct="1"/>
            <a:r>
              <a:rPr lang="ru-RU" sz="3200" b="1" smtClean="0"/>
              <a:t>Идиоадаптации.</a:t>
            </a:r>
          </a:p>
          <a:p>
            <a:pPr eaLnBrk="1" hangingPunct="1"/>
            <a:endParaRPr lang="ru-RU" sz="3200" b="1" smtClean="0"/>
          </a:p>
        </p:txBody>
      </p:sp>
    </p:spTree>
  </p:cSld>
  <p:clrMapOvr>
    <a:masterClrMapping/>
  </p:clrMapOvr>
  <p:transition advTm="328">
    <p:dissolve/>
    <p:sndAc>
      <p:stSnd>
        <p:snd r:embed="rId2" name="coin.wav" builtIn="1"/>
      </p:stSnd>
    </p:sndAc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Пример дегенерации.</a:t>
            </a:r>
          </a:p>
        </p:txBody>
      </p:sp>
      <p:sp>
        <p:nvSpPr>
          <p:cNvPr id="68610" name="Содержимое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2800" smtClean="0"/>
              <a:t>У крабов известен паразит – саккулина, имеющая вид мешка, пронизывающая тело хозяина, при крепляется к нижней стороне краба и ведет паразитический образ                                              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800" smtClean="0"/>
              <a:t>   жизни, утратив почти все                                         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800" smtClean="0"/>
              <a:t>  органы.                                   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800" smtClean="0"/>
              <a:t>                                                                      </a:t>
            </a:r>
          </a:p>
          <a:p>
            <a:pPr eaLnBrk="1" hangingPunct="1">
              <a:buFont typeface="Wingdings 2" pitchFamily="18" charset="2"/>
              <a:buNone/>
            </a:pPr>
            <a:endParaRPr lang="ru-RU" sz="2800" smtClean="0"/>
          </a:p>
          <a:p>
            <a:pPr eaLnBrk="1" hangingPunct="1">
              <a:buFont typeface="Wingdings 2" pitchFamily="18" charset="2"/>
              <a:buNone/>
            </a:pPr>
            <a:endParaRPr lang="ru-RU" sz="2800" smtClean="0"/>
          </a:p>
        </p:txBody>
      </p:sp>
      <p:pic>
        <p:nvPicPr>
          <p:cNvPr id="68611" name="Picture 2" descr="C:\Documents and Settings\Ядерщик\Мои документы\Каталог SnagIt\зщ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25" y="3143250"/>
            <a:ext cx="3138488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  <p:sndAc>
      <p:stSnd>
        <p:snd r:embed="rId2" name="coin.wav" builtIn="1"/>
      </p:stSnd>
    </p:sndAc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Заголовок 6"/>
          <p:cNvSpPr>
            <a:spLocks noGrp="1"/>
          </p:cNvSpPr>
          <p:nvPr>
            <p:ph type="title"/>
          </p:nvPr>
        </p:nvSpPr>
        <p:spPr>
          <a:xfrm>
            <a:off x="2571750" y="5143500"/>
            <a:ext cx="5843588" cy="808038"/>
          </a:xfrm>
        </p:spPr>
        <p:txBody>
          <a:bodyPr/>
          <a:lstStyle/>
          <a:p>
            <a:pPr eaLnBrk="1" hangingPunct="1"/>
            <a:r>
              <a:rPr lang="ru-RU" smtClean="0"/>
              <a:t>Схема соотношения между ароморфозом, идиоадаптацией и дегенерацией.</a:t>
            </a:r>
          </a:p>
        </p:txBody>
      </p:sp>
      <p:sp>
        <p:nvSpPr>
          <p:cNvPr id="69634" name="Текст 7"/>
          <p:cNvSpPr>
            <a:spLocks noGrp="1"/>
          </p:cNvSpPr>
          <p:nvPr>
            <p:ph type="body" sz="half" idx="2"/>
          </p:nvPr>
        </p:nvSpPr>
        <p:spPr>
          <a:xfrm>
            <a:off x="1000125" y="6072188"/>
            <a:ext cx="5461000" cy="912812"/>
          </a:xfrm>
        </p:spPr>
        <p:txBody>
          <a:bodyPr/>
          <a:lstStyle/>
          <a:p>
            <a:pPr eaLnBrk="1" hangingPunct="1"/>
            <a:endParaRPr lang="ru-RU" sz="3200" i="1" smtClean="0"/>
          </a:p>
        </p:txBody>
      </p:sp>
      <p:pic>
        <p:nvPicPr>
          <p:cNvPr id="69635" name="Picture 2" descr="C:\Documents and Settings\Ядерщик\Мои документы\Каталог SnagIt\эдьт.pn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/>
          <a:srcRect t="6001" b="6001"/>
          <a:stretch>
            <a:fillRect/>
          </a:stretch>
        </p:blipFill>
        <p:spPr>
          <a:xfrm>
            <a:off x="1857375" y="1000125"/>
            <a:ext cx="5643563" cy="3429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  <p:sndAc>
      <p:stSnd>
        <p:snd r:embed="rId2" name="coin.wav" builtIn="1"/>
      </p:stSnd>
    </p:sndAc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400" smtClean="0"/>
              <a:t>Движущие силы эволюции: естественный отбор</a:t>
            </a:r>
            <a:r>
              <a:rPr lang="ru-RU" sz="2000" smtClean="0"/>
              <a:t>, сущность отбора не столько в выживании наиболее приспособленных, сколько в гибели неприспособленных особей.</a:t>
            </a: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heel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14400" y="4900613"/>
            <a:ext cx="7315200" cy="52228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Движущие силы эволюции: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914400" y="5445125"/>
            <a:ext cx="7315200" cy="685800"/>
          </a:xfrm>
        </p:spPr>
        <p:txBody>
          <a:bodyPr>
            <a:normAutofit fontScale="70000" lnSpcReduction="20000"/>
          </a:bodyPr>
          <a:lstStyle/>
          <a:p>
            <a:pPr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ru-RU" sz="2800" dirty="0" smtClean="0"/>
              <a:t>БОРЬБА ЗА СУЩЕСТВОВАНИЕ </a:t>
            </a:r>
          </a:p>
          <a:p>
            <a:pPr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ru-RU" sz="2800" dirty="0" smtClean="0"/>
              <a:t>1.Внутривидовая</a:t>
            </a:r>
          </a:p>
          <a:p>
            <a:pPr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endParaRPr lang="ru-RU" sz="2000" dirty="0"/>
          </a:p>
        </p:txBody>
      </p:sp>
      <p:pic>
        <p:nvPicPr>
          <p:cNvPr id="71683" name="Picture 2" descr="C:\Documents and Settings\Ядерщик\Мои документы\Каталог SnagIt\ьо.pn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/>
          <a:srcRect t="6580" b="6580"/>
          <a:stretch>
            <a:fillRect/>
          </a:stretch>
        </p:blipFill>
        <p:spPr>
          <a:xfrm>
            <a:off x="1071563" y="428625"/>
            <a:ext cx="6858000" cy="3857625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72706" name="Picture 2" descr="C:\Documents and Settings\Ядерщик\Мои документы\Каталог SnagIt\ШШШ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857250" y="785813"/>
            <a:ext cx="7858125" cy="5429250"/>
          </a:xfrm>
        </p:spPr>
      </p:pic>
    </p:spTree>
  </p:cSld>
  <p:clrMapOvr>
    <a:masterClrMapping/>
  </p:clrMapOvr>
  <p:transition>
    <p:dissolve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smtClean="0"/>
              <a:t>Движущие силы эволюции: борьба за существование. 2. межвидовая</a:t>
            </a:r>
          </a:p>
        </p:txBody>
      </p:sp>
      <p:pic>
        <p:nvPicPr>
          <p:cNvPr id="73730" name="Picture 2" descr="C:\Documents and Settings\Ядерщик\Мои документы\Каталог SnagIt\дл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 l="5080" t="1813"/>
          <a:stretch>
            <a:fillRect/>
          </a:stretch>
        </p:blipFill>
        <p:spPr>
          <a:xfrm>
            <a:off x="2571750" y="1714500"/>
            <a:ext cx="4710113" cy="4114800"/>
          </a:xfrm>
        </p:spPr>
      </p:pic>
    </p:spTree>
  </p:cSld>
  <p:clrMapOvr>
    <a:masterClrMapping/>
  </p:clrMapOvr>
  <p:transition>
    <p:wheel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14400" y="4900613"/>
            <a:ext cx="7315200" cy="52228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Борьба за существование: </a:t>
            </a:r>
            <a:endParaRPr lang="ru-RU" sz="3200" dirty="0"/>
          </a:p>
        </p:txBody>
      </p:sp>
      <p:sp>
        <p:nvSpPr>
          <p:cNvPr id="74754" name="Текст 5"/>
          <p:cNvSpPr>
            <a:spLocks noGrp="1"/>
          </p:cNvSpPr>
          <p:nvPr>
            <p:ph type="body" sz="half" idx="2"/>
          </p:nvPr>
        </p:nvSpPr>
        <p:spPr>
          <a:xfrm>
            <a:off x="914400" y="5445125"/>
            <a:ext cx="7315200" cy="685800"/>
          </a:xfrm>
        </p:spPr>
        <p:txBody>
          <a:bodyPr/>
          <a:lstStyle/>
          <a:p>
            <a:pPr eaLnBrk="1" hangingPunct="1"/>
            <a:r>
              <a:rPr lang="ru-RU" sz="2800" smtClean="0"/>
              <a:t>3. Борьба с неблагоприятными условиями</a:t>
            </a:r>
            <a:r>
              <a:rPr lang="ru-RU" sz="2400" smtClean="0"/>
              <a:t>.</a:t>
            </a:r>
          </a:p>
        </p:txBody>
      </p:sp>
      <p:pic>
        <p:nvPicPr>
          <p:cNvPr id="74755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/>
          <a:srcRect t="15147" b="15147"/>
          <a:stretch>
            <a:fillRect/>
          </a:stretch>
        </p:blipFill>
        <p:spPr>
          <a:xfrm>
            <a:off x="1071563" y="285750"/>
            <a:ext cx="7000875" cy="4286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wheel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Искусственный отбор-направляющий фактор в создании пород .</a:t>
            </a:r>
          </a:p>
        </p:txBody>
      </p:sp>
      <p:sp>
        <p:nvSpPr>
          <p:cNvPr id="75778" name="Содержимое 6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675" cy="45720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75779" name="Содержимое 7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675" cy="45720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75780" name="Picture 2" descr="C:\Documents and Settings\Ядерщик\Мои документы\Каталог SnagIt\аааа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2071688"/>
            <a:ext cx="8643938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1" name="Picture 2" descr="C:\Documents and Settings\Ядерщик\Мои документы\Каталог SnagIt\ллллллл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4357688"/>
            <a:ext cx="8715375" cy="154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/>
              <a:t>Искусственный отбор- направляющий фактор в создании сортов.</a:t>
            </a:r>
            <a:endParaRPr lang="ru-RU" sz="3600" dirty="0"/>
          </a:p>
        </p:txBody>
      </p:sp>
      <p:pic>
        <p:nvPicPr>
          <p:cNvPr id="76802" name="Picture 2" descr="C:\Documents and Settings\Ядерщик\Мои документы\Каталог SnagIt\щ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141663" y="1447800"/>
            <a:ext cx="3317875" cy="4572000"/>
          </a:xfrm>
        </p:spPr>
      </p:pic>
      <p:pic>
        <p:nvPicPr>
          <p:cNvPr id="76803" name="Picture 2" descr="C:\Documents and Settings\Ядерщик\Мои документы\Каталог SnagIt\ааааа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" y="1376363"/>
            <a:ext cx="8072438" cy="498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Факторы эволюции человека.</a:t>
            </a:r>
          </a:p>
        </p:txBody>
      </p:sp>
      <p:sp>
        <p:nvSpPr>
          <p:cNvPr id="77826" name="Содержимое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ru-RU" smtClean="0"/>
          </a:p>
          <a:p>
            <a:pPr eaLnBrk="1" hangingPunct="1">
              <a:buFont typeface="Wingdings 2" pitchFamily="18" charset="2"/>
              <a:buNone/>
            </a:pPr>
            <a:r>
              <a:rPr lang="ru-RU" sz="2000" smtClean="0"/>
              <a:t>Биологические факторы: наследственная изменчивость, естественный отбор, изоляция, дрейф генов. Популяционные волны- сформировали человека современного типа.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smtClean="0"/>
              <a:t>40 000 лет не меняется физический облик человека ,а  факторы продолжают </a:t>
            </a:r>
            <a:r>
              <a:rPr lang="ru-RU" sz="2000" b="1" smtClean="0"/>
              <a:t>действовать</a:t>
            </a:r>
            <a:r>
              <a:rPr lang="ru-RU" sz="2000" smtClean="0"/>
              <a:t>, но снизилась роль отбора.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smtClean="0"/>
              <a:t>Социальные факторы: общественный образ жизни, орудийная деятельность, речь и мышление – выходят на первое место.</a:t>
            </a:r>
          </a:p>
        </p:txBody>
      </p:sp>
      <p:pic>
        <p:nvPicPr>
          <p:cNvPr id="77827" name="Picture 2" descr="C:\Documents and Settings\Ядерщик\Мои документы\Каталог SnagIt\0000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500" y="4357688"/>
            <a:ext cx="5857875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  <p:sndAc>
      <p:stSnd>
        <p:snd r:embed="rId2" name="drumroll.wav" builtIn="1"/>
      </p:stSnd>
    </p:sndAc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Заголовок 7"/>
          <p:cNvSpPr>
            <a:spLocks noGrp="1"/>
          </p:cNvSpPr>
          <p:nvPr>
            <p:ph type="title"/>
          </p:nvPr>
        </p:nvSpPr>
        <p:spPr>
          <a:xfrm>
            <a:off x="914400" y="4900613"/>
            <a:ext cx="7315200" cy="522287"/>
          </a:xfrm>
        </p:spPr>
        <p:txBody>
          <a:bodyPr/>
          <a:lstStyle/>
          <a:p>
            <a:pPr eaLnBrk="1" hangingPunct="1"/>
            <a:r>
              <a:rPr lang="ru-RU" smtClean="0"/>
              <a:t>ОБЩАЯ СХЕМА ЭВОЛЮЦИИ ГОМИНОИДОВ.</a:t>
            </a:r>
          </a:p>
        </p:txBody>
      </p:sp>
      <p:sp>
        <p:nvSpPr>
          <p:cNvPr id="78850" name="Текст 8"/>
          <p:cNvSpPr>
            <a:spLocks noGrp="1"/>
          </p:cNvSpPr>
          <p:nvPr>
            <p:ph type="body" sz="half" idx="2"/>
          </p:nvPr>
        </p:nvSpPr>
        <p:spPr>
          <a:xfrm>
            <a:off x="914400" y="5445125"/>
            <a:ext cx="7315200" cy="6858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78851" name="Picture 2" descr="C:\Documents and Settings\Ядерщик\Мои документы\Каталог SnagIt\ЕН.pn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/>
          <a:srcRect t="1637" b="1637"/>
          <a:stretch>
            <a:fillRect/>
          </a:stretch>
        </p:blipFill>
        <p:spPr>
          <a:xfrm>
            <a:off x="285750" y="357188"/>
            <a:ext cx="8643938" cy="4071937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  <p:sndAc>
      <p:stSnd>
        <p:snd r:embed="rId2" name="drumroll.wav" builtIn="1"/>
      </p:stSnd>
    </p:sndAc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3" name="Picture 2" descr="C:\Documents and Settings\Ядерщик\Мои документы\Мои рисунки\hom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0" y="928688"/>
            <a:ext cx="781050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  <p:sndAc>
      <p:stSnd>
        <p:snd r:embed="rId2" name="zal.wav"/>
      </p:stSnd>
    </p:sndAc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400" smtClean="0"/>
              <a:t>Человек-вершина эволюции?</a:t>
            </a:r>
          </a:p>
        </p:txBody>
      </p:sp>
      <p:pic>
        <p:nvPicPr>
          <p:cNvPr id="80898" name="Picture 2" descr="C:\Documents and Settings\Ядерщик\Мои документы\Мои рисунки\Изображение\Изображение 02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 l="17770"/>
          <a:stretch>
            <a:fillRect/>
          </a:stretch>
        </p:blipFill>
        <p:spPr>
          <a:xfrm>
            <a:off x="1285875" y="1500188"/>
            <a:ext cx="5949950" cy="4694237"/>
          </a:xfrm>
        </p:spPr>
      </p:pic>
    </p:spTree>
  </p:cSld>
  <p:clrMapOvr>
    <a:masterClrMapping/>
  </p:clrMapOvr>
  <p:transition>
    <p:dissolv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