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95" r:id="rId2"/>
    <p:sldId id="256" r:id="rId3"/>
    <p:sldId id="265" r:id="rId4"/>
    <p:sldId id="261" r:id="rId5"/>
    <p:sldId id="270" r:id="rId6"/>
    <p:sldId id="264" r:id="rId7"/>
    <p:sldId id="286" r:id="rId8"/>
    <p:sldId id="289" r:id="rId9"/>
    <p:sldId id="288" r:id="rId10"/>
    <p:sldId id="273" r:id="rId11"/>
    <p:sldId id="290" r:id="rId12"/>
    <p:sldId id="291" r:id="rId13"/>
    <p:sldId id="292" r:id="rId14"/>
    <p:sldId id="262" r:id="rId15"/>
    <p:sldId id="268" r:id="rId16"/>
    <p:sldId id="281" r:id="rId17"/>
    <p:sldId id="282" r:id="rId18"/>
    <p:sldId id="283" r:id="rId19"/>
    <p:sldId id="284" r:id="rId20"/>
    <p:sldId id="285" r:id="rId21"/>
    <p:sldId id="293" r:id="rId22"/>
    <p:sldId id="258" r:id="rId23"/>
    <p:sldId id="271" r:id="rId24"/>
    <p:sldId id="267" r:id="rId25"/>
    <p:sldId id="294" r:id="rId26"/>
    <p:sldId id="296" r:id="rId27"/>
    <p:sldId id="297" r:id="rId28"/>
    <p:sldId id="303" r:id="rId29"/>
    <p:sldId id="298" r:id="rId30"/>
    <p:sldId id="299" r:id="rId31"/>
    <p:sldId id="300" r:id="rId32"/>
    <p:sldId id="301" r:id="rId33"/>
    <p:sldId id="302" r:id="rId34"/>
    <p:sldId id="304" r:id="rId35"/>
    <p:sldId id="305" r:id="rId3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AC6"/>
    <a:srgbClr val="00B050"/>
    <a:srgbClr val="0066FF"/>
    <a:srgbClr val="D509E5"/>
    <a:srgbClr val="AF01B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554" autoAdjust="0"/>
    <p:restoredTop sz="90586" autoAdjust="0"/>
  </p:normalViewPr>
  <p:slideViewPr>
    <p:cSldViewPr>
      <p:cViewPr varScale="1">
        <p:scale>
          <a:sx n="65" d="100"/>
          <a:sy n="65" d="100"/>
        </p:scale>
        <p:origin x="-6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67257DA-3878-413A-8965-202C5664AEA8}" type="datetimeFigureOut">
              <a:rPr lang="ru-RU"/>
              <a:pPr>
                <a:defRPr/>
              </a:pPr>
              <a:t>17.01.2012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396066-E694-4DC9-A828-5B147A9E8F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D217BC-90FB-4A4F-8DD4-F052A36E620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ru-RU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3587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4343400"/>
            <a:ext cx="5489575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30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80E4DFA-7231-4EC4-BB34-46596A8EFC4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CEC81-931B-4B73-9DDB-4C6FF82F9686}" type="datetimeFigureOut">
              <a:rPr lang="ru-RU"/>
              <a:pPr>
                <a:defRPr/>
              </a:pPr>
              <a:t>17.01.2012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5BEC2-F7BB-4189-A55B-CC235F6386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B3CFF-304B-47B0-94A0-040559413367}" type="datetimeFigureOut">
              <a:rPr lang="ru-RU"/>
              <a:pPr>
                <a:defRPr/>
              </a:pPr>
              <a:t>17.01.2012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2BA83-C24E-46F3-AF86-6B819CE8D9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76C91-2FE0-41A5-A2D8-A8070C0D8FD3}" type="datetimeFigureOut">
              <a:rPr lang="ru-RU"/>
              <a:pPr>
                <a:defRPr/>
              </a:pPr>
              <a:t>17.01.2012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F3504-5E63-4556-9106-AEF7919CF8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E70FD-675D-4BD6-9D4F-DABDB704EA8D}" type="datetimeFigureOut">
              <a:rPr lang="ru-RU"/>
              <a:pPr>
                <a:defRPr/>
              </a:pPr>
              <a:t>17.01.2012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3BF90-0C10-465C-92AC-EDD7589CA7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DAF1-A4F3-48B4-BBB5-9494316142DB}" type="datetimeFigureOut">
              <a:rPr lang="ru-RU"/>
              <a:pPr>
                <a:defRPr/>
              </a:pPr>
              <a:t>17.01.2012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B752E-F5C1-44AD-B612-594F9A5F80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3FACC-D595-4208-BECA-A9DF0615D547}" type="datetimeFigureOut">
              <a:rPr lang="ru-RU"/>
              <a:pPr>
                <a:defRPr/>
              </a:pPr>
              <a:t>17.01.2012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0BCA5-232A-48FD-A2B7-315542E8B7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EFBBF-9811-4772-87BF-B12C9AC06000}" type="datetimeFigureOut">
              <a:rPr lang="ru-RU"/>
              <a:pPr>
                <a:defRPr/>
              </a:pPr>
              <a:t>17.01.2012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96DD5-D313-4754-85A1-B451BF8D82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B97AB-BD5E-4C2A-82A8-A19CD4CAA4B9}" type="datetimeFigureOut">
              <a:rPr lang="ru-RU"/>
              <a:pPr>
                <a:defRPr/>
              </a:pPr>
              <a:t>17.01.2012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4250C-E798-4A58-93E9-368052B4A1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20859-7CAC-472C-9247-753BED9B2A52}" type="datetimeFigureOut">
              <a:rPr lang="ru-RU"/>
              <a:pPr>
                <a:defRPr/>
              </a:pPr>
              <a:t>17.01.2012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8D636-4E46-41D1-89CC-884A91EE27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F2939-BC26-43E1-B202-D764CE0F91D3}" type="datetimeFigureOut">
              <a:rPr lang="ru-RU"/>
              <a:pPr>
                <a:defRPr/>
              </a:pPr>
              <a:t>17.01.2012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DB022-306B-4177-A94B-A69946C01B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257BF-0EBC-4F54-8835-3D8EE5E4167E}" type="datetimeFigureOut">
              <a:rPr lang="ru-RU"/>
              <a:pPr>
                <a:defRPr/>
              </a:pPr>
              <a:t>17.01.2012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E8103-D115-437D-9DD6-3113807B52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A8AB3-78D9-42CB-8F4B-C43E1785F538}" type="datetimeFigureOut">
              <a:rPr lang="ru-RU"/>
              <a:pPr>
                <a:defRPr/>
              </a:pPr>
              <a:t>17.01.2012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E10C81F-07B4-49B7-8490-60218075EA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9F%D0%BB%D0%BE%D0%B4%D0%BE%D0%B2%D0%BE%D0%B5_%D1%82%D0%B5%D0%BB%D0%BE_%D0%B3%D1%80%D0%B8%D0%B1%D0%B0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1" descr="Рисунок5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Рисунок 5" descr="bestgif.narod.ru_1311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3000375"/>
            <a:ext cx="5318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311150" y="1785938"/>
            <a:ext cx="883285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600" b="1">
                <a:solidFill>
                  <a:schemeClr val="bg1"/>
                </a:solidFill>
                <a:latin typeface="Calibri" pitchFamily="34" charset="0"/>
              </a:rPr>
              <a:t>Ядовитые и съедобные</a:t>
            </a:r>
          </a:p>
          <a:p>
            <a:r>
              <a:rPr lang="ru-RU" sz="6600" b="1">
                <a:solidFill>
                  <a:schemeClr val="bg1"/>
                </a:solidFill>
                <a:latin typeface="Calibri" pitchFamily="34" charset="0"/>
              </a:rPr>
              <a:t>                 грибы</a:t>
            </a:r>
            <a:endParaRPr lang="ru-RU" sz="72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4341" name="Рисунок 4" descr="bestgif.narod.ru_1311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4714875"/>
            <a:ext cx="684213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Рисунок 6" descr="bestgif.narod.ru_1311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5857875"/>
            <a:ext cx="684213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Рисунок 7" descr="bestgif.narod.ru_1311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875" y="6000750"/>
            <a:ext cx="60801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Рисунок 8" descr="Рисунок18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75" y="0"/>
            <a:ext cx="121443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9" descr="anim52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0"/>
            <a:ext cx="1668462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-285750" y="785813"/>
            <a:ext cx="9429750" cy="298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4000"/>
              <a:t/>
            </a:r>
            <a:br>
              <a:rPr lang="ru-RU" sz="4000"/>
            </a:br>
            <a:endParaRPr lang="ru-RU" sz="4000"/>
          </a:p>
          <a:p>
            <a:pPr algn="ctr" eaLnBrk="0" hangingPunct="0"/>
            <a:r>
              <a:rPr lang="ru-RU" sz="5400" b="1">
                <a:solidFill>
                  <a:srgbClr val="A50021"/>
                </a:solidFill>
                <a:latin typeface="Garamond Premr Pro Smbd"/>
              </a:rPr>
              <a:t>«Всякий гриб в руки берут,</a:t>
            </a:r>
          </a:p>
          <a:p>
            <a:pPr algn="ctr" eaLnBrk="0" hangingPunct="0"/>
            <a:r>
              <a:rPr lang="ru-RU" sz="5400" b="1">
                <a:solidFill>
                  <a:srgbClr val="A50021"/>
                </a:solidFill>
                <a:latin typeface="Garamond Premr Pro Smbd"/>
              </a:rPr>
              <a:t> Да не всякий в кузовок кладут»</a:t>
            </a: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4876" y="3786190"/>
            <a:ext cx="3809994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5364" name="Рисунок 5" descr="bestgif.narod.ru_13117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13" y="214313"/>
            <a:ext cx="1928812" cy="181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a218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89025" y="4286250"/>
            <a:ext cx="1560513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1143000"/>
          </a:xfrm>
          <a:effectLst>
            <a:outerShdw dist="71842" dir="18900000" algn="ctr" rotWithShape="0">
              <a:srgbClr val="E02C08">
                <a:alpha val="50000"/>
              </a:srgbClr>
            </a:outerShdw>
          </a:effectLst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600" dirty="0" smtClean="0">
                <a:solidFill>
                  <a:srgbClr val="333300"/>
                </a:solidFill>
              </a:rPr>
              <a:t>Опасные грибы</a:t>
            </a:r>
            <a:endParaRPr lang="ru-RU" sz="6600" dirty="0">
              <a:solidFill>
                <a:srgbClr val="333300"/>
              </a:solidFill>
            </a:endParaRPr>
          </a:p>
        </p:txBody>
      </p:sp>
      <p:pic>
        <p:nvPicPr>
          <p:cNvPr id="16386" name="Picture 5" descr="p1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13688" y="188913"/>
            <a:ext cx="957262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1210936773-Amanita_muscaria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357686" y="3375422"/>
            <a:ext cx="4214842" cy="3161132"/>
          </a:xfrm>
          <a:prstGeom prst="roundRect">
            <a:avLst/>
          </a:prstGeom>
          <a:ln w="76200">
            <a:solidFill>
              <a:srgbClr val="FFFF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6388" name="Прямоугольник 4"/>
          <p:cNvSpPr>
            <a:spLocks noChangeArrowheads="1"/>
          </p:cNvSpPr>
          <p:nvPr/>
        </p:nvSpPr>
        <p:spPr bwMode="auto">
          <a:xfrm>
            <a:off x="214313" y="1000125"/>
            <a:ext cx="8501062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rgbClr val="00B050"/>
                </a:solidFill>
                <a:latin typeface="Verdana" pitchFamily="34" charset="0"/>
              </a:rPr>
              <a:t> Стоит Антошка –</a:t>
            </a:r>
          </a:p>
          <a:p>
            <a:r>
              <a:rPr lang="ru-RU" sz="4000" b="1">
                <a:solidFill>
                  <a:srgbClr val="00B050"/>
                </a:solidFill>
                <a:latin typeface="Verdana" pitchFamily="34" charset="0"/>
              </a:rPr>
              <a:t> На одной ножке,</a:t>
            </a:r>
          </a:p>
          <a:p>
            <a:r>
              <a:rPr lang="ru-RU" sz="4000" b="1">
                <a:solidFill>
                  <a:srgbClr val="00B050"/>
                </a:solidFill>
                <a:latin typeface="Verdana" pitchFamily="34" charset="0"/>
              </a:rPr>
              <a:t> В красной шапочке                            горошком.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4429132"/>
            <a:ext cx="3221203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мухомор</a:t>
            </a:r>
            <a:endParaRPr lang="ru-RU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"/>
          <p:cNvSpPr>
            <a:spLocks noGrp="1" noChangeArrowheads="1"/>
          </p:cNvSpPr>
          <p:nvPr>
            <p:ph type="title"/>
          </p:nvPr>
        </p:nvSpPr>
        <p:spPr>
          <a:xfrm>
            <a:off x="357188" y="0"/>
            <a:ext cx="8229600" cy="1143000"/>
          </a:xfrm>
        </p:spPr>
        <p:txBody>
          <a:bodyPr/>
          <a:lstStyle/>
          <a:p>
            <a:r>
              <a:rPr lang="ru-RU" sz="6000" u="sng" smtClean="0">
                <a:solidFill>
                  <a:srgbClr val="FF0000"/>
                </a:solidFill>
              </a:rPr>
              <a:t>Ядовитые грибы</a:t>
            </a: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785813" y="1285875"/>
            <a:ext cx="3527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Мухоморы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183" y="2714620"/>
            <a:ext cx="2853743" cy="3648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08548" y="1142984"/>
            <a:ext cx="3635452" cy="236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08627" y="4071942"/>
            <a:ext cx="3533852" cy="237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143240" y="2755592"/>
            <a:ext cx="2428892" cy="364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5" descr="Рисунок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214313" y="1500188"/>
            <a:ext cx="91440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600" b="1" i="1">
                <a:latin typeface="Calibri" pitchFamily="34" charset="0"/>
                <a:cs typeface="Times New Roman" pitchFamily="18" charset="0"/>
              </a:rPr>
              <a:t>Грибное коварство известно в народе?</a:t>
            </a:r>
            <a:br>
              <a:rPr lang="ru-RU" sz="3600" b="1" i="1">
                <a:latin typeface="Calibri" pitchFamily="34" charset="0"/>
                <a:cs typeface="Times New Roman" pitchFamily="18" charset="0"/>
              </a:rPr>
            </a:br>
            <a:r>
              <a:rPr lang="ru-RU" sz="3600" b="1" i="1">
                <a:latin typeface="Calibri" pitchFamily="34" charset="0"/>
                <a:cs typeface="Times New Roman" pitchFamily="18" charset="0"/>
              </a:rPr>
              <a:t>Грибы-двойники существуют в природе.</a:t>
            </a:r>
            <a:br>
              <a:rPr lang="ru-RU" sz="3600" b="1" i="1">
                <a:latin typeface="Calibri" pitchFamily="34" charset="0"/>
                <a:cs typeface="Times New Roman" pitchFamily="18" charset="0"/>
              </a:rPr>
            </a:br>
            <a:r>
              <a:rPr lang="ru-RU" sz="3600" b="1" i="1">
                <a:latin typeface="Calibri" pitchFamily="34" charset="0"/>
                <a:cs typeface="Times New Roman" pitchFamily="18" charset="0"/>
              </a:rPr>
              <a:t>Внимательным будь, в лес идя, не забудь:</a:t>
            </a:r>
            <a:br>
              <a:rPr lang="ru-RU" sz="3600" b="1" i="1">
                <a:latin typeface="Calibri" pitchFamily="34" charset="0"/>
                <a:cs typeface="Times New Roman" pitchFamily="18" charset="0"/>
              </a:rPr>
            </a:br>
            <a:r>
              <a:rPr lang="ru-RU" sz="3600" b="1" i="1">
                <a:latin typeface="Calibri" pitchFamily="34" charset="0"/>
                <a:cs typeface="Times New Roman" pitchFamily="18" charset="0"/>
              </a:rPr>
              <a:t>Ошибка закончит твой  жизненный путь.</a:t>
            </a:r>
            <a:br>
              <a:rPr lang="ru-RU" sz="3600" b="1" i="1">
                <a:latin typeface="Calibri" pitchFamily="34" charset="0"/>
                <a:cs typeface="Times New Roman" pitchFamily="18" charset="0"/>
              </a:rPr>
            </a:br>
            <a:r>
              <a:rPr lang="ru-RU" sz="3600" b="1" i="1">
                <a:latin typeface="Calibri" pitchFamily="34" charset="0"/>
                <a:cs typeface="Times New Roman" pitchFamily="18" charset="0"/>
              </a:rPr>
              <a:t>Грибы ядовитые выучи, знай,</a:t>
            </a:r>
            <a:br>
              <a:rPr lang="ru-RU" sz="3600" b="1" i="1">
                <a:latin typeface="Calibri" pitchFamily="34" charset="0"/>
                <a:cs typeface="Times New Roman" pitchFamily="18" charset="0"/>
              </a:rPr>
            </a:br>
            <a:r>
              <a:rPr lang="ru-RU" sz="3600" b="1" i="1">
                <a:latin typeface="Calibri" pitchFamily="34" charset="0"/>
                <a:cs typeface="Times New Roman" pitchFamily="18" charset="0"/>
              </a:rPr>
              <a:t>В лесу безошибочно их узнавай.</a:t>
            </a:r>
            <a:br>
              <a:rPr lang="ru-RU" sz="3600" b="1" i="1">
                <a:latin typeface="Calibri" pitchFamily="34" charset="0"/>
                <a:cs typeface="Times New Roman" pitchFamily="18" charset="0"/>
              </a:rPr>
            </a:br>
            <a:r>
              <a:rPr lang="ru-RU" sz="3600" b="1" i="1">
                <a:latin typeface="Calibri" pitchFamily="34" charset="0"/>
                <a:cs typeface="Times New Roman" pitchFamily="18" charset="0"/>
              </a:rPr>
              <a:t/>
            </a:r>
            <a:br>
              <a:rPr lang="ru-RU" sz="3600" b="1" i="1">
                <a:latin typeface="Calibri" pitchFamily="34" charset="0"/>
                <a:cs typeface="Times New Roman" pitchFamily="18" charset="0"/>
              </a:rPr>
            </a:br>
            <a:endParaRPr lang="ru-RU" sz="4800" b="1" i="1"/>
          </a:p>
        </p:txBody>
      </p:sp>
      <p:pic>
        <p:nvPicPr>
          <p:cNvPr id="18435" name="Рисунок 4" descr="bestgif.narod.ru_1311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63" y="4929188"/>
            <a:ext cx="1430337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5" descr="a218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813" y="5214938"/>
            <a:ext cx="1185862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-285750"/>
            <a:ext cx="8229600" cy="1143000"/>
          </a:xfrm>
        </p:spPr>
        <p:txBody>
          <a:bodyPr/>
          <a:lstStyle/>
          <a:p>
            <a:r>
              <a:rPr lang="ru-RU" sz="6000" u="sng" smtClean="0">
                <a:solidFill>
                  <a:srgbClr val="FF0000"/>
                </a:solidFill>
              </a:rPr>
              <a:t>Грибы-двойники</a:t>
            </a: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323850" y="5949950"/>
            <a:ext cx="41767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Сатанинский гриб</a:t>
            </a:r>
          </a:p>
        </p:txBody>
      </p:sp>
      <p:sp>
        <p:nvSpPr>
          <p:cNvPr id="77835" name="Text Box 11"/>
          <p:cNvSpPr txBox="1">
            <a:spLocks noChangeArrowheads="1"/>
          </p:cNvSpPr>
          <p:nvPr/>
        </p:nvSpPr>
        <p:spPr bwMode="auto">
          <a:xfrm>
            <a:off x="6032500" y="6211888"/>
            <a:ext cx="3111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Желчный гриб</a:t>
            </a:r>
          </a:p>
        </p:txBody>
      </p:sp>
      <p:pic>
        <p:nvPicPr>
          <p:cNvPr id="77838" name="Picture 14" descr="сат гр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19077" y="3796910"/>
            <a:ext cx="2938477" cy="2203858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7839" name="Picture 15" descr="желчны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388" y="2786058"/>
            <a:ext cx="2415030" cy="3381381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9" name="Picture 2" descr="E:\Документы Лена\2 класс\Чтение\Грибы\84e790a3f6f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488" y="785794"/>
            <a:ext cx="3500462" cy="2690371"/>
          </a:xfrm>
          <a:prstGeom prst="rect">
            <a:avLst/>
          </a:prstGeom>
          <a:noFill/>
          <a:ln w="76200">
            <a:noFill/>
          </a:ln>
          <a:effectLst>
            <a:softEdge rad="63500"/>
          </a:effectLst>
        </p:spPr>
      </p:pic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0" y="857250"/>
            <a:ext cx="30321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Белый гриб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 b="4890"/>
          <a:stretch>
            <a:fillRect/>
          </a:stretch>
        </p:blipFill>
        <p:spPr bwMode="auto">
          <a:xfrm>
            <a:off x="357158" y="214290"/>
            <a:ext cx="3857652" cy="274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429124" y="214290"/>
            <a:ext cx="3968586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сатанинский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 гриб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115888" y="3071813"/>
            <a:ext cx="9028112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latin typeface="Calibri" pitchFamily="34" charset="0"/>
              </a:rPr>
              <a:t>Шляпка у гриба гладкая, беловатая,</a:t>
            </a:r>
          </a:p>
          <a:p>
            <a:r>
              <a:rPr lang="ru-RU" sz="3600" b="1">
                <a:latin typeface="Calibri" pitchFamily="34" charset="0"/>
              </a:rPr>
              <a:t> сероватая или желтоватая. </a:t>
            </a:r>
          </a:p>
          <a:p>
            <a:r>
              <a:rPr lang="ru-RU" sz="3600" b="1">
                <a:latin typeface="Calibri" pitchFamily="34" charset="0"/>
              </a:rPr>
              <a:t>Ножка его сильно вздута у основания, а в </a:t>
            </a:r>
          </a:p>
          <a:p>
            <a:r>
              <a:rPr lang="ru-RU" sz="3600" b="1">
                <a:latin typeface="Calibri" pitchFamily="34" charset="0"/>
              </a:rPr>
              <a:t>середине она имеет красноватую сеточку.</a:t>
            </a:r>
          </a:p>
          <a:p>
            <a:r>
              <a:rPr lang="ru-RU" sz="3600" b="1">
                <a:latin typeface="Calibri" pitchFamily="34" charset="0"/>
              </a:rPr>
              <a:t>Мякоть на изломе синеет, а затем краснеет.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43570" y="571480"/>
            <a:ext cx="2132379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белый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 гриб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sp>
        <p:nvSpPr>
          <p:cNvPr id="21506" name="TextBox 4"/>
          <p:cNvSpPr txBox="1">
            <a:spLocks noChangeArrowheads="1"/>
          </p:cNvSpPr>
          <p:nvPr/>
        </p:nvSpPr>
        <p:spPr bwMode="auto">
          <a:xfrm>
            <a:off x="115888" y="3071813"/>
            <a:ext cx="91789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latin typeface="Calibri" pitchFamily="34" charset="0"/>
              </a:rPr>
              <a:t>Шляпка у гриба гладкая, разнообразных</a:t>
            </a:r>
          </a:p>
          <a:p>
            <a:r>
              <a:rPr lang="ru-RU" sz="3600" b="1">
                <a:latin typeface="Calibri" pitchFamily="34" charset="0"/>
              </a:rPr>
              <a:t>тонов - беловатая, светло - серая, бурая,</a:t>
            </a:r>
          </a:p>
          <a:p>
            <a:r>
              <a:rPr lang="ru-RU" sz="3600" b="1">
                <a:latin typeface="Calibri" pitchFamily="34" charset="0"/>
              </a:rPr>
              <a:t> коричневая. Снизу она губчатая.</a:t>
            </a:r>
          </a:p>
          <a:p>
            <a:r>
              <a:rPr lang="ru-RU" sz="3600" b="1">
                <a:latin typeface="Calibri" pitchFamily="34" charset="0"/>
              </a:rPr>
              <a:t>Ножка белая, желтоватая или коричневатая.</a:t>
            </a:r>
          </a:p>
          <a:p>
            <a:r>
              <a:rPr lang="ru-RU" sz="3600" b="1">
                <a:latin typeface="Calibri" pitchFamily="34" charset="0"/>
              </a:rPr>
              <a:t>Мякоть на изломе цвет не меняет.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214290"/>
            <a:ext cx="3786582" cy="2836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86380" y="785794"/>
            <a:ext cx="2979150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желчный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 гриб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sp>
        <p:nvSpPr>
          <p:cNvPr id="22530" name="TextBox 4"/>
          <p:cNvSpPr txBox="1">
            <a:spLocks noChangeArrowheads="1"/>
          </p:cNvSpPr>
          <p:nvPr/>
        </p:nvSpPr>
        <p:spPr bwMode="auto">
          <a:xfrm>
            <a:off x="0" y="4000500"/>
            <a:ext cx="902811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latin typeface="Calibri" pitchFamily="34" charset="0"/>
              </a:rPr>
              <a:t>Шляпка у гриба гладкая, коричневая.</a:t>
            </a:r>
          </a:p>
          <a:p>
            <a:r>
              <a:rPr lang="ru-RU" sz="3600" b="1">
                <a:latin typeface="Calibri" pitchFamily="34" charset="0"/>
              </a:rPr>
              <a:t>Ножка его вверху покрыта рисунком в виде</a:t>
            </a:r>
          </a:p>
          <a:p>
            <a:r>
              <a:rPr lang="ru-RU" sz="3600" b="1">
                <a:latin typeface="Calibri" pitchFamily="34" charset="0"/>
              </a:rPr>
              <a:t>сеточки.</a:t>
            </a:r>
          </a:p>
          <a:p>
            <a:r>
              <a:rPr lang="ru-RU" sz="3600" b="1">
                <a:latin typeface="Calibri" pitchFamily="34" charset="0"/>
              </a:rPr>
              <a:t>Мякоть гриба на изломе быстро краснеет.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5" y="286278"/>
            <a:ext cx="4577189" cy="3428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6000" u="sng" smtClean="0">
                <a:solidFill>
                  <a:srgbClr val="FF0000"/>
                </a:solidFill>
              </a:rPr>
              <a:t>Грибы-двойники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1000125" y="1143000"/>
            <a:ext cx="15684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D509E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опята</a:t>
            </a:r>
            <a:endParaRPr lang="ru-RU" sz="4400" b="1" dirty="0">
              <a:solidFill>
                <a:srgbClr val="D509E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23555" name="Picture 9" descr="1b56d25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916113"/>
            <a:ext cx="302577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10" descr="opyonle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4292600"/>
            <a:ext cx="3184525" cy="238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11" name="Text Box 11"/>
          <p:cNvSpPr txBox="1">
            <a:spLocks noChangeArrowheads="1"/>
          </p:cNvSpPr>
          <p:nvPr/>
        </p:nvSpPr>
        <p:spPr bwMode="auto">
          <a:xfrm>
            <a:off x="4643438" y="1143000"/>
            <a:ext cx="369728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D509E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л</a:t>
            </a:r>
            <a:r>
              <a:rPr lang="ru-RU" sz="4400" b="1" dirty="0">
                <a:solidFill>
                  <a:srgbClr val="D509E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ожные </a:t>
            </a:r>
            <a:r>
              <a:rPr lang="ru-RU" sz="4400" b="1" dirty="0">
                <a:solidFill>
                  <a:srgbClr val="D509E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опята</a:t>
            </a:r>
          </a:p>
        </p:txBody>
      </p:sp>
      <p:pic>
        <p:nvPicPr>
          <p:cNvPr id="23558" name="Picture 12" descr="4845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63938" y="1989138"/>
            <a:ext cx="2684462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4" descr="openok_lozhnyj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24300" y="4581525"/>
            <a:ext cx="2549525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16" descr="гифолома окаймлённая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00788" y="1989138"/>
            <a:ext cx="26257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15" descr="гифолома головообразная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04025" y="3789363"/>
            <a:ext cx="2127250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6000" smtClean="0">
                <a:solidFill>
                  <a:srgbClr val="00B050"/>
                </a:solidFill>
              </a:rPr>
              <a:t>отличия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1285875" y="857250"/>
            <a:ext cx="152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AF01B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4000" b="1" dirty="0">
                <a:solidFill>
                  <a:srgbClr val="AF01B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опята</a:t>
            </a:r>
          </a:p>
        </p:txBody>
      </p:sp>
      <p:sp>
        <p:nvSpPr>
          <p:cNvPr id="76811" name="Text Box 11"/>
          <p:cNvSpPr txBox="1">
            <a:spLocks noChangeArrowheads="1"/>
          </p:cNvSpPr>
          <p:nvPr/>
        </p:nvSpPr>
        <p:spPr bwMode="auto">
          <a:xfrm>
            <a:off x="5072063" y="928688"/>
            <a:ext cx="33797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AF01B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л</a:t>
            </a:r>
            <a:r>
              <a:rPr lang="ru-RU" sz="4000" b="1" dirty="0">
                <a:solidFill>
                  <a:srgbClr val="AF01B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ожные </a:t>
            </a:r>
            <a:r>
              <a:rPr lang="ru-RU" sz="4000" b="1" dirty="0">
                <a:solidFill>
                  <a:srgbClr val="AF01B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опята</a:t>
            </a:r>
          </a:p>
        </p:txBody>
      </p:sp>
      <p:pic>
        <p:nvPicPr>
          <p:cNvPr id="76814" name="Picture 14" descr="openok_lozhnyj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73809" y="1643050"/>
            <a:ext cx="3777919" cy="2714644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4581" name="TextBox 13"/>
          <p:cNvSpPr txBox="1">
            <a:spLocks noChangeArrowheads="1"/>
          </p:cNvSpPr>
          <p:nvPr/>
        </p:nvSpPr>
        <p:spPr bwMode="auto">
          <a:xfrm>
            <a:off x="142875" y="4572000"/>
            <a:ext cx="45672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Шляпка буроватого, коричнево-</a:t>
            </a:r>
          </a:p>
          <a:p>
            <a:r>
              <a:rPr lang="ru-RU" b="1">
                <a:latin typeface="Calibri" pitchFamily="34" charset="0"/>
              </a:rPr>
              <a:t>жёлтого цвета, с мелкими  чешуйками.</a:t>
            </a:r>
          </a:p>
          <a:p>
            <a:r>
              <a:rPr lang="ru-RU" b="1">
                <a:latin typeface="Calibri" pitchFamily="34" charset="0"/>
              </a:rPr>
              <a:t>Снизу шляпка пластинчатая, желтовато-</a:t>
            </a:r>
          </a:p>
          <a:p>
            <a:r>
              <a:rPr lang="ru-RU" b="1">
                <a:latin typeface="Calibri" pitchFamily="34" charset="0"/>
              </a:rPr>
              <a:t>белая  с буроватыми пятнами. </a:t>
            </a:r>
          </a:p>
          <a:p>
            <a:r>
              <a:rPr lang="ru-RU" b="1">
                <a:latin typeface="Calibri" pitchFamily="34" charset="0"/>
              </a:rPr>
              <a:t>Ножка с  </a:t>
            </a:r>
            <a:r>
              <a:rPr lang="ru-RU" b="1" i="1" u="sng">
                <a:latin typeface="Calibri" pitchFamily="34" charset="0"/>
              </a:rPr>
              <a:t>белым</a:t>
            </a:r>
            <a:r>
              <a:rPr lang="ru-RU" b="1" i="1">
                <a:latin typeface="Calibri" pitchFamily="34" charset="0"/>
              </a:rPr>
              <a:t> </a:t>
            </a:r>
            <a:r>
              <a:rPr lang="ru-RU" b="1" i="1" u="sng">
                <a:latin typeface="Calibri" pitchFamily="34" charset="0"/>
              </a:rPr>
              <a:t>колечком</a:t>
            </a:r>
            <a:r>
              <a:rPr lang="ru-RU" b="1">
                <a:latin typeface="Calibri" pitchFamily="34" charset="0"/>
              </a:rPr>
              <a:t>, книзу</a:t>
            </a:r>
          </a:p>
          <a:p>
            <a:r>
              <a:rPr lang="ru-RU" b="1">
                <a:latin typeface="Calibri" pitchFamily="34" charset="0"/>
              </a:rPr>
              <a:t> темнеющая.</a:t>
            </a:r>
          </a:p>
        </p:txBody>
      </p:sp>
      <p:sp>
        <p:nvSpPr>
          <p:cNvPr id="24582" name="TextBox 14"/>
          <p:cNvSpPr txBox="1">
            <a:spLocks noChangeArrowheads="1"/>
          </p:cNvSpPr>
          <p:nvPr/>
        </p:nvSpPr>
        <p:spPr bwMode="auto">
          <a:xfrm>
            <a:off x="4597400" y="4500563"/>
            <a:ext cx="45466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Calibri" pitchFamily="34" charset="0"/>
              </a:rPr>
              <a:t>Шляпка яркая, оранжево – жёлтая</a:t>
            </a:r>
          </a:p>
          <a:p>
            <a:r>
              <a:rPr lang="ru-RU" sz="2000" b="1">
                <a:latin typeface="Calibri" pitchFamily="34" charset="0"/>
              </a:rPr>
              <a:t>или кирпично – красная, без чешуек.</a:t>
            </a:r>
          </a:p>
          <a:p>
            <a:r>
              <a:rPr lang="ru-RU" sz="2000" b="1">
                <a:latin typeface="Calibri" pitchFamily="34" charset="0"/>
              </a:rPr>
              <a:t>Пластинки не белые, а жёлто – зелено-</a:t>
            </a:r>
          </a:p>
          <a:p>
            <a:r>
              <a:rPr lang="ru-RU" sz="2000" b="1">
                <a:latin typeface="Calibri" pitchFamily="34" charset="0"/>
              </a:rPr>
              <a:t>ватые. </a:t>
            </a:r>
          </a:p>
          <a:p>
            <a:r>
              <a:rPr lang="ru-RU" sz="2000" b="1">
                <a:latin typeface="Calibri" pitchFamily="34" charset="0"/>
              </a:rPr>
              <a:t>Ножка гладкая, </a:t>
            </a:r>
            <a:r>
              <a:rPr lang="ru-RU" sz="2000" b="1" i="1" u="sng">
                <a:latin typeface="Calibri" pitchFamily="34" charset="0"/>
              </a:rPr>
              <a:t>без колечка</a:t>
            </a:r>
            <a:r>
              <a:rPr lang="ru-RU" sz="2000" b="1">
                <a:latin typeface="Calibri" pitchFamily="34" charset="0"/>
              </a:rPr>
              <a:t>.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48" y="1500174"/>
            <a:ext cx="307183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6000" smtClean="0">
                <a:solidFill>
                  <a:srgbClr val="00B050"/>
                </a:solidFill>
              </a:rPr>
              <a:t>отличия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1643063" y="1214438"/>
            <a:ext cx="1533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AF01B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лисичка</a:t>
            </a:r>
            <a:endParaRPr lang="ru-RU" sz="2800" b="1" dirty="0">
              <a:solidFill>
                <a:srgbClr val="AF01B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76811" name="Text Box 11"/>
          <p:cNvSpPr txBox="1">
            <a:spLocks noChangeArrowheads="1"/>
          </p:cNvSpPr>
          <p:nvPr/>
        </p:nvSpPr>
        <p:spPr bwMode="auto">
          <a:xfrm>
            <a:off x="5500688" y="1285875"/>
            <a:ext cx="2727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AF01B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ложная лисичка</a:t>
            </a:r>
            <a:endParaRPr lang="ru-RU" sz="2800" b="1" dirty="0">
              <a:solidFill>
                <a:srgbClr val="AF01B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25604" name="TextBox 13"/>
          <p:cNvSpPr txBox="1">
            <a:spLocks noChangeArrowheads="1"/>
          </p:cNvSpPr>
          <p:nvPr/>
        </p:nvSpPr>
        <p:spPr bwMode="auto">
          <a:xfrm>
            <a:off x="0" y="4572000"/>
            <a:ext cx="456723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Шляпка  воронковидная, с неровными,</a:t>
            </a:r>
          </a:p>
          <a:p>
            <a:r>
              <a:rPr lang="ru-RU" sz="2000" b="1">
                <a:latin typeface="Calibri" pitchFamily="34" charset="0"/>
              </a:rPr>
              <a:t>волнистыми краями. Пластинки узкие.</a:t>
            </a:r>
          </a:p>
          <a:p>
            <a:r>
              <a:rPr lang="ru-RU" sz="2000" b="1">
                <a:latin typeface="Calibri" pitchFamily="34" charset="0"/>
              </a:rPr>
              <a:t> Шляпка плавно переходит в ножку. </a:t>
            </a:r>
          </a:p>
          <a:p>
            <a:r>
              <a:rPr lang="ru-RU" sz="2000" b="1">
                <a:latin typeface="Calibri" pitchFamily="34" charset="0"/>
              </a:rPr>
              <a:t>Цвет всего гриба светло – жёлтый или бледно -  оранжевый.</a:t>
            </a:r>
          </a:p>
        </p:txBody>
      </p:sp>
      <p:sp>
        <p:nvSpPr>
          <p:cNvPr id="25605" name="TextBox 14"/>
          <p:cNvSpPr txBox="1">
            <a:spLocks noChangeArrowheads="1"/>
          </p:cNvSpPr>
          <p:nvPr/>
        </p:nvSpPr>
        <p:spPr bwMode="auto">
          <a:xfrm>
            <a:off x="5165725" y="4429125"/>
            <a:ext cx="397827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Calibri" pitchFamily="34" charset="0"/>
              </a:rPr>
              <a:t>  Шляпка воронкообразная, </a:t>
            </a:r>
          </a:p>
          <a:p>
            <a:r>
              <a:rPr lang="ru-RU" sz="2400" b="1" i="1" u="sng">
                <a:latin typeface="Calibri" pitchFamily="34" charset="0"/>
              </a:rPr>
              <a:t> ярко – оранжевая</a:t>
            </a:r>
            <a:r>
              <a:rPr lang="ru-RU" sz="2400" b="1">
                <a:latin typeface="Calibri" pitchFamily="34" charset="0"/>
              </a:rPr>
              <a:t>.</a:t>
            </a:r>
          </a:p>
          <a:p>
            <a:endParaRPr lang="ru-RU" b="1">
              <a:latin typeface="Calibri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00100" y="1684721"/>
            <a:ext cx="2500330" cy="2708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429256" y="1785926"/>
            <a:ext cx="250033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6000" smtClean="0">
                <a:solidFill>
                  <a:srgbClr val="00B050"/>
                </a:solidFill>
              </a:rPr>
              <a:t>отличия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1357313" y="1071563"/>
            <a:ext cx="20986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AF01B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3200" b="1" dirty="0">
                <a:solidFill>
                  <a:srgbClr val="AF01B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дождевик</a:t>
            </a:r>
            <a:endParaRPr lang="ru-RU" sz="3200" b="1" dirty="0">
              <a:solidFill>
                <a:srgbClr val="AF01B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76811" name="Text Box 11"/>
          <p:cNvSpPr txBox="1">
            <a:spLocks noChangeArrowheads="1"/>
          </p:cNvSpPr>
          <p:nvPr/>
        </p:nvSpPr>
        <p:spPr bwMode="auto">
          <a:xfrm>
            <a:off x="5286375" y="1000125"/>
            <a:ext cx="3857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AF01B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дождевик ложный</a:t>
            </a:r>
            <a:endParaRPr lang="ru-RU" sz="3200" b="1" dirty="0">
              <a:solidFill>
                <a:srgbClr val="AF01B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26628" name="TextBox 13"/>
          <p:cNvSpPr txBox="1">
            <a:spLocks noChangeArrowheads="1"/>
          </p:cNvSpPr>
          <p:nvPr/>
        </p:nvSpPr>
        <p:spPr bwMode="auto">
          <a:xfrm>
            <a:off x="0" y="4549775"/>
            <a:ext cx="4929188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Гриб имеет грушевидную форму,</a:t>
            </a:r>
          </a:p>
          <a:p>
            <a:r>
              <a:rPr lang="ru-RU" sz="2400" b="1">
                <a:latin typeface="Calibri" pitchFamily="34" charset="0"/>
              </a:rPr>
              <a:t> белую, желтоватую или сероватую </a:t>
            </a:r>
          </a:p>
          <a:p>
            <a:r>
              <a:rPr lang="ru-RU" sz="2400" b="1">
                <a:latin typeface="Calibri" pitchFamily="34" charset="0"/>
              </a:rPr>
              <a:t>окраску. С момента, когда белая </a:t>
            </a:r>
          </a:p>
          <a:p>
            <a:r>
              <a:rPr lang="ru-RU" sz="2400" b="1">
                <a:latin typeface="Calibri" pitchFamily="34" charset="0"/>
              </a:rPr>
              <a:t>мякоть гриба начинает желтеть,</a:t>
            </a:r>
          </a:p>
          <a:p>
            <a:r>
              <a:rPr lang="ru-RU" sz="2400" b="1">
                <a:latin typeface="Calibri" pitchFamily="34" charset="0"/>
              </a:rPr>
              <a:t>он уже несъедобен.</a:t>
            </a:r>
          </a:p>
        </p:txBody>
      </p:sp>
      <p:sp>
        <p:nvSpPr>
          <p:cNvPr id="26629" name="TextBox 14"/>
          <p:cNvSpPr txBox="1">
            <a:spLocks noChangeArrowheads="1"/>
          </p:cNvSpPr>
          <p:nvPr/>
        </p:nvSpPr>
        <p:spPr bwMode="auto">
          <a:xfrm>
            <a:off x="4876800" y="4271963"/>
            <a:ext cx="4267200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D509E5"/>
                </a:solidFill>
                <a:latin typeface="Calibri" pitchFamily="34" charset="0"/>
              </a:rPr>
              <a:t>  Гриб имеет приплюснуто –</a:t>
            </a:r>
          </a:p>
          <a:p>
            <a:r>
              <a:rPr lang="ru-RU" sz="2400" b="1">
                <a:solidFill>
                  <a:srgbClr val="D509E5"/>
                </a:solidFill>
                <a:latin typeface="Calibri" pitchFamily="34" charset="0"/>
              </a:rPr>
              <a:t>округлую форму, сероватую</a:t>
            </a:r>
          </a:p>
          <a:p>
            <a:r>
              <a:rPr lang="ru-RU" sz="2400" b="1">
                <a:solidFill>
                  <a:srgbClr val="D509E5"/>
                </a:solidFill>
                <a:latin typeface="Calibri" pitchFamily="34" charset="0"/>
              </a:rPr>
              <a:t>или коричневатую окраску, </a:t>
            </a:r>
          </a:p>
          <a:p>
            <a:r>
              <a:rPr lang="ru-RU" sz="2400" b="1">
                <a:solidFill>
                  <a:srgbClr val="D509E5"/>
                </a:solidFill>
                <a:latin typeface="Calibri" pitchFamily="34" charset="0"/>
              </a:rPr>
              <a:t>без ножки. Поверхность гриба</a:t>
            </a:r>
          </a:p>
          <a:p>
            <a:r>
              <a:rPr lang="ru-RU" sz="2400" b="1">
                <a:solidFill>
                  <a:srgbClr val="D509E5"/>
                </a:solidFill>
                <a:latin typeface="Calibri" pitchFamily="34" charset="0"/>
              </a:rPr>
              <a:t>плотная, чешуйчатая или </a:t>
            </a:r>
          </a:p>
          <a:p>
            <a:r>
              <a:rPr lang="ru-RU" sz="2400" b="1">
                <a:solidFill>
                  <a:srgbClr val="D509E5"/>
                </a:solidFill>
                <a:latin typeface="Calibri" pitchFamily="34" charset="0"/>
              </a:rPr>
              <a:t>бородавчатая.</a:t>
            </a:r>
            <a:endParaRPr lang="ru-RU" sz="2000" b="1">
              <a:solidFill>
                <a:srgbClr val="D509E5"/>
              </a:solidFill>
              <a:latin typeface="Calibri" pitchFamily="34" charset="0"/>
            </a:endParaRPr>
          </a:p>
          <a:p>
            <a:endParaRPr lang="ru-RU" b="1">
              <a:latin typeface="Calibri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00694" y="1514891"/>
            <a:ext cx="3129116" cy="2914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1472" y="1571612"/>
            <a:ext cx="3714776" cy="2782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5" name="Picture 7" descr="4845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57620" y="3071810"/>
            <a:ext cx="4083069" cy="3580402"/>
          </a:xfrm>
          <a:prstGeom prst="ellipse">
            <a:avLst/>
          </a:prstGeom>
          <a:noFill/>
        </p:spPr>
      </p:pic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>
          <a:xfrm>
            <a:off x="-428625" y="0"/>
            <a:ext cx="7000875" cy="1143000"/>
          </a:xfrm>
        </p:spPr>
        <p:txBody>
          <a:bodyPr/>
          <a:lstStyle/>
          <a:p>
            <a:r>
              <a:rPr lang="ru-RU" sz="6000" u="sng" smtClean="0">
                <a:solidFill>
                  <a:srgbClr val="FF0000"/>
                </a:solidFill>
              </a:rPr>
              <a:t>Ядовитые грибы</a:t>
            </a:r>
          </a:p>
        </p:txBody>
      </p:sp>
      <p:pic>
        <p:nvPicPr>
          <p:cNvPr id="73733" name="Picture 5" descr="10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2857496"/>
            <a:ext cx="2792413" cy="3727450"/>
          </a:xfrm>
          <a:prstGeom prst="round2DiagRect">
            <a:avLst/>
          </a:prstGeom>
          <a:noFill/>
          <a:effectLst>
            <a:softEdge rad="127000"/>
          </a:effectLst>
        </p:spPr>
      </p:pic>
      <p:pic>
        <p:nvPicPr>
          <p:cNvPr id="73734" name="Picture 6" descr="blednaya-poganka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29388" y="214290"/>
            <a:ext cx="2200275" cy="2684303"/>
          </a:xfrm>
          <a:prstGeom prst="round2DiagRect">
            <a:avLst/>
          </a:prstGeom>
          <a:noFill/>
        </p:spPr>
      </p:pic>
      <p:sp>
        <p:nvSpPr>
          <p:cNvPr id="73736" name="Text Box 8"/>
          <p:cNvSpPr txBox="1">
            <a:spLocks noChangeArrowheads="1"/>
          </p:cNvSpPr>
          <p:nvPr/>
        </p:nvSpPr>
        <p:spPr bwMode="auto">
          <a:xfrm>
            <a:off x="1042988" y="1700213"/>
            <a:ext cx="52466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rgbClr val="990AC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б</a:t>
            </a:r>
            <a:r>
              <a:rPr lang="ru-RU" sz="5400" b="1" dirty="0">
                <a:solidFill>
                  <a:srgbClr val="990AC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ледная </a:t>
            </a:r>
            <a:r>
              <a:rPr lang="ru-RU" sz="5400" b="1" dirty="0">
                <a:solidFill>
                  <a:srgbClr val="990AC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поганка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214283" y="0"/>
            <a:ext cx="8643997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</a:rPr>
              <a:t>СЪЕДОБНЫЕ ГРИБЫ</a:t>
            </a:r>
            <a:endParaRPr lang="ru-RU" sz="54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6149" name="Picture 5" descr="C:\Documents and Settings\Александр\Мои документы\ЖОНКИНА ПИСАНИНА\0_1a391_cd7eb242_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2928934"/>
            <a:ext cx="3571876" cy="3571876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143375" y="3643313"/>
            <a:ext cx="5000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990AC6"/>
                </a:solidFill>
                <a:latin typeface="Calibri" pitchFamily="34" charset="0"/>
              </a:rPr>
              <a:t>подберёзовик</a:t>
            </a:r>
          </a:p>
        </p:txBody>
      </p:sp>
      <p:sp>
        <p:nvSpPr>
          <p:cNvPr id="28676" name="Прямоугольник 8"/>
          <p:cNvSpPr>
            <a:spLocks noChangeArrowheads="1"/>
          </p:cNvSpPr>
          <p:nvPr/>
        </p:nvSpPr>
        <p:spPr bwMode="auto">
          <a:xfrm>
            <a:off x="1714500" y="857250"/>
            <a:ext cx="642937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Это грибок </a:t>
            </a:r>
            <a:r>
              <a:rPr lang="ru-RU" sz="32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8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Берёзы сынок. </a:t>
            </a:r>
            <a:endParaRPr lang="ru-RU" sz="28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Кто его найдёт, </a:t>
            </a:r>
            <a:endParaRPr lang="ru-RU" sz="28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Всяк в лукошко кладёт. </a:t>
            </a:r>
            <a:endParaRPr lang="ru-RU" sz="3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69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Прямоугольник 2"/>
          <p:cNvSpPr>
            <a:spLocks noChangeArrowheads="1"/>
          </p:cNvSpPr>
          <p:nvPr/>
        </p:nvSpPr>
        <p:spPr bwMode="auto">
          <a:xfrm>
            <a:off x="1643063" y="357188"/>
            <a:ext cx="578643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Это гриб нарядный </a:t>
            </a:r>
            <a:endParaRPr lang="ru-RU" sz="32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36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Растёт с осиной рядом, </a:t>
            </a:r>
            <a:endParaRPr lang="ru-RU" sz="32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36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головку надет </a:t>
            </a:r>
            <a:endParaRPr lang="ru-RU" sz="32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36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Ярко-красный берет</a:t>
            </a:r>
            <a:r>
              <a:rPr lang="ru-RU" sz="32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endParaRPr lang="ru-RU" sz="3600" b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429125" y="5357813"/>
            <a:ext cx="41735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5400" b="1">
                <a:solidFill>
                  <a:srgbClr val="990AC6"/>
                </a:solidFill>
                <a:latin typeface="Calibri" pitchFamily="34" charset="0"/>
              </a:rPr>
              <a:t>подосиновик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2886443"/>
            <a:ext cx="3714776" cy="3971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Александр\Мои документы\ЖОНКИНА ПИСАНИНА\548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2928938"/>
            <a:ext cx="43815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1"/>
          <p:cNvSpPr>
            <a:spLocks noChangeArrowheads="1"/>
          </p:cNvSpPr>
          <p:nvPr/>
        </p:nvSpPr>
        <p:spPr bwMode="auto">
          <a:xfrm>
            <a:off x="642938" y="428625"/>
            <a:ext cx="80010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40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стою на гладкой толстой ножке</a:t>
            </a:r>
            <a:endParaRPr lang="ru-RU" sz="36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40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 коричневой шляпкой</a:t>
            </a:r>
            <a:endParaRPr lang="ru-RU" sz="36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40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нежной бархатной прокладкой.</a:t>
            </a:r>
            <a:endParaRPr lang="ru-RU" sz="5400" b="1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857875" y="3571875"/>
            <a:ext cx="263525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990AC6"/>
                </a:solidFill>
                <a:latin typeface="Calibri" pitchFamily="34" charset="0"/>
              </a:rPr>
              <a:t>белый</a:t>
            </a:r>
          </a:p>
          <a:p>
            <a:r>
              <a:rPr lang="ru-RU" sz="6000" b="1">
                <a:solidFill>
                  <a:srgbClr val="990AC6"/>
                </a:solidFill>
                <a:latin typeface="Calibri" pitchFamily="34" charset="0"/>
              </a:rPr>
              <a:t>гриб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Прямоугольник 2"/>
          <p:cNvSpPr>
            <a:spLocks noChangeArrowheads="1"/>
          </p:cNvSpPr>
          <p:nvPr/>
        </p:nvSpPr>
        <p:spPr bwMode="auto">
          <a:xfrm>
            <a:off x="642938" y="500063"/>
            <a:ext cx="65008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Жёлто-рыжие сестрички, </a:t>
            </a:r>
            <a:endParaRPr lang="ru-RU" sz="36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40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Величают нас </a:t>
            </a:r>
            <a:r>
              <a:rPr lang="ru-RU" sz="40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…</a:t>
            </a:r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40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2357430"/>
            <a:ext cx="4725114" cy="4134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286375" y="4643438"/>
            <a:ext cx="3571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7200" b="1">
                <a:solidFill>
                  <a:srgbClr val="990AC6"/>
                </a:solidFill>
                <a:latin typeface="Calibri" pitchFamily="34" charset="0"/>
              </a:rPr>
              <a:t>лисички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4"/>
          <p:cNvSpPr>
            <a:spLocks noChangeArrowheads="1"/>
          </p:cNvSpPr>
          <p:nvPr/>
        </p:nvSpPr>
        <p:spPr bwMode="auto">
          <a:xfrm>
            <a:off x="1071563" y="142875"/>
            <a:ext cx="66436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40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Вот грибочек ярко-рыжий,</a:t>
            </a:r>
            <a:endParaRPr lang="ru-RU" sz="36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40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 узнали. Это</a:t>
            </a:r>
            <a:r>
              <a:rPr lang="ru-RU" sz="40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…</a:t>
            </a:r>
            <a:r>
              <a:rPr lang="ru-RU" sz="40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endParaRPr lang="ru-RU" sz="3600" b="1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5" y="2285992"/>
            <a:ext cx="5215711" cy="3906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5786438" y="4071938"/>
            <a:ext cx="335756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>
                <a:solidFill>
                  <a:srgbClr val="990AC6"/>
                </a:solidFill>
                <a:latin typeface="Calibri" pitchFamily="34" charset="0"/>
              </a:rPr>
              <a:t>рыжик</a:t>
            </a:r>
            <a:endParaRPr lang="ru-RU" sz="80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2285877"/>
            <a:ext cx="4000528" cy="41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429125" y="4500563"/>
            <a:ext cx="3810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8000" b="1">
                <a:solidFill>
                  <a:srgbClr val="990AC6"/>
                </a:solidFill>
                <a:latin typeface="Calibri" pitchFamily="34" charset="0"/>
              </a:rPr>
              <a:t>маслята</a:t>
            </a:r>
          </a:p>
        </p:txBody>
      </p:sp>
      <p:sp>
        <p:nvSpPr>
          <p:cNvPr id="33795" name="Прямоугольник 5"/>
          <p:cNvSpPr>
            <a:spLocks noChangeArrowheads="1"/>
          </p:cNvSpPr>
          <p:nvPr/>
        </p:nvSpPr>
        <p:spPr bwMode="auto">
          <a:xfrm>
            <a:off x="1000125" y="571500"/>
            <a:ext cx="67865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Крепкий маленький грибок, </a:t>
            </a:r>
            <a:endParaRPr lang="ru-RU" sz="32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36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Маслянистый, как блинок.    </a:t>
            </a:r>
            <a:endParaRPr lang="ru-RU" sz="3200" b="1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78878_f2eb762d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2273442"/>
            <a:ext cx="6858047" cy="4584558"/>
          </a:xfrm>
          <a:prstGeom prst="rect">
            <a:avLst/>
          </a:prstGeom>
          <a:ln w="76200">
            <a:noFill/>
          </a:ln>
          <a:effectLst>
            <a:softEdge rad="127000"/>
          </a:effectLst>
        </p:spPr>
      </p:pic>
      <p:sp>
        <p:nvSpPr>
          <p:cNvPr id="34818" name="Прямоугольник 3"/>
          <p:cNvSpPr>
            <a:spLocks noChangeArrowheads="1"/>
          </p:cNvSpPr>
          <p:nvPr/>
        </p:nvSpPr>
        <p:spPr bwMode="auto">
          <a:xfrm>
            <a:off x="1214438" y="285750"/>
            <a:ext cx="671512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Возле пней и на лужайке </a:t>
            </a:r>
            <a:endParaRPr lang="ru-RU" sz="28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Мы всегда гуляем стайкой. </a:t>
            </a:r>
            <a:endParaRPr lang="ru-RU" sz="28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Очень дружные ребята, </a:t>
            </a:r>
            <a:endParaRPr lang="ru-RU" sz="28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Называют нас</a:t>
            </a:r>
            <a:r>
              <a:rPr lang="ru-RU" sz="32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…</a:t>
            </a:r>
            <a:r>
              <a:rPr lang="ru-RU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lang="ru-RU" sz="4000" b="1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15140" y="3500438"/>
            <a:ext cx="2262159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905"/>
                <a:solidFill>
                  <a:srgbClr val="990AC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опята</a:t>
            </a:r>
            <a:endParaRPr lang="ru-RU" sz="6600" b="1" dirty="0">
              <a:ln w="1905"/>
              <a:solidFill>
                <a:srgbClr val="990AC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5"/>
          <p:cNvSpPr>
            <a:spLocks noChangeArrowheads="1"/>
          </p:cNvSpPr>
          <p:nvPr/>
        </p:nvSpPr>
        <p:spPr bwMode="auto">
          <a:xfrm>
            <a:off x="428625" y="285750"/>
            <a:ext cx="8215313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я самый распространенный гриб.</a:t>
            </a:r>
            <a:endParaRPr lang="ru-RU" sz="24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Меня можно встретить почти в каждом лесу.</a:t>
            </a:r>
            <a:endParaRPr lang="ru-RU" sz="24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Мои пластинчатые шляпки бывают розоватые,</a:t>
            </a:r>
            <a:endParaRPr lang="ru-RU" sz="24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бордовые, зеленоватые.           </a:t>
            </a:r>
            <a:endParaRPr lang="ru-RU" sz="16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sz="2400" b="1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2714620"/>
            <a:ext cx="514353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5416550" y="4572000"/>
            <a:ext cx="37274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 b="1">
                <a:solidFill>
                  <a:srgbClr val="990AC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сыроежки</a:t>
            </a:r>
            <a:endParaRPr lang="ru-RU" sz="6000">
              <a:solidFill>
                <a:srgbClr val="990AC6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Рисунок 5" descr="Рисунок6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Rectangle 1"/>
          <p:cNvSpPr>
            <a:spLocks noChangeArrowheads="1"/>
          </p:cNvSpPr>
          <p:nvPr/>
        </p:nvSpPr>
        <p:spPr bwMode="auto">
          <a:xfrm>
            <a:off x="0" y="1928813"/>
            <a:ext cx="885825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Их любит собирать и есть человек.</a:t>
            </a:r>
            <a:endParaRPr lang="ru-RU" sz="2400" b="1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них насекомые откладывают личинки.</a:t>
            </a:r>
            <a:endParaRPr lang="ru-RU" sz="2400" b="1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Своим корнем-грибницей всасывают из почвы влагу с солями и отдают ее деревьям.</a:t>
            </a:r>
            <a:endParaRPr lang="ru-RU" sz="2400" b="1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Санитары  леса. Разлагают листву, стволы погибших деревьев, образуя перегной.</a:t>
            </a:r>
            <a:endParaRPr lang="ru-RU" sz="2400" b="1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Ими питаются животные. (Не только съедобные, а даже некоторые ядовитые грибы служат пищей для животных.)    </a:t>
            </a:r>
            <a:endParaRPr lang="ru-RU" sz="4000" b="1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8662" y="428604"/>
            <a:ext cx="743774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Роль грибов в природе.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pic>
        <p:nvPicPr>
          <p:cNvPr id="36868" name="Рисунок 3" descr="bestgif.narod.ru_1311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5357813"/>
            <a:ext cx="13684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Рисунок 6" descr="bestgif.narod.ru_1311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38" y="5929313"/>
            <a:ext cx="989012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3" name="Text Box 5"/>
          <p:cNvSpPr txBox="1">
            <a:spLocks noChangeArrowheads="1"/>
          </p:cNvSpPr>
          <p:nvPr/>
        </p:nvSpPr>
        <p:spPr bwMode="auto">
          <a:xfrm>
            <a:off x="0" y="142875"/>
            <a:ext cx="46831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ru-RU" sz="3600" b="1" i="1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ОНИ ПИТАЮТСЯ </a:t>
            </a:r>
            <a:endParaRPr lang="ru-RU" sz="3600" b="1" i="1" dirty="0">
              <a:solidFill>
                <a:schemeClr val="accent4">
                  <a:lumMod val="75000"/>
                </a:schemeClr>
              </a:solidFill>
              <a:latin typeface="Verdana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 </a:t>
            </a:r>
            <a:r>
              <a:rPr lang="ru-RU" sz="3600" b="1" i="1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ГРИБАМИ…</a:t>
            </a:r>
            <a:endParaRPr lang="ru-RU" sz="3600" b="1" i="1" dirty="0">
              <a:solidFill>
                <a:schemeClr val="accent4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9220" name="Picture 4" descr="C:\Documents and Settings\Александр\Мои документы\ЖОНКИНА ПИСАНИНА\75524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86512" y="4572008"/>
            <a:ext cx="2643174" cy="2064980"/>
          </a:xfrm>
          <a:prstGeom prst="rect">
            <a:avLst/>
          </a:prstGeom>
          <a:noFill/>
          <a:ln>
            <a:solidFill>
              <a:srgbClr val="00B050"/>
            </a:solidFill>
            <a:prstDash val="dashDot"/>
          </a:ln>
          <a:effectLst>
            <a:softEdge rad="127000"/>
          </a:effectLst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476589" y="0"/>
            <a:ext cx="1881493" cy="24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4452938"/>
            <a:ext cx="2486025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429388" y="2428868"/>
            <a:ext cx="2286016" cy="208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0" y="1714488"/>
            <a:ext cx="295657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143240" y="4393552"/>
            <a:ext cx="3071834" cy="2300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" name="Рисунок 9" descr="синица с грибом.jp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2792384" y="2143117"/>
            <a:ext cx="3494128" cy="236436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advTm="6955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85720" y="1571612"/>
            <a:ext cx="8572560" cy="4530725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Не выдёргивайте, чтобы не разрушить грибницу.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Плодовые тела следует выкручивать, а не срезать. 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Никогда не собирайте те грибы, в которых сомневаетесь.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Не собирайте грибы вдоль дорог.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Не собирайте старые грибы.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40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500042"/>
            <a:ext cx="691086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Правила сбора грибов</a:t>
            </a:r>
            <a:endParaRPr lang="ru-RU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85750" y="214313"/>
            <a:ext cx="8358188" cy="637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600" b="1">
                <a:solidFill>
                  <a:srgbClr val="C00000"/>
                </a:solidFill>
              </a:rPr>
              <a:t>Признаки отравления ядовитыми      грибами </a:t>
            </a:r>
            <a:r>
              <a:rPr lang="ru-RU" sz="2800"/>
              <a:t/>
            </a:r>
            <a:br>
              <a:rPr lang="ru-RU" sz="2800"/>
            </a:br>
            <a:r>
              <a:rPr lang="ru-RU" sz="2800"/>
              <a:t/>
            </a:r>
            <a:br>
              <a:rPr lang="ru-RU" sz="2800"/>
            </a:br>
            <a:endParaRPr lang="ru-RU" sz="2800" b="1"/>
          </a:p>
          <a:p>
            <a:pPr>
              <a:buFontTx/>
              <a:buChar char="•"/>
            </a:pPr>
            <a:r>
              <a:rPr lang="ru-RU" sz="2800" b="1"/>
              <a:t>Нарастающая интоксикация. </a:t>
            </a:r>
            <a:br>
              <a:rPr lang="ru-RU" sz="2800" b="1"/>
            </a:br>
            <a:endParaRPr lang="ru-RU" sz="2800" b="1"/>
          </a:p>
          <a:p>
            <a:pPr>
              <a:buFontTx/>
              <a:buChar char="•"/>
            </a:pPr>
            <a:r>
              <a:rPr lang="ru-RU" sz="2800" b="1"/>
              <a:t>Спастическая боль по всему животу. </a:t>
            </a:r>
            <a:br>
              <a:rPr lang="ru-RU" sz="2800" b="1"/>
            </a:br>
            <a:r>
              <a:rPr lang="ru-RU" sz="2800" b="1"/>
              <a:t> </a:t>
            </a:r>
            <a:r>
              <a:rPr lang="ru-RU" sz="28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  <a:r>
              <a:rPr lang="ru-RU" sz="2800" b="1"/>
              <a:t>Снижение  температуры тела.</a:t>
            </a:r>
          </a:p>
          <a:p>
            <a:pPr>
              <a:buFontTx/>
              <a:buChar char="•"/>
            </a:pPr>
            <a:r>
              <a:rPr lang="ru-RU" sz="2800" b="1"/>
              <a:t>Тошнота. </a:t>
            </a:r>
            <a:br>
              <a:rPr lang="ru-RU" sz="2800" b="1"/>
            </a:br>
            <a:endParaRPr lang="ru-RU" sz="2800" b="1"/>
          </a:p>
          <a:p>
            <a:pPr>
              <a:buFontTx/>
              <a:buChar char="•"/>
            </a:pPr>
            <a:r>
              <a:rPr lang="ru-RU" sz="2800" b="1"/>
              <a:t>Неукротимая рвота. </a:t>
            </a:r>
            <a:br>
              <a:rPr lang="ru-RU" sz="2800" b="1"/>
            </a:br>
            <a:endParaRPr lang="ru-RU" sz="2800" b="1"/>
          </a:p>
          <a:p>
            <a:pPr>
              <a:buFontTx/>
              <a:buChar char="•"/>
            </a:pPr>
            <a:r>
              <a:rPr lang="ru-RU" sz="2800" b="1"/>
              <a:t>Частый жидкий стул. </a:t>
            </a:r>
          </a:p>
          <a:p>
            <a:pPr>
              <a:buFontTx/>
              <a:buChar char="•"/>
            </a:pPr>
            <a:r>
              <a:rPr lang="ru-RU" sz="2800" b="1"/>
              <a:t>Обильное выделение слюны, пота.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ru-RU" sz="2800" b="1"/>
              <a:t>Помощь при отравлении ядовитыми грибами.</a:t>
            </a:r>
            <a:br>
              <a:rPr lang="ru-RU" sz="2800" b="1"/>
            </a:br>
            <a:endParaRPr lang="ru-RU" sz="2800" b="1"/>
          </a:p>
          <a:p>
            <a:pPr>
              <a:buFontTx/>
              <a:buChar char="•"/>
            </a:pPr>
            <a:r>
              <a:rPr lang="ru-RU" b="1"/>
              <a:t>Личная безопасность. </a:t>
            </a:r>
            <a:br>
              <a:rPr lang="ru-RU" b="1"/>
            </a:br>
            <a:endParaRPr lang="ru-RU" b="1"/>
          </a:p>
          <a:p>
            <a:pPr>
              <a:buFontTx/>
              <a:buChar char="•"/>
            </a:pPr>
            <a:r>
              <a:rPr lang="ru-RU" b="1"/>
              <a:t>Промыть желудок - дать больному выпить подряд 5-6 стаканов воды или молока. Затем, раздражая пальцем или чайной ложкой корень языка или заднюю стенку глотки, вызвать рвоту, эту процедуру можно повторить 3-5 раз. </a:t>
            </a:r>
            <a:br>
              <a:rPr lang="ru-RU" b="1"/>
            </a:br>
            <a:endParaRPr lang="ru-RU" b="1"/>
          </a:p>
          <a:p>
            <a:pPr>
              <a:buFontTx/>
              <a:buChar char="•"/>
            </a:pPr>
            <a:r>
              <a:rPr lang="ru-RU" b="1"/>
              <a:t>Уложить больного в постель. </a:t>
            </a:r>
          </a:p>
          <a:p>
            <a:pPr>
              <a:buFontTx/>
              <a:buChar char="•"/>
            </a:pPr>
            <a:r>
              <a:rPr lang="ru-RU" b="1"/>
              <a:t>Приложить тёплые грелки к рукам и ногам. </a:t>
            </a:r>
            <a:br>
              <a:rPr lang="ru-RU" b="1"/>
            </a:br>
            <a:endParaRPr lang="ru-RU" b="1"/>
          </a:p>
          <a:p>
            <a:pPr>
              <a:buFontTx/>
              <a:buChar char="•"/>
            </a:pPr>
            <a:r>
              <a:rPr lang="ru-RU" b="1"/>
              <a:t>Непрерывно давать ему тёплое питье, а при резкой слабости -крепкий чай. </a:t>
            </a:r>
          </a:p>
          <a:p>
            <a:pPr>
              <a:buFontTx/>
              <a:buChar char="•"/>
            </a:pPr>
            <a:r>
              <a:rPr lang="ru-RU" b="1"/>
              <a:t>Если нет жидкого стула, только в первые часы после отравления грибами больному можно дать легкое слабительное средство (одна столовая ложка вазелинового или касторового масла или не более 30-50 миллилитров 33%-го раствора сернокислой магнезии). </a:t>
            </a:r>
            <a:br>
              <a:rPr lang="ru-RU" b="1"/>
            </a:br>
            <a:endParaRPr lang="ru-RU" b="1"/>
          </a:p>
          <a:p>
            <a:pPr>
              <a:buFontTx/>
              <a:buChar char="•"/>
            </a:pPr>
            <a:r>
              <a:rPr lang="ru-RU" b="1"/>
              <a:t>Людям, склонным к гипотонии, давать слабительное малыми дозами, чтобы избежать резкого падения артериального давления из-за большой потери организмом жидкости. </a:t>
            </a:r>
            <a:br>
              <a:rPr lang="ru-RU" b="1"/>
            </a:br>
            <a:endParaRPr lang="ru-RU" b="1"/>
          </a:p>
          <a:p>
            <a:pPr>
              <a:buFontTx/>
              <a:buChar char="•"/>
            </a:pPr>
            <a:r>
              <a:rPr lang="ru-RU" b="1"/>
              <a:t>Вызвать врача. 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Прямоугольник 1"/>
          <p:cNvSpPr>
            <a:spLocks noChangeArrowheads="1"/>
          </p:cNvSpPr>
          <p:nvPr/>
        </p:nvSpPr>
        <p:spPr bwMode="auto">
          <a:xfrm>
            <a:off x="0" y="1000125"/>
            <a:ext cx="9144000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latin typeface="Calibri" pitchFamily="34" charset="0"/>
              </a:rPr>
              <a:t>Тяжёлая интоксикация, когда пора-</a:t>
            </a:r>
          </a:p>
          <a:p>
            <a:r>
              <a:rPr lang="ru-RU" sz="4400" b="1">
                <a:latin typeface="Calibri" pitchFamily="34" charset="0"/>
              </a:rPr>
              <a:t>жаются сразу несколько жизненно важных систем организма, отмеча-ется при отравлении  </a:t>
            </a:r>
            <a:r>
              <a:rPr lang="ru-RU" sz="4400" b="1" i="1">
                <a:solidFill>
                  <a:srgbClr val="00B050"/>
                </a:solidFill>
                <a:latin typeface="Calibri" pitchFamily="34" charset="0"/>
              </a:rPr>
              <a:t>сатанинским грибом,  ложными  опятами,  крас-ными,  пантерными  и  вонючими мухоморами.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Прямоугольник 1"/>
          <p:cNvSpPr>
            <a:spLocks noChangeArrowheads="1"/>
          </p:cNvSpPr>
          <p:nvPr/>
        </p:nvSpPr>
        <p:spPr bwMode="auto">
          <a:xfrm>
            <a:off x="214313" y="-357188"/>
            <a:ext cx="8358187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Наиболее угрожающее жизни отравление - отравление бледной поганкой. Бледная поганка и близкие виды ядовитых грибов (зелёная, весенняя, зловонная поганки), которые часто путают с зелёной сыроежкой, шампиньонами, содержат чрезвычайно токсичные соединения, под воздействием которых развивается некроз клеток печени и печеночная недостаточность. </a:t>
            </a: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24" y="4572008"/>
            <a:ext cx="2765797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09845" y="4214818"/>
            <a:ext cx="3434155" cy="2428868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45060" name="TextBox 4"/>
          <p:cNvSpPr txBox="1">
            <a:spLocks noChangeArrowheads="1"/>
          </p:cNvSpPr>
          <p:nvPr/>
        </p:nvSpPr>
        <p:spPr bwMode="auto">
          <a:xfrm>
            <a:off x="1285875" y="6572250"/>
            <a:ext cx="1833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990AC6"/>
                </a:solidFill>
                <a:latin typeface="Calibri" pitchFamily="34" charset="0"/>
              </a:rPr>
              <a:t>зелёная поганка</a:t>
            </a:r>
          </a:p>
        </p:txBody>
      </p:sp>
      <p:sp>
        <p:nvSpPr>
          <p:cNvPr id="45061" name="Прямоугольник 5"/>
          <p:cNvSpPr>
            <a:spLocks noChangeArrowheads="1"/>
          </p:cNvSpPr>
          <p:nvPr/>
        </p:nvSpPr>
        <p:spPr bwMode="auto">
          <a:xfrm>
            <a:off x="6357938" y="6488113"/>
            <a:ext cx="1616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990AC6"/>
                </a:solidFill>
                <a:latin typeface="Calibri" pitchFamily="34" charset="0"/>
              </a:rPr>
              <a:t>белая поганка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Прямоугольник 1"/>
          <p:cNvSpPr>
            <a:spLocks noChangeArrowheads="1"/>
          </p:cNvSpPr>
          <p:nvPr/>
        </p:nvSpPr>
        <p:spPr bwMode="auto">
          <a:xfrm>
            <a:off x="214313" y="214313"/>
            <a:ext cx="8929687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latin typeface="Calibri" pitchFamily="34" charset="0"/>
              </a:rPr>
              <a:t>В строчках и сморчках много гельвеловой</a:t>
            </a:r>
          </a:p>
          <a:p>
            <a:r>
              <a:rPr lang="ru-RU" sz="3600" b="1">
                <a:latin typeface="Calibri" pitchFamily="34" charset="0"/>
              </a:rPr>
              <a:t> кислоты, которая приводит к распаду эритроцитов, что может стать причиной острого заболевания крови. Любители этих грибов должны знать: грибы надо прокипятить дважды и каждый раз не менее 20 -30 минут. Воду после кипячения следует слить. </a:t>
            </a:r>
            <a:endParaRPr lang="ru-RU" sz="4000" b="1">
              <a:latin typeface="Calibri" pitchFamily="34" charset="0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4673942"/>
            <a:ext cx="2714644" cy="2135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29058" y="4714884"/>
            <a:ext cx="1909694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643702" y="4214818"/>
            <a:ext cx="2301160" cy="2428892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Прямоугольник 1"/>
          <p:cNvSpPr>
            <a:spLocks noChangeArrowheads="1"/>
          </p:cNvSpPr>
          <p:nvPr/>
        </p:nvSpPr>
        <p:spPr bwMode="auto">
          <a:xfrm>
            <a:off x="214313" y="428625"/>
            <a:ext cx="8715375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latin typeface="Calibri" pitchFamily="34" charset="0"/>
              </a:rPr>
              <a:t>Съедобные грибы при неблагоприятных экологических условиях могут приобре-тать токсические свойства. Вырастая вблизи промышленных предприятий, химических комбинатов, автомобильных трасс, где имеет место выброс токсиче-ских веществ в воду и атмосферу, грибы накапливают в высоких концентрациях ртуть, свинец, кадмий, другие тяжёлые металлы и тогда становятся опасными для здоровья.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Прямоугольник 1"/>
          <p:cNvSpPr>
            <a:spLocks noChangeArrowheads="1"/>
          </p:cNvSpPr>
          <p:nvPr/>
        </p:nvSpPr>
        <p:spPr bwMode="auto">
          <a:xfrm>
            <a:off x="285750" y="214313"/>
            <a:ext cx="8501063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Условно съедобные грибы - </a:t>
            </a:r>
            <a:r>
              <a:rPr lang="ru-RU" sz="2800" b="1" i="1">
                <a:latin typeface="Calibri" pitchFamily="34" charset="0"/>
              </a:rPr>
              <a:t>грузди, волнушки, валуи, горкушки, рядовки, толкачики, скрипицы</a:t>
            </a:r>
            <a:r>
              <a:rPr lang="ru-RU" sz="2800" b="1">
                <a:latin typeface="Calibri" pitchFamily="34" charset="0"/>
              </a:rPr>
              <a:t>, содержащие смолоподобные вещества, могут вызвать острый гастроэнтерит - воспаление желудка и тонкого кишечника. Есть условно съедобные грибы без специальной обработки (длительного вымачивания с многоразовой сменой воды, а затем засолка с 6-недельной выдержкой) нельзя. </a:t>
            </a:r>
            <a:br>
              <a:rPr lang="ru-RU" sz="2800" b="1">
                <a:latin typeface="Calibri" pitchFamily="34" charset="0"/>
              </a:rPr>
            </a:br>
            <a:endParaRPr lang="ru-RU" sz="2800" b="1">
              <a:latin typeface="Calibri" pitchFamily="34" charset="0"/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3786190"/>
            <a:ext cx="3147323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8131" name="TextBox 3"/>
          <p:cNvSpPr txBox="1">
            <a:spLocks noChangeArrowheads="1"/>
          </p:cNvSpPr>
          <p:nvPr/>
        </p:nvSpPr>
        <p:spPr bwMode="auto">
          <a:xfrm>
            <a:off x="928688" y="6143625"/>
            <a:ext cx="17557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D509E5"/>
                </a:solidFill>
                <a:latin typeface="Calibri" pitchFamily="34" charset="0"/>
              </a:rPr>
              <a:t>скрипицы</a:t>
            </a:r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 cstate="email"/>
          <a:srcRect l="11883" r="19195"/>
          <a:stretch>
            <a:fillRect/>
          </a:stretch>
        </p:blipFill>
        <p:spPr bwMode="auto">
          <a:xfrm>
            <a:off x="4000496" y="3786190"/>
            <a:ext cx="207170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48133" name="TextBox 6"/>
          <p:cNvSpPr txBox="1">
            <a:spLocks noChangeArrowheads="1"/>
          </p:cNvSpPr>
          <p:nvPr/>
        </p:nvSpPr>
        <p:spPr bwMode="auto">
          <a:xfrm>
            <a:off x="4214813" y="6072188"/>
            <a:ext cx="1600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D509E5"/>
                </a:solidFill>
                <a:latin typeface="Calibri" pitchFamily="34" charset="0"/>
              </a:rPr>
              <a:t>толкачик</a:t>
            </a:r>
          </a:p>
        </p:txBody>
      </p:sp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4" cstate="email"/>
          <a:srcRect l="8687" r="7335"/>
          <a:stretch>
            <a:fillRect/>
          </a:stretch>
        </p:blipFill>
        <p:spPr bwMode="auto">
          <a:xfrm>
            <a:off x="6572264" y="3786190"/>
            <a:ext cx="214314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8135" name="TextBox 8"/>
          <p:cNvSpPr txBox="1">
            <a:spLocks noChangeArrowheads="1"/>
          </p:cNvSpPr>
          <p:nvPr/>
        </p:nvSpPr>
        <p:spPr bwMode="auto">
          <a:xfrm>
            <a:off x="7143750" y="6072188"/>
            <a:ext cx="11001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D509E5"/>
                </a:solidFill>
                <a:latin typeface="Calibri" pitchFamily="34" charset="0"/>
              </a:rPr>
              <a:t>валуй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Прямоугольник 1"/>
          <p:cNvSpPr>
            <a:spLocks noChangeArrowheads="1"/>
          </p:cNvSpPr>
          <p:nvPr/>
        </p:nvSpPr>
        <p:spPr bwMode="auto">
          <a:xfrm>
            <a:off x="0" y="3500438"/>
            <a:ext cx="8786813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i="1">
                <a:solidFill>
                  <a:srgbClr val="0066FF"/>
                </a:solidFill>
                <a:latin typeface="Calibri" pitchFamily="34" charset="0"/>
              </a:rPr>
              <a:t>Свинушки</a:t>
            </a:r>
            <a:r>
              <a:rPr lang="ru-RU" sz="3600" b="1">
                <a:latin typeface="Calibri" pitchFamily="34" charset="0"/>
              </a:rPr>
              <a:t> до недавнего времени счита-лись условно съедобными. Однако из-за острых отравлений, зафиксированных в последние годы, они безоговорочно отне-сены в разряд ядовитых грибов. </a:t>
            </a:r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endParaRPr lang="ru-RU">
              <a:latin typeface="Calibri" pitchFamily="34" charset="0"/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357166"/>
            <a:ext cx="3442440" cy="3106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2000" y="357166"/>
            <a:ext cx="385601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Прямоугольник 1"/>
          <p:cNvSpPr>
            <a:spLocks noChangeArrowheads="1"/>
          </p:cNvSpPr>
          <p:nvPr/>
        </p:nvSpPr>
        <p:spPr bwMode="auto">
          <a:xfrm>
            <a:off x="357188" y="58738"/>
            <a:ext cx="8501062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990AC6"/>
                </a:solidFill>
                <a:latin typeface="Calibri" pitchFamily="34" charset="0"/>
              </a:rPr>
              <a:t>Меры предосторожности при сборе и использовании грибов</a:t>
            </a:r>
          </a:p>
          <a:p>
            <a:endParaRPr lang="ru-RU" sz="2400" b="1">
              <a:solidFill>
                <a:srgbClr val="990AC6"/>
              </a:solidFill>
              <a:latin typeface="Calibri" pitchFamily="34" charset="0"/>
            </a:endParaRPr>
          </a:p>
          <a:p>
            <a:r>
              <a:rPr lang="ru-RU" sz="2400" b="1">
                <a:latin typeface="Calibri" pitchFamily="34" charset="0"/>
              </a:rPr>
              <a:t>1. Необходимо хорошо изучить </a:t>
            </a:r>
            <a:r>
              <a:rPr lang="ru-RU" sz="2400" b="1">
                <a:latin typeface="Calibri" pitchFamily="34" charset="0"/>
                <a:hlinkClick r:id="rId2" tooltip="Плодовое тело гриба"/>
              </a:rPr>
              <a:t>общие признаки</a:t>
            </a:r>
            <a:r>
              <a:rPr lang="ru-RU" sz="2400" b="1">
                <a:latin typeface="Calibri" pitchFamily="34" charset="0"/>
              </a:rPr>
              <a:t> грибов и знать характерные отличия ядовитых видов.</a:t>
            </a:r>
          </a:p>
          <a:p>
            <a:r>
              <a:rPr lang="ru-RU" sz="2400" b="1">
                <a:latin typeface="Calibri" pitchFamily="34" charset="0"/>
              </a:rPr>
              <a:t>2. Собирать следует только известные вам виды грибов. Неизвестные или сомнительные грибы нельзя употреблять в пищу. </a:t>
            </a:r>
          </a:p>
          <a:p>
            <a:r>
              <a:rPr lang="ru-RU" sz="2400" b="1">
                <a:latin typeface="Calibri" pitchFamily="34" charset="0"/>
              </a:rPr>
              <a:t>3. Следует помнить, что характерные признаки могут отсутствовать у некоторых экземпляров, </a:t>
            </a:r>
            <a:r>
              <a:rPr lang="ru-RU" sz="2400" b="1" u="sng">
                <a:latin typeface="Calibri" pitchFamily="34" charset="0"/>
              </a:rPr>
              <a:t>например,</a:t>
            </a:r>
          </a:p>
          <a:p>
            <a:r>
              <a:rPr lang="ru-RU" sz="2400" b="1">
                <a:latin typeface="Calibri" pitchFamily="34" charset="0"/>
              </a:rPr>
              <a:t> </a:t>
            </a:r>
            <a:r>
              <a:rPr lang="ru-RU" sz="2400" b="1" i="1">
                <a:solidFill>
                  <a:srgbClr val="00B050"/>
                </a:solidFill>
                <a:latin typeface="Calibri" pitchFamily="34" charset="0"/>
              </a:rPr>
              <a:t>белые хлопья на шляпке мухоморов </a:t>
            </a:r>
            <a:r>
              <a:rPr lang="ru-RU" sz="2400" b="1">
                <a:latin typeface="Calibri" pitchFamily="34" charset="0"/>
              </a:rPr>
              <a:t>могут смыться сильным дождём,</a:t>
            </a:r>
          </a:p>
          <a:p>
            <a:r>
              <a:rPr lang="ru-RU" sz="2400" b="1">
                <a:latin typeface="Calibri" pitchFamily="34" charset="0"/>
              </a:rPr>
              <a:t> </a:t>
            </a:r>
            <a:r>
              <a:rPr lang="ru-RU" sz="2400" b="1" i="1">
                <a:solidFill>
                  <a:srgbClr val="00B050"/>
                </a:solidFill>
                <a:latin typeface="Calibri" pitchFamily="34" charset="0"/>
              </a:rPr>
              <a:t>шляпка бледной поганки,</a:t>
            </a:r>
            <a:r>
              <a:rPr lang="ru-RU" sz="2400" b="1">
                <a:latin typeface="Calibri" pitchFamily="34" charset="0"/>
              </a:rPr>
              <a:t> срезанная у самого верха, не позволяет заметить кольцо.</a:t>
            </a:r>
          </a:p>
          <a:p>
            <a:r>
              <a:rPr lang="ru-RU" sz="2400" b="1">
                <a:latin typeface="Calibri" pitchFamily="34" charset="0"/>
              </a:rPr>
              <a:t>Для детей многие грибы намного опаснее, чем для взрослых, поэтому употребление даже «хороших» грибов детьми следует ограничить.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Рисунок 6" descr="Рисунок6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00100" y="1071546"/>
            <a:ext cx="7335278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В природе ничего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лишнего нет!</a:t>
            </a:r>
            <a:endParaRPr lang="ru-RU" sz="7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929066"/>
            <a:ext cx="843038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Относитесь к ней бережно!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pic>
        <p:nvPicPr>
          <p:cNvPr id="51204" name="Рисунок 4" descr="bestgif.narod.ru_1311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25" y="5286375"/>
            <a:ext cx="13684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Рисунок 8" descr="Рисунок18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38" y="0"/>
            <a:ext cx="1214437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850</Words>
  <Application>Microsoft Office PowerPoint</Application>
  <PresentationFormat>Экран (4:3)</PresentationFormat>
  <Paragraphs>151</Paragraphs>
  <Slides>35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2" baseType="lpstr">
      <vt:lpstr>Calibri</vt:lpstr>
      <vt:lpstr>Arial</vt:lpstr>
      <vt:lpstr>Garamond Premr Pro Smbd</vt:lpstr>
      <vt:lpstr>Verdana</vt:lpstr>
      <vt:lpstr>Times New Roman</vt:lpstr>
      <vt:lpstr>Arial Unicode MS</vt:lpstr>
      <vt:lpstr>Тема Office</vt:lpstr>
      <vt:lpstr>Слайд 1</vt:lpstr>
      <vt:lpstr>Слайд 2</vt:lpstr>
      <vt:lpstr>Опасные грибы</vt:lpstr>
      <vt:lpstr>Ядовитые грибы</vt:lpstr>
      <vt:lpstr>Слайд 5</vt:lpstr>
      <vt:lpstr>Грибы-двойники</vt:lpstr>
      <vt:lpstr>Слайд 7</vt:lpstr>
      <vt:lpstr>Слайд 8</vt:lpstr>
      <vt:lpstr>Слайд 9</vt:lpstr>
      <vt:lpstr>Грибы-двойники</vt:lpstr>
      <vt:lpstr>отличия</vt:lpstr>
      <vt:lpstr>отличия</vt:lpstr>
      <vt:lpstr>отличия</vt:lpstr>
      <vt:lpstr>Ядовитые грибы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teacher2</dc:creator>
  <cp:lastModifiedBy>admin</cp:lastModifiedBy>
  <cp:revision>137</cp:revision>
  <dcterms:modified xsi:type="dcterms:W3CDTF">2012-01-17T14:55:50Z</dcterms:modified>
</cp:coreProperties>
</file>