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71" r:id="rId4"/>
    <p:sldId id="273" r:id="rId5"/>
    <p:sldId id="274" r:id="rId6"/>
    <p:sldId id="275" r:id="rId7"/>
    <p:sldId id="262" r:id="rId8"/>
    <p:sldId id="276" r:id="rId9"/>
    <p:sldId id="277" r:id="rId10"/>
    <p:sldId id="265" r:id="rId11"/>
    <p:sldId id="278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50C2"/>
    <a:srgbClr val="C6189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0C7EB4-DE18-4E0C-9988-2E77C1018DFC}" type="doc">
      <dgm:prSet loTypeId="urn:microsoft.com/office/officeart/2005/8/layout/hierarchy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39EBB6ED-7BE6-42F6-ADA4-6C66C43864A8}">
      <dgm:prSet phldrT="[Текст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uk-UA" dirty="0" smtClean="0"/>
            <a:t>Залежно від економічного змісту всі види діяльності комерційних банків поділяють на дві групи</a:t>
          </a:r>
          <a:endParaRPr lang="uk-UA" dirty="0"/>
        </a:p>
      </dgm:t>
    </dgm:pt>
    <dgm:pt modelId="{4B9F09A6-EAE5-4C64-8758-57DEFE507E5C}" type="parTrans" cxnId="{AD5C3200-2676-4903-97DC-516BE07BA108}">
      <dgm:prSet/>
      <dgm:spPr/>
      <dgm:t>
        <a:bodyPr/>
        <a:lstStyle/>
        <a:p>
          <a:endParaRPr lang="uk-UA"/>
        </a:p>
      </dgm:t>
    </dgm:pt>
    <dgm:pt modelId="{B1818E73-44A6-4B0E-B0FF-E821B3ADD441}" type="sibTrans" cxnId="{AD5C3200-2676-4903-97DC-516BE07BA108}">
      <dgm:prSet/>
      <dgm:spPr/>
      <dgm:t>
        <a:bodyPr/>
        <a:lstStyle/>
        <a:p>
          <a:endParaRPr lang="uk-UA"/>
        </a:p>
      </dgm:t>
    </dgm:pt>
    <dgm:pt modelId="{D4D200AC-9EF7-4F85-938D-CC72F80D00CF}">
      <dgm:prSet phldrT="[Текст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uk-UA" dirty="0" smtClean="0"/>
            <a:t>ПАСИВНІ ОПЕРАЦІЇ </a:t>
          </a:r>
        </a:p>
        <a:p>
          <a:r>
            <a:rPr lang="uk-UA" dirty="0" smtClean="0"/>
            <a:t>--  забезпечують формування ресурсів банку, необхідних йому, крім власного капіталу,  для забезпечення нормальної діяльності, забезпечення ліквідності й одержання запланованого доходу</a:t>
          </a:r>
          <a:endParaRPr lang="uk-UA" dirty="0"/>
        </a:p>
      </dgm:t>
    </dgm:pt>
    <dgm:pt modelId="{0BCDB53B-5617-4111-B088-F75D940AEA19}" type="parTrans" cxnId="{A56034F0-E05D-43CC-947A-07EB4E6BB061}">
      <dgm:prSet/>
      <dgm:spPr/>
      <dgm:t>
        <a:bodyPr/>
        <a:lstStyle/>
        <a:p>
          <a:endParaRPr lang="uk-UA"/>
        </a:p>
      </dgm:t>
    </dgm:pt>
    <dgm:pt modelId="{E2F38C2C-C1A3-4C9E-B6B4-1825E3C12D4E}" type="sibTrans" cxnId="{A56034F0-E05D-43CC-947A-07EB4E6BB061}">
      <dgm:prSet/>
      <dgm:spPr/>
      <dgm:t>
        <a:bodyPr/>
        <a:lstStyle/>
        <a:p>
          <a:endParaRPr lang="uk-UA"/>
        </a:p>
      </dgm:t>
    </dgm:pt>
    <dgm:pt modelId="{679130A4-01A2-4ACA-A6F4-2E393EE0629A}">
      <dgm:prSet phldrT="[Текст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err="1" smtClean="0"/>
            <a:t>Основний</a:t>
          </a:r>
          <a:r>
            <a:rPr lang="ru-RU" dirty="0" smtClean="0"/>
            <a:t> вид </a:t>
          </a:r>
          <a:r>
            <a:rPr lang="ru-RU" dirty="0" err="1" smtClean="0"/>
            <a:t>пасивних</a:t>
          </a:r>
          <a:r>
            <a:rPr lang="ru-RU" dirty="0" smtClean="0"/>
            <a:t> </a:t>
          </a:r>
          <a:r>
            <a:rPr lang="ru-RU" dirty="0" err="1" smtClean="0"/>
            <a:t>операцій</a:t>
          </a:r>
          <a:r>
            <a:rPr lang="ru-RU" dirty="0" smtClean="0"/>
            <a:t> - </a:t>
          </a:r>
          <a:r>
            <a:rPr lang="ru-RU" dirty="0" err="1" smtClean="0"/>
            <a:t>залучення</a:t>
          </a:r>
          <a:r>
            <a:rPr lang="ru-RU" dirty="0" smtClean="0"/>
            <a:t> </a:t>
          </a:r>
          <a:r>
            <a:rPr lang="ru-RU" dirty="0" err="1" smtClean="0"/>
            <a:t>коштів</a:t>
          </a:r>
          <a:r>
            <a:rPr lang="ru-RU" dirty="0" smtClean="0"/>
            <a:t> на </a:t>
          </a:r>
          <a:r>
            <a:rPr lang="ru-RU" dirty="0" err="1" smtClean="0"/>
            <a:t>банківські</a:t>
          </a:r>
          <a:r>
            <a:rPr lang="ru-RU" dirty="0" smtClean="0"/>
            <a:t> </a:t>
          </a:r>
          <a:r>
            <a:rPr lang="ru-RU" dirty="0" err="1" smtClean="0"/>
            <a:t>рахунки</a:t>
          </a:r>
          <a:r>
            <a:rPr lang="ru-RU" dirty="0" smtClean="0"/>
            <a:t> </a:t>
          </a:r>
          <a:r>
            <a:rPr lang="ru-RU" dirty="0" err="1" smtClean="0"/>
            <a:t>всіх</a:t>
          </a:r>
          <a:r>
            <a:rPr lang="ru-RU" dirty="0" smtClean="0"/>
            <a:t> </a:t>
          </a:r>
          <a:r>
            <a:rPr lang="ru-RU" dirty="0" err="1" smtClean="0"/>
            <a:t>видів</a:t>
          </a:r>
          <a:r>
            <a:rPr lang="ru-RU" dirty="0" smtClean="0"/>
            <a:t>. </a:t>
          </a:r>
          <a:r>
            <a:rPr lang="ru-RU" dirty="0" err="1" smtClean="0"/>
            <a:t>Ці</a:t>
          </a:r>
          <a:r>
            <a:rPr lang="ru-RU" dirty="0" smtClean="0"/>
            <a:t> </a:t>
          </a:r>
          <a:r>
            <a:rPr lang="ru-RU" dirty="0" err="1" smtClean="0"/>
            <a:t>кошти</a:t>
          </a:r>
          <a:r>
            <a:rPr lang="ru-RU" dirty="0" smtClean="0"/>
            <a:t> </a:t>
          </a:r>
          <a:r>
            <a:rPr lang="ru-RU" dirty="0" err="1" smtClean="0"/>
            <a:t>називаються</a:t>
          </a:r>
          <a:r>
            <a:rPr lang="ru-RU" dirty="0" smtClean="0"/>
            <a:t> депозитами, а </a:t>
          </a:r>
          <a:r>
            <a:rPr lang="ru-RU" dirty="0" err="1" smtClean="0"/>
            <a:t>операції</a:t>
          </a:r>
          <a:r>
            <a:rPr lang="ru-RU" dirty="0" smtClean="0"/>
            <a:t> - </a:t>
          </a:r>
          <a:r>
            <a:rPr lang="ru-RU" dirty="0" err="1" smtClean="0"/>
            <a:t>депозитними</a:t>
          </a:r>
          <a:r>
            <a:rPr lang="ru-RU" dirty="0" smtClean="0"/>
            <a:t>. </a:t>
          </a:r>
          <a:endParaRPr lang="uk-UA" dirty="0"/>
        </a:p>
      </dgm:t>
    </dgm:pt>
    <dgm:pt modelId="{1B24251B-C6A0-4A85-8EDC-60C1B5078DC1}" type="parTrans" cxnId="{597B9C53-62DC-4252-B957-23D1A5C04967}">
      <dgm:prSet/>
      <dgm:spPr/>
      <dgm:t>
        <a:bodyPr/>
        <a:lstStyle/>
        <a:p>
          <a:endParaRPr lang="uk-UA"/>
        </a:p>
      </dgm:t>
    </dgm:pt>
    <dgm:pt modelId="{C5D6EBA5-6A23-4F37-AA1D-B8846D70652E}" type="sibTrans" cxnId="{597B9C53-62DC-4252-B957-23D1A5C04967}">
      <dgm:prSet/>
      <dgm:spPr/>
      <dgm:t>
        <a:bodyPr/>
        <a:lstStyle/>
        <a:p>
          <a:endParaRPr lang="uk-UA"/>
        </a:p>
      </dgm:t>
    </dgm:pt>
    <dgm:pt modelId="{1C8C3506-0236-4FF0-9C82-B6B637432EE8}">
      <dgm:prSet phldrT="[Текст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/>
            <a:t>АКТИВНІ ОПЕРАЦІЇ </a:t>
          </a:r>
        </a:p>
        <a:p>
          <a:r>
            <a:rPr lang="ru-RU" dirty="0" smtClean="0"/>
            <a:t>--  </a:t>
          </a:r>
          <a:r>
            <a:rPr lang="ru-RU" dirty="0" err="1" smtClean="0"/>
            <a:t>пов'язані</a:t>
          </a:r>
          <a:r>
            <a:rPr lang="ru-RU" dirty="0" smtClean="0"/>
            <a:t> </a:t>
          </a:r>
          <a:r>
            <a:rPr lang="ru-RU" dirty="0" err="1" smtClean="0"/>
            <a:t>з</a:t>
          </a:r>
          <a:r>
            <a:rPr lang="ru-RU" dirty="0" smtClean="0"/>
            <a:t> </a:t>
          </a:r>
          <a:r>
            <a:rPr lang="ru-RU" dirty="0" err="1" smtClean="0"/>
            <a:t>розміщенням</a:t>
          </a:r>
          <a:r>
            <a:rPr lang="ru-RU" dirty="0" smtClean="0"/>
            <a:t> банком </a:t>
          </a:r>
          <a:r>
            <a:rPr lang="ru-RU" dirty="0" err="1" smtClean="0"/>
            <a:t>власних</a:t>
          </a:r>
          <a:r>
            <a:rPr lang="ru-RU" dirty="0" smtClean="0"/>
            <a:t> та </a:t>
          </a:r>
          <a:r>
            <a:rPr lang="ru-RU" dirty="0" err="1" smtClean="0"/>
            <a:t>залучених</a:t>
          </a:r>
          <a:r>
            <a:rPr lang="ru-RU" dirty="0" smtClean="0"/>
            <a:t> </a:t>
          </a:r>
          <a:r>
            <a:rPr lang="ru-RU" dirty="0" err="1" smtClean="0"/>
            <a:t>коштів</a:t>
          </a:r>
          <a:r>
            <a:rPr lang="ru-RU" dirty="0" smtClean="0"/>
            <a:t> для </a:t>
          </a:r>
          <a:r>
            <a:rPr lang="ru-RU" dirty="0" err="1" smtClean="0"/>
            <a:t>одержання</a:t>
          </a:r>
          <a:r>
            <a:rPr lang="ru-RU" dirty="0" smtClean="0"/>
            <a:t> доходу </a:t>
          </a:r>
          <a:r>
            <a:rPr lang="ru-RU" dirty="0" err="1" smtClean="0"/>
            <a:t>і</a:t>
          </a:r>
          <a:r>
            <a:rPr lang="ru-RU" dirty="0" smtClean="0"/>
            <a:t> </a:t>
          </a:r>
          <a:r>
            <a:rPr lang="ru-RU" dirty="0" err="1" smtClean="0"/>
            <a:t>забезпечення</a:t>
          </a:r>
          <a:r>
            <a:rPr lang="ru-RU" dirty="0" smtClean="0"/>
            <a:t> </a:t>
          </a:r>
          <a:r>
            <a:rPr lang="ru-RU" dirty="0" err="1" smtClean="0"/>
            <a:t>своєї</a:t>
          </a:r>
          <a:r>
            <a:rPr lang="ru-RU" dirty="0" smtClean="0"/>
            <a:t> </a:t>
          </a:r>
          <a:r>
            <a:rPr lang="ru-RU" dirty="0" err="1" smtClean="0"/>
            <a:t>ліквідності</a:t>
          </a:r>
          <a:endParaRPr lang="uk-UA" dirty="0"/>
        </a:p>
      </dgm:t>
    </dgm:pt>
    <dgm:pt modelId="{84CC716B-9EEB-4211-8381-8412F96E889E}" type="parTrans" cxnId="{84104CC4-CC68-4D9E-97B8-F0387DF5B7A4}">
      <dgm:prSet/>
      <dgm:spPr/>
      <dgm:t>
        <a:bodyPr/>
        <a:lstStyle/>
        <a:p>
          <a:endParaRPr lang="uk-UA"/>
        </a:p>
      </dgm:t>
    </dgm:pt>
    <dgm:pt modelId="{F7E27271-95D9-4634-A17B-9E17A6D308B6}" type="sibTrans" cxnId="{84104CC4-CC68-4D9E-97B8-F0387DF5B7A4}">
      <dgm:prSet/>
      <dgm:spPr/>
      <dgm:t>
        <a:bodyPr/>
        <a:lstStyle/>
        <a:p>
          <a:endParaRPr lang="uk-UA"/>
        </a:p>
      </dgm:t>
    </dgm:pt>
    <dgm:pt modelId="{3932DD26-1F47-47EE-A449-2426B157976F}">
      <dgm:prSet phldrT="[Текст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err="1" smtClean="0"/>
            <a:t>Ключовий</a:t>
          </a:r>
          <a:r>
            <a:rPr lang="ru-RU" dirty="0" smtClean="0"/>
            <a:t> вид </a:t>
          </a:r>
          <a:r>
            <a:rPr lang="ru-RU" dirty="0" err="1" smtClean="0"/>
            <a:t>активних</a:t>
          </a:r>
          <a:r>
            <a:rPr lang="ru-RU" dirty="0" smtClean="0"/>
            <a:t> </a:t>
          </a:r>
          <a:r>
            <a:rPr lang="ru-RU" dirty="0" err="1" smtClean="0"/>
            <a:t>операцій</a:t>
          </a:r>
          <a:r>
            <a:rPr lang="ru-RU" dirty="0" smtClean="0"/>
            <a:t> - </a:t>
          </a:r>
          <a:r>
            <a:rPr lang="ru-RU" dirty="0" err="1" smtClean="0"/>
            <a:t>кредитні</a:t>
          </a:r>
          <a:r>
            <a:rPr lang="ru-RU" dirty="0" smtClean="0"/>
            <a:t>, </a:t>
          </a:r>
          <a:r>
            <a:rPr lang="ru-RU" dirty="0" err="1" smtClean="0"/>
            <a:t>які</a:t>
          </a:r>
          <a:r>
            <a:rPr lang="ru-RU" dirty="0" smtClean="0"/>
            <a:t> </a:t>
          </a:r>
          <a:r>
            <a:rPr lang="ru-RU" dirty="0" err="1" smtClean="0"/>
            <a:t>забезпечують</a:t>
          </a:r>
          <a:r>
            <a:rPr lang="ru-RU" dirty="0" smtClean="0"/>
            <a:t> </a:t>
          </a:r>
          <a:r>
            <a:rPr lang="ru-RU" dirty="0" err="1" smtClean="0"/>
            <a:t>переважну</a:t>
          </a:r>
          <a:r>
            <a:rPr lang="ru-RU" dirty="0" smtClean="0"/>
            <a:t> </a:t>
          </a:r>
          <a:r>
            <a:rPr lang="ru-RU" dirty="0" err="1" smtClean="0"/>
            <a:t>частину</a:t>
          </a:r>
          <a:r>
            <a:rPr lang="ru-RU" dirty="0" smtClean="0"/>
            <a:t> </a:t>
          </a:r>
          <a:r>
            <a:rPr lang="ru-RU" dirty="0" err="1" smtClean="0"/>
            <a:t>доходів</a:t>
          </a:r>
          <a:r>
            <a:rPr lang="ru-RU" dirty="0" smtClean="0"/>
            <a:t> </a:t>
          </a:r>
          <a:r>
            <a:rPr lang="ru-RU" dirty="0" err="1" smtClean="0"/>
            <a:t>багатьох</a:t>
          </a:r>
          <a:r>
            <a:rPr lang="ru-RU" dirty="0" smtClean="0"/>
            <a:t> </a:t>
          </a:r>
          <a:r>
            <a:rPr lang="ru-RU" dirty="0" err="1" smtClean="0"/>
            <a:t>банків</a:t>
          </a:r>
          <a:r>
            <a:rPr lang="ru-RU" dirty="0" smtClean="0"/>
            <a:t>. </a:t>
          </a:r>
          <a:r>
            <a:rPr lang="ru-RU" dirty="0" err="1" smtClean="0"/>
            <a:t>Це</a:t>
          </a:r>
          <a:r>
            <a:rPr lang="ru-RU" dirty="0" smtClean="0"/>
            <a:t> </a:t>
          </a:r>
          <a:r>
            <a:rPr lang="ru-RU" dirty="0" err="1" smtClean="0"/>
            <a:t>важливе</a:t>
          </a:r>
          <a:r>
            <a:rPr lang="ru-RU" dirty="0" smtClean="0"/>
            <a:t> </a:t>
          </a:r>
          <a:r>
            <a:rPr lang="ru-RU" dirty="0" err="1" smtClean="0"/>
            <a:t>джерело</a:t>
          </a:r>
          <a:r>
            <a:rPr lang="ru-RU" dirty="0" smtClean="0"/>
            <a:t> </a:t>
          </a:r>
          <a:r>
            <a:rPr lang="ru-RU" dirty="0" err="1" smtClean="0"/>
            <a:t>коштів</a:t>
          </a:r>
          <a:r>
            <a:rPr lang="ru-RU" dirty="0" smtClean="0"/>
            <a:t> для </a:t>
          </a:r>
          <a:r>
            <a:rPr lang="ru-RU" dirty="0" err="1" smtClean="0"/>
            <a:t>економіки</a:t>
          </a:r>
          <a:r>
            <a:rPr lang="ru-RU" dirty="0" smtClean="0"/>
            <a:t>.</a:t>
          </a:r>
          <a:endParaRPr lang="uk-UA" dirty="0"/>
        </a:p>
      </dgm:t>
    </dgm:pt>
    <dgm:pt modelId="{383904E2-0CF7-4E8D-93B1-CED7DE21A3C3}" type="parTrans" cxnId="{FC609946-6439-4E07-BDE2-DECA324F0437}">
      <dgm:prSet/>
      <dgm:spPr/>
      <dgm:t>
        <a:bodyPr/>
        <a:lstStyle/>
        <a:p>
          <a:endParaRPr lang="uk-UA"/>
        </a:p>
      </dgm:t>
    </dgm:pt>
    <dgm:pt modelId="{AF0187E2-41BD-4798-89CB-A1E81615F738}" type="sibTrans" cxnId="{FC609946-6439-4E07-BDE2-DECA324F0437}">
      <dgm:prSet/>
      <dgm:spPr/>
      <dgm:t>
        <a:bodyPr/>
        <a:lstStyle/>
        <a:p>
          <a:endParaRPr lang="uk-UA"/>
        </a:p>
      </dgm:t>
    </dgm:pt>
    <dgm:pt modelId="{62ADF1EA-8D5B-4D78-93E7-E9AEA2F088CF}" type="pres">
      <dgm:prSet presAssocID="{1C0C7EB4-DE18-4E0C-9988-2E77C1018DF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61B91D7-FC6B-49A7-BBFE-EA8A450B98B4}" type="pres">
      <dgm:prSet presAssocID="{39EBB6ED-7BE6-42F6-ADA4-6C66C43864A8}" presName="hierRoot1" presStyleCnt="0"/>
      <dgm:spPr/>
    </dgm:pt>
    <dgm:pt modelId="{3039247C-9AD5-46DB-8A61-08903B4D15B1}" type="pres">
      <dgm:prSet presAssocID="{39EBB6ED-7BE6-42F6-ADA4-6C66C43864A8}" presName="composite" presStyleCnt="0"/>
      <dgm:spPr/>
    </dgm:pt>
    <dgm:pt modelId="{60F191A4-AC9C-4711-A08D-3A4BAF96DC37}" type="pres">
      <dgm:prSet presAssocID="{39EBB6ED-7BE6-42F6-ADA4-6C66C43864A8}" presName="background" presStyleLbl="node0" presStyleIdx="0" presStyleCnt="1"/>
      <dgm:spPr>
        <a:solidFill>
          <a:schemeClr val="accent3">
            <a:lumMod val="50000"/>
          </a:schemeClr>
        </a:solidFill>
      </dgm:spPr>
    </dgm:pt>
    <dgm:pt modelId="{8C28ABFB-5910-483F-ABA2-082EDB899416}" type="pres">
      <dgm:prSet presAssocID="{39EBB6ED-7BE6-42F6-ADA4-6C66C43864A8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4F68FF4-83E4-417A-8CD2-F07DE1990AC4}" type="pres">
      <dgm:prSet presAssocID="{39EBB6ED-7BE6-42F6-ADA4-6C66C43864A8}" presName="hierChild2" presStyleCnt="0"/>
      <dgm:spPr/>
    </dgm:pt>
    <dgm:pt modelId="{4C2A99EE-C902-4649-8EE1-238CD34DC3F0}" type="pres">
      <dgm:prSet presAssocID="{0BCDB53B-5617-4111-B088-F75D940AEA19}" presName="Name10" presStyleLbl="parChTrans1D2" presStyleIdx="0" presStyleCnt="2"/>
      <dgm:spPr/>
      <dgm:t>
        <a:bodyPr/>
        <a:lstStyle/>
        <a:p>
          <a:endParaRPr lang="ru-RU"/>
        </a:p>
      </dgm:t>
    </dgm:pt>
    <dgm:pt modelId="{4752252D-EF6E-4EF9-A337-A754DCC137E0}" type="pres">
      <dgm:prSet presAssocID="{D4D200AC-9EF7-4F85-938D-CC72F80D00CF}" presName="hierRoot2" presStyleCnt="0"/>
      <dgm:spPr/>
    </dgm:pt>
    <dgm:pt modelId="{D9967652-B1AF-40E6-8024-0C461782F40F}" type="pres">
      <dgm:prSet presAssocID="{D4D200AC-9EF7-4F85-938D-CC72F80D00CF}" presName="composite2" presStyleCnt="0"/>
      <dgm:spPr/>
    </dgm:pt>
    <dgm:pt modelId="{5063DEE0-25D6-4CC3-905A-1CB5466151B4}" type="pres">
      <dgm:prSet presAssocID="{D4D200AC-9EF7-4F85-938D-CC72F80D00CF}" presName="background2" presStyleLbl="node2" presStyleIdx="0" presStyleCnt="2"/>
      <dgm:spPr>
        <a:solidFill>
          <a:schemeClr val="accent3">
            <a:lumMod val="75000"/>
          </a:schemeClr>
        </a:solidFill>
      </dgm:spPr>
    </dgm:pt>
    <dgm:pt modelId="{4D51ABF7-3772-486B-A3D7-FDB5AA9B34A6}" type="pres">
      <dgm:prSet presAssocID="{D4D200AC-9EF7-4F85-938D-CC72F80D00CF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6C6F8AE-5B50-4143-8EAE-9C7A7443114B}" type="pres">
      <dgm:prSet presAssocID="{D4D200AC-9EF7-4F85-938D-CC72F80D00CF}" presName="hierChild3" presStyleCnt="0"/>
      <dgm:spPr/>
    </dgm:pt>
    <dgm:pt modelId="{F05CDF01-7DEF-4EB4-840C-F9B88FC8D10B}" type="pres">
      <dgm:prSet presAssocID="{1B24251B-C6A0-4A85-8EDC-60C1B5078DC1}" presName="Name17" presStyleLbl="parChTrans1D3" presStyleIdx="0" presStyleCnt="2"/>
      <dgm:spPr/>
      <dgm:t>
        <a:bodyPr/>
        <a:lstStyle/>
        <a:p>
          <a:endParaRPr lang="ru-RU"/>
        </a:p>
      </dgm:t>
    </dgm:pt>
    <dgm:pt modelId="{D153EC8D-89BF-4378-AF8B-743F9EC77256}" type="pres">
      <dgm:prSet presAssocID="{679130A4-01A2-4ACA-A6F4-2E393EE0629A}" presName="hierRoot3" presStyleCnt="0"/>
      <dgm:spPr/>
    </dgm:pt>
    <dgm:pt modelId="{BCA46E41-2E0C-4DA5-85F8-3D254F2BBBB8}" type="pres">
      <dgm:prSet presAssocID="{679130A4-01A2-4ACA-A6F4-2E393EE0629A}" presName="composite3" presStyleCnt="0"/>
      <dgm:spPr/>
    </dgm:pt>
    <dgm:pt modelId="{8FB067B5-5D2E-47DA-BAA4-8459F5F7CC9C}" type="pres">
      <dgm:prSet presAssocID="{679130A4-01A2-4ACA-A6F4-2E393EE0629A}" presName="background3" presStyleLbl="node3" presStyleIdx="0" presStyleCnt="2"/>
      <dgm:spPr>
        <a:solidFill>
          <a:schemeClr val="accent3">
            <a:lumMod val="60000"/>
            <a:lumOff val="40000"/>
          </a:schemeClr>
        </a:solidFill>
      </dgm:spPr>
    </dgm:pt>
    <dgm:pt modelId="{9C524CC3-196C-4855-B21C-36461C9CCE1F}" type="pres">
      <dgm:prSet presAssocID="{679130A4-01A2-4ACA-A6F4-2E393EE0629A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2CF8FBA-DA52-490A-9FEA-A71388B492C0}" type="pres">
      <dgm:prSet presAssocID="{679130A4-01A2-4ACA-A6F4-2E393EE0629A}" presName="hierChild4" presStyleCnt="0"/>
      <dgm:spPr/>
    </dgm:pt>
    <dgm:pt modelId="{5F1D4121-B7FF-4135-8006-BB8DB7C82E08}" type="pres">
      <dgm:prSet presAssocID="{84CC716B-9EEB-4211-8381-8412F96E889E}" presName="Name10" presStyleLbl="parChTrans1D2" presStyleIdx="1" presStyleCnt="2"/>
      <dgm:spPr/>
      <dgm:t>
        <a:bodyPr/>
        <a:lstStyle/>
        <a:p>
          <a:endParaRPr lang="ru-RU"/>
        </a:p>
      </dgm:t>
    </dgm:pt>
    <dgm:pt modelId="{CC4381C9-7280-448C-8C1E-BDD25B1BD9D4}" type="pres">
      <dgm:prSet presAssocID="{1C8C3506-0236-4FF0-9C82-B6B637432EE8}" presName="hierRoot2" presStyleCnt="0"/>
      <dgm:spPr/>
    </dgm:pt>
    <dgm:pt modelId="{6994A98D-8FDB-49C9-9C39-6E49EB6C05D7}" type="pres">
      <dgm:prSet presAssocID="{1C8C3506-0236-4FF0-9C82-B6B637432EE8}" presName="composite2" presStyleCnt="0"/>
      <dgm:spPr/>
    </dgm:pt>
    <dgm:pt modelId="{40D834DD-7C3A-4DDB-A9D0-7606133D1AE4}" type="pres">
      <dgm:prSet presAssocID="{1C8C3506-0236-4FF0-9C82-B6B637432EE8}" presName="background2" presStyleLbl="node2" presStyleIdx="1" presStyleCnt="2"/>
      <dgm:spPr>
        <a:solidFill>
          <a:schemeClr val="accent3">
            <a:lumMod val="75000"/>
          </a:schemeClr>
        </a:solidFill>
      </dgm:spPr>
    </dgm:pt>
    <dgm:pt modelId="{57F6C824-BBE7-4AC4-8962-1C6FC85C0788}" type="pres">
      <dgm:prSet presAssocID="{1C8C3506-0236-4FF0-9C82-B6B637432EE8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65B6EE7-009E-40F4-92FC-28A4EEEB0F07}" type="pres">
      <dgm:prSet presAssocID="{1C8C3506-0236-4FF0-9C82-B6B637432EE8}" presName="hierChild3" presStyleCnt="0"/>
      <dgm:spPr/>
    </dgm:pt>
    <dgm:pt modelId="{F263084F-8905-4FBF-95D1-EC7B4765081F}" type="pres">
      <dgm:prSet presAssocID="{383904E2-0CF7-4E8D-93B1-CED7DE21A3C3}" presName="Name17" presStyleLbl="parChTrans1D3" presStyleIdx="1" presStyleCnt="2"/>
      <dgm:spPr/>
      <dgm:t>
        <a:bodyPr/>
        <a:lstStyle/>
        <a:p>
          <a:endParaRPr lang="ru-RU"/>
        </a:p>
      </dgm:t>
    </dgm:pt>
    <dgm:pt modelId="{A025CE99-88EF-470A-80D5-4D975F2ADCC4}" type="pres">
      <dgm:prSet presAssocID="{3932DD26-1F47-47EE-A449-2426B157976F}" presName="hierRoot3" presStyleCnt="0"/>
      <dgm:spPr/>
    </dgm:pt>
    <dgm:pt modelId="{314D9F97-69F2-467B-A7B0-ACC03C1B420D}" type="pres">
      <dgm:prSet presAssocID="{3932DD26-1F47-47EE-A449-2426B157976F}" presName="composite3" presStyleCnt="0"/>
      <dgm:spPr/>
    </dgm:pt>
    <dgm:pt modelId="{0858498B-058F-4B89-9533-8FA94DBE238D}" type="pres">
      <dgm:prSet presAssocID="{3932DD26-1F47-47EE-A449-2426B157976F}" presName="background3" presStyleLbl="node3" presStyleIdx="1" presStyleCnt="2"/>
      <dgm:spPr>
        <a:solidFill>
          <a:schemeClr val="accent3">
            <a:lumMod val="60000"/>
            <a:lumOff val="40000"/>
          </a:schemeClr>
        </a:solidFill>
      </dgm:spPr>
    </dgm:pt>
    <dgm:pt modelId="{3A4E8481-4222-42D1-AAFE-F55089C0AA93}" type="pres">
      <dgm:prSet presAssocID="{3932DD26-1F47-47EE-A449-2426B157976F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2B1EFE7-7354-460B-BB78-264735335572}" type="pres">
      <dgm:prSet presAssocID="{3932DD26-1F47-47EE-A449-2426B157976F}" presName="hierChild4" presStyleCnt="0"/>
      <dgm:spPr/>
    </dgm:pt>
  </dgm:ptLst>
  <dgm:cxnLst>
    <dgm:cxn modelId="{F9E0AF5F-0EAB-460E-9F4D-30C027AA4104}" type="presOf" srcId="{1C8C3506-0236-4FF0-9C82-B6B637432EE8}" destId="{57F6C824-BBE7-4AC4-8962-1C6FC85C0788}" srcOrd="0" destOrd="0" presId="urn:microsoft.com/office/officeart/2005/8/layout/hierarchy1"/>
    <dgm:cxn modelId="{AD5C3200-2676-4903-97DC-516BE07BA108}" srcId="{1C0C7EB4-DE18-4E0C-9988-2E77C1018DFC}" destId="{39EBB6ED-7BE6-42F6-ADA4-6C66C43864A8}" srcOrd="0" destOrd="0" parTransId="{4B9F09A6-EAE5-4C64-8758-57DEFE507E5C}" sibTransId="{B1818E73-44A6-4B0E-B0FF-E821B3ADD441}"/>
    <dgm:cxn modelId="{9F495161-59F3-4DEF-B1F4-06CE0A250FAF}" type="presOf" srcId="{3932DD26-1F47-47EE-A449-2426B157976F}" destId="{3A4E8481-4222-42D1-AAFE-F55089C0AA93}" srcOrd="0" destOrd="0" presId="urn:microsoft.com/office/officeart/2005/8/layout/hierarchy1"/>
    <dgm:cxn modelId="{0815BA0A-53DD-4FA0-ADD2-5A4F71B68436}" type="presOf" srcId="{1C0C7EB4-DE18-4E0C-9988-2E77C1018DFC}" destId="{62ADF1EA-8D5B-4D78-93E7-E9AEA2F088CF}" srcOrd="0" destOrd="0" presId="urn:microsoft.com/office/officeart/2005/8/layout/hierarchy1"/>
    <dgm:cxn modelId="{FC609946-6439-4E07-BDE2-DECA324F0437}" srcId="{1C8C3506-0236-4FF0-9C82-B6B637432EE8}" destId="{3932DD26-1F47-47EE-A449-2426B157976F}" srcOrd="0" destOrd="0" parTransId="{383904E2-0CF7-4E8D-93B1-CED7DE21A3C3}" sibTransId="{AF0187E2-41BD-4798-89CB-A1E81615F738}"/>
    <dgm:cxn modelId="{A56034F0-E05D-43CC-947A-07EB4E6BB061}" srcId="{39EBB6ED-7BE6-42F6-ADA4-6C66C43864A8}" destId="{D4D200AC-9EF7-4F85-938D-CC72F80D00CF}" srcOrd="0" destOrd="0" parTransId="{0BCDB53B-5617-4111-B088-F75D940AEA19}" sibTransId="{E2F38C2C-C1A3-4C9E-B6B4-1825E3C12D4E}"/>
    <dgm:cxn modelId="{ACCFEE8B-8871-43B3-AFD1-C76DA4716718}" type="presOf" srcId="{1B24251B-C6A0-4A85-8EDC-60C1B5078DC1}" destId="{F05CDF01-7DEF-4EB4-840C-F9B88FC8D10B}" srcOrd="0" destOrd="0" presId="urn:microsoft.com/office/officeart/2005/8/layout/hierarchy1"/>
    <dgm:cxn modelId="{6F6EF5E2-9F62-489A-A2AC-19957D597B5D}" type="presOf" srcId="{383904E2-0CF7-4E8D-93B1-CED7DE21A3C3}" destId="{F263084F-8905-4FBF-95D1-EC7B4765081F}" srcOrd="0" destOrd="0" presId="urn:microsoft.com/office/officeart/2005/8/layout/hierarchy1"/>
    <dgm:cxn modelId="{3A0D4B22-3601-4B91-9548-990C8EE6A907}" type="presOf" srcId="{0BCDB53B-5617-4111-B088-F75D940AEA19}" destId="{4C2A99EE-C902-4649-8EE1-238CD34DC3F0}" srcOrd="0" destOrd="0" presId="urn:microsoft.com/office/officeart/2005/8/layout/hierarchy1"/>
    <dgm:cxn modelId="{3DAF03BE-1A28-4424-90C4-337DFF75C42F}" type="presOf" srcId="{D4D200AC-9EF7-4F85-938D-CC72F80D00CF}" destId="{4D51ABF7-3772-486B-A3D7-FDB5AA9B34A6}" srcOrd="0" destOrd="0" presId="urn:microsoft.com/office/officeart/2005/8/layout/hierarchy1"/>
    <dgm:cxn modelId="{3EA983E7-E2FA-4B74-B085-CEE612E1C1CC}" type="presOf" srcId="{39EBB6ED-7BE6-42F6-ADA4-6C66C43864A8}" destId="{8C28ABFB-5910-483F-ABA2-082EDB899416}" srcOrd="0" destOrd="0" presId="urn:microsoft.com/office/officeart/2005/8/layout/hierarchy1"/>
    <dgm:cxn modelId="{84104CC4-CC68-4D9E-97B8-F0387DF5B7A4}" srcId="{39EBB6ED-7BE6-42F6-ADA4-6C66C43864A8}" destId="{1C8C3506-0236-4FF0-9C82-B6B637432EE8}" srcOrd="1" destOrd="0" parTransId="{84CC716B-9EEB-4211-8381-8412F96E889E}" sibTransId="{F7E27271-95D9-4634-A17B-9E17A6D308B6}"/>
    <dgm:cxn modelId="{93E58F26-2517-4A07-85BB-6BAEA6CD390E}" type="presOf" srcId="{84CC716B-9EEB-4211-8381-8412F96E889E}" destId="{5F1D4121-B7FF-4135-8006-BB8DB7C82E08}" srcOrd="0" destOrd="0" presId="urn:microsoft.com/office/officeart/2005/8/layout/hierarchy1"/>
    <dgm:cxn modelId="{B9647E59-9365-4E9C-9DD5-BFEDB54ED674}" type="presOf" srcId="{679130A4-01A2-4ACA-A6F4-2E393EE0629A}" destId="{9C524CC3-196C-4855-B21C-36461C9CCE1F}" srcOrd="0" destOrd="0" presId="urn:microsoft.com/office/officeart/2005/8/layout/hierarchy1"/>
    <dgm:cxn modelId="{597B9C53-62DC-4252-B957-23D1A5C04967}" srcId="{D4D200AC-9EF7-4F85-938D-CC72F80D00CF}" destId="{679130A4-01A2-4ACA-A6F4-2E393EE0629A}" srcOrd="0" destOrd="0" parTransId="{1B24251B-C6A0-4A85-8EDC-60C1B5078DC1}" sibTransId="{C5D6EBA5-6A23-4F37-AA1D-B8846D70652E}"/>
    <dgm:cxn modelId="{C955152A-6FFE-4169-A7BD-6B23AB293E48}" type="presParOf" srcId="{62ADF1EA-8D5B-4D78-93E7-E9AEA2F088CF}" destId="{561B91D7-FC6B-49A7-BBFE-EA8A450B98B4}" srcOrd="0" destOrd="0" presId="urn:microsoft.com/office/officeart/2005/8/layout/hierarchy1"/>
    <dgm:cxn modelId="{DCBB0FEE-CC91-46EF-92A1-B44A15A677DF}" type="presParOf" srcId="{561B91D7-FC6B-49A7-BBFE-EA8A450B98B4}" destId="{3039247C-9AD5-46DB-8A61-08903B4D15B1}" srcOrd="0" destOrd="0" presId="urn:microsoft.com/office/officeart/2005/8/layout/hierarchy1"/>
    <dgm:cxn modelId="{1AD4B8DA-DB6B-4BC8-9470-686779491695}" type="presParOf" srcId="{3039247C-9AD5-46DB-8A61-08903B4D15B1}" destId="{60F191A4-AC9C-4711-A08D-3A4BAF96DC37}" srcOrd="0" destOrd="0" presId="urn:microsoft.com/office/officeart/2005/8/layout/hierarchy1"/>
    <dgm:cxn modelId="{F3A67D20-538E-4992-BC63-AA5C7CD9BFDA}" type="presParOf" srcId="{3039247C-9AD5-46DB-8A61-08903B4D15B1}" destId="{8C28ABFB-5910-483F-ABA2-082EDB899416}" srcOrd="1" destOrd="0" presId="urn:microsoft.com/office/officeart/2005/8/layout/hierarchy1"/>
    <dgm:cxn modelId="{B94708C4-1EC9-494A-995C-50885193AED1}" type="presParOf" srcId="{561B91D7-FC6B-49A7-BBFE-EA8A450B98B4}" destId="{84F68FF4-83E4-417A-8CD2-F07DE1990AC4}" srcOrd="1" destOrd="0" presId="urn:microsoft.com/office/officeart/2005/8/layout/hierarchy1"/>
    <dgm:cxn modelId="{2C78F4F8-B9B6-4B2A-922E-CB5D58994F61}" type="presParOf" srcId="{84F68FF4-83E4-417A-8CD2-F07DE1990AC4}" destId="{4C2A99EE-C902-4649-8EE1-238CD34DC3F0}" srcOrd="0" destOrd="0" presId="urn:microsoft.com/office/officeart/2005/8/layout/hierarchy1"/>
    <dgm:cxn modelId="{00EFBDF3-6EC5-4BE7-8523-08411022FD9C}" type="presParOf" srcId="{84F68FF4-83E4-417A-8CD2-F07DE1990AC4}" destId="{4752252D-EF6E-4EF9-A337-A754DCC137E0}" srcOrd="1" destOrd="0" presId="urn:microsoft.com/office/officeart/2005/8/layout/hierarchy1"/>
    <dgm:cxn modelId="{925F6CD7-A69D-4B93-84A2-B55AC3D6E9B8}" type="presParOf" srcId="{4752252D-EF6E-4EF9-A337-A754DCC137E0}" destId="{D9967652-B1AF-40E6-8024-0C461782F40F}" srcOrd="0" destOrd="0" presId="urn:microsoft.com/office/officeart/2005/8/layout/hierarchy1"/>
    <dgm:cxn modelId="{5E3174C4-BAE5-4870-9F73-DEFBE2AD83F8}" type="presParOf" srcId="{D9967652-B1AF-40E6-8024-0C461782F40F}" destId="{5063DEE0-25D6-4CC3-905A-1CB5466151B4}" srcOrd="0" destOrd="0" presId="urn:microsoft.com/office/officeart/2005/8/layout/hierarchy1"/>
    <dgm:cxn modelId="{8A33235B-39B2-41C5-9C17-792CBE4523DE}" type="presParOf" srcId="{D9967652-B1AF-40E6-8024-0C461782F40F}" destId="{4D51ABF7-3772-486B-A3D7-FDB5AA9B34A6}" srcOrd="1" destOrd="0" presId="urn:microsoft.com/office/officeart/2005/8/layout/hierarchy1"/>
    <dgm:cxn modelId="{D8050734-27AA-4044-9E5F-A99E09FE75BD}" type="presParOf" srcId="{4752252D-EF6E-4EF9-A337-A754DCC137E0}" destId="{D6C6F8AE-5B50-4143-8EAE-9C7A7443114B}" srcOrd="1" destOrd="0" presId="urn:microsoft.com/office/officeart/2005/8/layout/hierarchy1"/>
    <dgm:cxn modelId="{CCAAE2F8-3326-4220-9C7D-246BA1CCC773}" type="presParOf" srcId="{D6C6F8AE-5B50-4143-8EAE-9C7A7443114B}" destId="{F05CDF01-7DEF-4EB4-840C-F9B88FC8D10B}" srcOrd="0" destOrd="0" presId="urn:microsoft.com/office/officeart/2005/8/layout/hierarchy1"/>
    <dgm:cxn modelId="{2458DE02-1AF5-4336-85EF-1BC3DD6614EF}" type="presParOf" srcId="{D6C6F8AE-5B50-4143-8EAE-9C7A7443114B}" destId="{D153EC8D-89BF-4378-AF8B-743F9EC77256}" srcOrd="1" destOrd="0" presId="urn:microsoft.com/office/officeart/2005/8/layout/hierarchy1"/>
    <dgm:cxn modelId="{50D92BA0-4975-49F9-BE6E-CA98FA61308E}" type="presParOf" srcId="{D153EC8D-89BF-4378-AF8B-743F9EC77256}" destId="{BCA46E41-2E0C-4DA5-85F8-3D254F2BBBB8}" srcOrd="0" destOrd="0" presId="urn:microsoft.com/office/officeart/2005/8/layout/hierarchy1"/>
    <dgm:cxn modelId="{FE455ECB-7567-44BC-BCBD-69ADDD6E6797}" type="presParOf" srcId="{BCA46E41-2E0C-4DA5-85F8-3D254F2BBBB8}" destId="{8FB067B5-5D2E-47DA-BAA4-8459F5F7CC9C}" srcOrd="0" destOrd="0" presId="urn:microsoft.com/office/officeart/2005/8/layout/hierarchy1"/>
    <dgm:cxn modelId="{9B5523A7-92E7-44D7-9AAB-4423DF80175E}" type="presParOf" srcId="{BCA46E41-2E0C-4DA5-85F8-3D254F2BBBB8}" destId="{9C524CC3-196C-4855-B21C-36461C9CCE1F}" srcOrd="1" destOrd="0" presId="urn:microsoft.com/office/officeart/2005/8/layout/hierarchy1"/>
    <dgm:cxn modelId="{E8B5BAC8-D697-48B9-9FEC-A99CF0037F3F}" type="presParOf" srcId="{D153EC8D-89BF-4378-AF8B-743F9EC77256}" destId="{B2CF8FBA-DA52-490A-9FEA-A71388B492C0}" srcOrd="1" destOrd="0" presId="urn:microsoft.com/office/officeart/2005/8/layout/hierarchy1"/>
    <dgm:cxn modelId="{75F11252-E3AB-418E-9EB1-AE0F99E8815F}" type="presParOf" srcId="{84F68FF4-83E4-417A-8CD2-F07DE1990AC4}" destId="{5F1D4121-B7FF-4135-8006-BB8DB7C82E08}" srcOrd="2" destOrd="0" presId="urn:microsoft.com/office/officeart/2005/8/layout/hierarchy1"/>
    <dgm:cxn modelId="{49355F11-1C55-40FB-BC42-7958F3333E0A}" type="presParOf" srcId="{84F68FF4-83E4-417A-8CD2-F07DE1990AC4}" destId="{CC4381C9-7280-448C-8C1E-BDD25B1BD9D4}" srcOrd="3" destOrd="0" presId="urn:microsoft.com/office/officeart/2005/8/layout/hierarchy1"/>
    <dgm:cxn modelId="{5879384E-2EC1-48D0-A56C-7CD831FE89BE}" type="presParOf" srcId="{CC4381C9-7280-448C-8C1E-BDD25B1BD9D4}" destId="{6994A98D-8FDB-49C9-9C39-6E49EB6C05D7}" srcOrd="0" destOrd="0" presId="urn:microsoft.com/office/officeart/2005/8/layout/hierarchy1"/>
    <dgm:cxn modelId="{DE408BEE-646F-48EE-BA8A-BF364465EE01}" type="presParOf" srcId="{6994A98D-8FDB-49C9-9C39-6E49EB6C05D7}" destId="{40D834DD-7C3A-4DDB-A9D0-7606133D1AE4}" srcOrd="0" destOrd="0" presId="urn:microsoft.com/office/officeart/2005/8/layout/hierarchy1"/>
    <dgm:cxn modelId="{C121597F-2255-49F8-A814-06CBC6D9C551}" type="presParOf" srcId="{6994A98D-8FDB-49C9-9C39-6E49EB6C05D7}" destId="{57F6C824-BBE7-4AC4-8962-1C6FC85C0788}" srcOrd="1" destOrd="0" presId="urn:microsoft.com/office/officeart/2005/8/layout/hierarchy1"/>
    <dgm:cxn modelId="{8096F0A9-413C-42EC-979C-1721ED2F58C7}" type="presParOf" srcId="{CC4381C9-7280-448C-8C1E-BDD25B1BD9D4}" destId="{965B6EE7-009E-40F4-92FC-28A4EEEB0F07}" srcOrd="1" destOrd="0" presId="urn:microsoft.com/office/officeart/2005/8/layout/hierarchy1"/>
    <dgm:cxn modelId="{3EAB82F2-1333-4E48-A2F8-6459227CA07A}" type="presParOf" srcId="{965B6EE7-009E-40F4-92FC-28A4EEEB0F07}" destId="{F263084F-8905-4FBF-95D1-EC7B4765081F}" srcOrd="0" destOrd="0" presId="urn:microsoft.com/office/officeart/2005/8/layout/hierarchy1"/>
    <dgm:cxn modelId="{A1574769-05AC-4D0A-9127-722FBF60587C}" type="presParOf" srcId="{965B6EE7-009E-40F4-92FC-28A4EEEB0F07}" destId="{A025CE99-88EF-470A-80D5-4D975F2ADCC4}" srcOrd="1" destOrd="0" presId="urn:microsoft.com/office/officeart/2005/8/layout/hierarchy1"/>
    <dgm:cxn modelId="{A9AFB8FB-4C4F-4EED-A9F4-4A229801FB73}" type="presParOf" srcId="{A025CE99-88EF-470A-80D5-4D975F2ADCC4}" destId="{314D9F97-69F2-467B-A7B0-ACC03C1B420D}" srcOrd="0" destOrd="0" presId="urn:microsoft.com/office/officeart/2005/8/layout/hierarchy1"/>
    <dgm:cxn modelId="{62447964-C816-4545-A12B-BAACF5CEA31D}" type="presParOf" srcId="{314D9F97-69F2-467B-A7B0-ACC03C1B420D}" destId="{0858498B-058F-4B89-9533-8FA94DBE238D}" srcOrd="0" destOrd="0" presId="urn:microsoft.com/office/officeart/2005/8/layout/hierarchy1"/>
    <dgm:cxn modelId="{C4AD991C-8D0B-4CA6-8F5A-7A782113DFE0}" type="presParOf" srcId="{314D9F97-69F2-467B-A7B0-ACC03C1B420D}" destId="{3A4E8481-4222-42D1-AAFE-F55089C0AA93}" srcOrd="1" destOrd="0" presId="urn:microsoft.com/office/officeart/2005/8/layout/hierarchy1"/>
    <dgm:cxn modelId="{0D7E7518-0621-4377-857A-A446464E5675}" type="presParOf" srcId="{A025CE99-88EF-470A-80D5-4D975F2ADCC4}" destId="{52B1EFE7-7354-460B-BB78-26473533557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9850E7-C908-4716-9C6E-D9D97FEB70CC}" type="doc">
      <dgm:prSet loTypeId="urn:microsoft.com/office/officeart/2005/8/layout/radial5" loCatId="cycle" qsTypeId="urn:microsoft.com/office/officeart/2005/8/quickstyle/3d2" qsCatId="3D" csTypeId="urn:microsoft.com/office/officeart/2005/8/colors/accent6_2" csCatId="accent6" phldr="1"/>
      <dgm:spPr/>
      <dgm:t>
        <a:bodyPr/>
        <a:lstStyle/>
        <a:p>
          <a:endParaRPr lang="uk-UA"/>
        </a:p>
      </dgm:t>
    </dgm:pt>
    <dgm:pt modelId="{2C58A690-462E-4E85-9508-2675D4E8FD35}">
      <dgm:prSet phldrT="[Текст]"/>
      <dgm:spPr/>
      <dgm:t>
        <a:bodyPr/>
        <a:lstStyle/>
        <a:p>
          <a:r>
            <a:rPr lang="uk-UA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До пасивних операцій належать</a:t>
          </a:r>
          <a:endParaRPr lang="uk-UA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D066F0D5-93A3-4371-B08A-5E3C968EAB44}" type="parTrans" cxnId="{DD17078F-13C8-408E-9411-117340B516B1}">
      <dgm:prSet/>
      <dgm:spPr/>
      <dgm:t>
        <a:bodyPr/>
        <a:lstStyle/>
        <a:p>
          <a:endParaRPr lang="uk-UA"/>
        </a:p>
      </dgm:t>
    </dgm:pt>
    <dgm:pt modelId="{D5B12589-2BED-4DBA-89C5-47341C9039A5}" type="sibTrans" cxnId="{DD17078F-13C8-408E-9411-117340B516B1}">
      <dgm:prSet/>
      <dgm:spPr/>
      <dgm:t>
        <a:bodyPr/>
        <a:lstStyle/>
        <a:p>
          <a:endParaRPr lang="uk-UA"/>
        </a:p>
      </dgm:t>
    </dgm:pt>
    <dgm:pt modelId="{917C103B-5456-41AB-8ACD-4EB8A407B279}">
      <dgm:prSet phldrT="[Текст]" custT="1"/>
      <dgm:spPr/>
      <dgm:t>
        <a:bodyPr/>
        <a:lstStyle/>
        <a:p>
          <a:r>
            <a:rPr lang="uk-UA" sz="1400" b="1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недепозитне</a:t>
          </a:r>
          <a:r>
            <a:rPr lang="uk-UA" sz="14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 залучення коштів:</a:t>
          </a:r>
          <a:endParaRPr lang="uk-UA" sz="14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58E604C5-70EE-4D8E-BE69-D99177E3D3EC}" type="parTrans" cxnId="{2EFAC0D5-46D2-4A6E-A64A-4972978E4FAC}">
      <dgm:prSet/>
      <dgm:spPr/>
      <dgm:t>
        <a:bodyPr/>
        <a:lstStyle/>
        <a:p>
          <a:endParaRPr lang="uk-UA"/>
        </a:p>
      </dgm:t>
    </dgm:pt>
    <dgm:pt modelId="{A3E42D7E-8DE1-401B-BAE9-727C5366B794}" type="sibTrans" cxnId="{2EFAC0D5-46D2-4A6E-A64A-4972978E4FAC}">
      <dgm:prSet/>
      <dgm:spPr/>
      <dgm:t>
        <a:bodyPr/>
        <a:lstStyle/>
        <a:p>
          <a:endParaRPr lang="uk-UA"/>
        </a:p>
      </dgm:t>
    </dgm:pt>
    <dgm:pt modelId="{C7324EDE-1B7F-4937-966C-6812578F335A}">
      <dgm:prSet phldrT="[Текст]" custT="1"/>
      <dgm:spPr/>
      <dgm:t>
        <a:bodyPr/>
        <a:lstStyle/>
        <a:p>
          <a:r>
            <a:rPr lang="uk-UA" sz="16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залучення коштів на депозитні рахунки:</a:t>
          </a:r>
          <a:endParaRPr lang="uk-UA" sz="16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078E4572-AEC6-4A28-A7D5-C3E4C31CB66E}" type="parTrans" cxnId="{376FAFD8-CEC9-4E97-A3B9-ED719F0FD647}">
      <dgm:prSet/>
      <dgm:spPr/>
      <dgm:t>
        <a:bodyPr/>
        <a:lstStyle/>
        <a:p>
          <a:endParaRPr lang="uk-UA"/>
        </a:p>
      </dgm:t>
    </dgm:pt>
    <dgm:pt modelId="{AB7752C9-D56E-4F8C-AC5A-154769D22F61}" type="sibTrans" cxnId="{376FAFD8-CEC9-4E97-A3B9-ED719F0FD647}">
      <dgm:prSet/>
      <dgm:spPr/>
      <dgm:t>
        <a:bodyPr/>
        <a:lstStyle/>
        <a:p>
          <a:endParaRPr lang="uk-UA"/>
        </a:p>
      </dgm:t>
    </dgm:pt>
    <dgm:pt modelId="{55CFDD27-116A-4BCD-960B-B96DD7BAFA23}">
      <dgm:prSet phldrT="[Текст]" custT="1"/>
      <dgm:spPr/>
      <dgm:t>
        <a:bodyPr/>
        <a:lstStyle/>
        <a:p>
          <a:pPr marL="0" indent="176213"/>
          <a:r>
            <a:rPr lang="uk-UA" sz="16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поточні, </a:t>
          </a:r>
          <a:endParaRPr lang="uk-UA" sz="16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18B6BAD9-9F45-44F5-A3CE-69975474FB4C}" type="parTrans" cxnId="{B95ADC29-ECA4-4C93-A00F-4F25A0C3126D}">
      <dgm:prSet/>
      <dgm:spPr/>
      <dgm:t>
        <a:bodyPr/>
        <a:lstStyle/>
        <a:p>
          <a:endParaRPr lang="uk-UA"/>
        </a:p>
      </dgm:t>
    </dgm:pt>
    <dgm:pt modelId="{06467607-5892-44E6-AE69-6834A86A102B}" type="sibTrans" cxnId="{B95ADC29-ECA4-4C93-A00F-4F25A0C3126D}">
      <dgm:prSet/>
      <dgm:spPr/>
      <dgm:t>
        <a:bodyPr/>
        <a:lstStyle/>
        <a:p>
          <a:endParaRPr lang="uk-UA"/>
        </a:p>
      </dgm:t>
    </dgm:pt>
    <dgm:pt modelId="{E4C19295-701F-4907-BB23-162CFE32DD6F}">
      <dgm:prSet phldrT="[Текст]" custT="1"/>
      <dgm:spPr/>
      <dgm:t>
        <a:bodyPr/>
        <a:lstStyle/>
        <a:p>
          <a:pPr marL="0" indent="176213"/>
          <a:r>
            <a:rPr lang="uk-UA" sz="16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строкові,</a:t>
          </a:r>
        </a:p>
      </dgm:t>
    </dgm:pt>
    <dgm:pt modelId="{A03189DE-A816-41EE-A6CB-22DE8EC5001F}" type="parTrans" cxnId="{79C797C5-9B11-427A-8FCA-CC72E7CB23BA}">
      <dgm:prSet/>
      <dgm:spPr/>
      <dgm:t>
        <a:bodyPr/>
        <a:lstStyle/>
        <a:p>
          <a:endParaRPr lang="uk-UA"/>
        </a:p>
      </dgm:t>
    </dgm:pt>
    <dgm:pt modelId="{EE1CA85A-CD00-4FC4-A39F-DF181890E844}" type="sibTrans" cxnId="{79C797C5-9B11-427A-8FCA-CC72E7CB23BA}">
      <dgm:prSet/>
      <dgm:spPr/>
      <dgm:t>
        <a:bodyPr/>
        <a:lstStyle/>
        <a:p>
          <a:endParaRPr lang="uk-UA"/>
        </a:p>
      </dgm:t>
    </dgm:pt>
    <dgm:pt modelId="{D1DA3DD0-2015-4B1B-8514-7C5DD97E57F6}">
      <dgm:prSet phldrT="[Текст]" custT="1"/>
      <dgm:spPr/>
      <dgm:t>
        <a:bodyPr/>
        <a:lstStyle/>
        <a:p>
          <a:pPr marL="0" indent="176213"/>
          <a:r>
            <a:rPr lang="uk-UA" sz="16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ощадні та інші</a:t>
          </a:r>
          <a:endParaRPr lang="uk-UA" sz="16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DDCB28F2-FDF6-4860-8A8B-1F9FFC8E44BE}" type="parTrans" cxnId="{AECB890F-4F81-434A-B3AC-5BEBF6CB98FA}">
      <dgm:prSet/>
      <dgm:spPr/>
      <dgm:t>
        <a:bodyPr/>
        <a:lstStyle/>
        <a:p>
          <a:endParaRPr lang="uk-UA"/>
        </a:p>
      </dgm:t>
    </dgm:pt>
    <dgm:pt modelId="{D2C21683-4C8F-4951-BC2A-DB3085966CCA}" type="sibTrans" cxnId="{AECB890F-4F81-434A-B3AC-5BEBF6CB98FA}">
      <dgm:prSet/>
      <dgm:spPr/>
      <dgm:t>
        <a:bodyPr/>
        <a:lstStyle/>
        <a:p>
          <a:endParaRPr lang="uk-UA"/>
        </a:p>
      </dgm:t>
    </dgm:pt>
    <dgm:pt modelId="{EE129D6E-F017-4E61-8313-1F9E96A62AD6}">
      <dgm:prSet phldrT="[Текст]" custT="1"/>
      <dgm:spPr/>
      <dgm:t>
        <a:bodyPr/>
        <a:lstStyle/>
        <a:p>
          <a:pPr marL="0" indent="176213"/>
          <a:r>
            <a:rPr lang="uk-UA" sz="14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одержання позик на міжбанківському ринку</a:t>
          </a:r>
          <a:endParaRPr lang="uk-UA" sz="14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B5A01497-6986-438A-A193-79E9A653BF98}" type="parTrans" cxnId="{2021166E-E66F-4A17-A306-A67B9E33FB52}">
      <dgm:prSet/>
      <dgm:spPr/>
      <dgm:t>
        <a:bodyPr/>
        <a:lstStyle/>
        <a:p>
          <a:endParaRPr lang="uk-UA"/>
        </a:p>
      </dgm:t>
    </dgm:pt>
    <dgm:pt modelId="{64E9CCBF-FE04-4994-AFEB-470527CFCC79}" type="sibTrans" cxnId="{2021166E-E66F-4A17-A306-A67B9E33FB52}">
      <dgm:prSet/>
      <dgm:spPr/>
      <dgm:t>
        <a:bodyPr/>
        <a:lstStyle/>
        <a:p>
          <a:endParaRPr lang="uk-UA"/>
        </a:p>
      </dgm:t>
    </dgm:pt>
    <dgm:pt modelId="{A53FBC79-B399-4FCC-833D-8C778B6EE278}">
      <dgm:prSet phldrT="[Текст]" custT="1"/>
      <dgm:spPr/>
      <dgm:t>
        <a:bodyPr/>
        <a:lstStyle/>
        <a:p>
          <a:pPr marL="0" indent="176213"/>
          <a:r>
            <a:rPr lang="uk-UA" sz="14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 позик Центрального банку</a:t>
          </a:r>
          <a:endParaRPr lang="uk-UA" sz="14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E2AC5C82-36FE-4D6A-85E6-50C462DF59D5}" type="parTrans" cxnId="{E16AEDB9-37E7-4951-AF77-7898D688D6DD}">
      <dgm:prSet/>
      <dgm:spPr/>
      <dgm:t>
        <a:bodyPr/>
        <a:lstStyle/>
        <a:p>
          <a:endParaRPr lang="uk-UA"/>
        </a:p>
      </dgm:t>
    </dgm:pt>
    <dgm:pt modelId="{504EFDEB-2437-4267-80EA-B3173D4B7549}" type="sibTrans" cxnId="{E16AEDB9-37E7-4951-AF77-7898D688D6DD}">
      <dgm:prSet/>
      <dgm:spPr/>
      <dgm:t>
        <a:bodyPr/>
        <a:lstStyle/>
        <a:p>
          <a:endParaRPr lang="uk-UA"/>
        </a:p>
      </dgm:t>
    </dgm:pt>
    <dgm:pt modelId="{31088F32-C725-47A0-B115-EDC5AB3F9603}">
      <dgm:prSet phldrT="[Текст]" custT="1"/>
      <dgm:spPr/>
      <dgm:t>
        <a:bodyPr/>
        <a:lstStyle/>
        <a:p>
          <a:pPr marL="0" indent="176213"/>
          <a:r>
            <a:rPr lang="uk-UA" sz="14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випуск банківських  облігацій, векселів та інших зобов'язань</a:t>
          </a:r>
          <a:endParaRPr lang="uk-UA" sz="14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AD7D860-8D5C-49D7-9BFB-384D5BCE6F4D}" type="parTrans" cxnId="{6BDA148C-1455-4708-82FE-8637035E4DC0}">
      <dgm:prSet/>
      <dgm:spPr/>
      <dgm:t>
        <a:bodyPr/>
        <a:lstStyle/>
        <a:p>
          <a:endParaRPr lang="uk-UA"/>
        </a:p>
      </dgm:t>
    </dgm:pt>
    <dgm:pt modelId="{DF2DFCE9-3248-4F24-8A58-C9B18EB69040}" type="sibTrans" cxnId="{6BDA148C-1455-4708-82FE-8637035E4DC0}">
      <dgm:prSet/>
      <dgm:spPr/>
      <dgm:t>
        <a:bodyPr/>
        <a:lstStyle/>
        <a:p>
          <a:endParaRPr lang="uk-UA"/>
        </a:p>
      </dgm:t>
    </dgm:pt>
    <dgm:pt modelId="{BCCA445A-B79C-4CCD-8B80-808E988DE4F1}" type="pres">
      <dgm:prSet presAssocID="{259850E7-C908-4716-9C6E-D9D97FEB70C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B8365F-3415-4AEC-9525-B84DF9B854DD}" type="pres">
      <dgm:prSet presAssocID="{2C58A690-462E-4E85-9508-2675D4E8FD35}" presName="centerShape" presStyleLbl="node0" presStyleIdx="0" presStyleCnt="1" custScaleX="148246" custScaleY="130682" custLinFactNeighborX="697" custLinFactNeighborY="-35913"/>
      <dgm:spPr/>
      <dgm:t>
        <a:bodyPr/>
        <a:lstStyle/>
        <a:p>
          <a:endParaRPr lang="uk-UA"/>
        </a:p>
      </dgm:t>
    </dgm:pt>
    <dgm:pt modelId="{4043DBD1-F09F-4E5D-BD05-5E5D690CA3B0}" type="pres">
      <dgm:prSet presAssocID="{58E604C5-70EE-4D8E-BE69-D99177E3D3EC}" presName="parTrans" presStyleLbl="sibTrans2D1" presStyleIdx="0" presStyleCnt="2"/>
      <dgm:spPr/>
      <dgm:t>
        <a:bodyPr/>
        <a:lstStyle/>
        <a:p>
          <a:endParaRPr lang="ru-RU"/>
        </a:p>
      </dgm:t>
    </dgm:pt>
    <dgm:pt modelId="{29DDF957-6D08-4257-81F4-1770E85E6316}" type="pres">
      <dgm:prSet presAssocID="{58E604C5-70EE-4D8E-BE69-D99177E3D3EC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8F6EE158-1E9F-4122-8E89-BDB714615ED1}" type="pres">
      <dgm:prSet presAssocID="{917C103B-5456-41AB-8ACD-4EB8A407B279}" presName="node" presStyleLbl="node1" presStyleIdx="0" presStyleCnt="2" custScaleX="170960" custScaleY="164308" custRadScaleRad="127927" custRadScaleInc="13746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456B036-2FEF-456C-B248-E077FBA946E8}" type="pres">
      <dgm:prSet presAssocID="{078E4572-AEC6-4A28-A7D5-C3E4C31CB66E}" presName="parTrans" presStyleLbl="sibTrans2D1" presStyleIdx="1" presStyleCnt="2"/>
      <dgm:spPr/>
      <dgm:t>
        <a:bodyPr/>
        <a:lstStyle/>
        <a:p>
          <a:endParaRPr lang="ru-RU"/>
        </a:p>
      </dgm:t>
    </dgm:pt>
    <dgm:pt modelId="{3ABFB32A-E100-4543-8A2D-1E06E865CD1F}" type="pres">
      <dgm:prSet presAssocID="{078E4572-AEC6-4A28-A7D5-C3E4C31CB66E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4F1A5160-C9DB-4A32-86C6-1E896DF598F7}" type="pres">
      <dgm:prSet presAssocID="{C7324EDE-1B7F-4937-966C-6812578F335A}" presName="node" presStyleLbl="node1" presStyleIdx="1" presStyleCnt="2" custScaleX="171433" custScaleY="164339" custRadScaleRad="135158" custRadScaleInc="6238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15F435F-46E7-43C8-AAC0-97C2416C6ABB}" type="presOf" srcId="{31088F32-C725-47A0-B115-EDC5AB3F9603}" destId="{8F6EE158-1E9F-4122-8E89-BDB714615ED1}" srcOrd="0" destOrd="3" presId="urn:microsoft.com/office/officeart/2005/8/layout/radial5"/>
    <dgm:cxn modelId="{2021166E-E66F-4A17-A306-A67B9E33FB52}" srcId="{917C103B-5456-41AB-8ACD-4EB8A407B279}" destId="{EE129D6E-F017-4E61-8313-1F9E96A62AD6}" srcOrd="0" destOrd="0" parTransId="{B5A01497-6986-438A-A193-79E9A653BF98}" sibTransId="{64E9CCBF-FE04-4994-AFEB-470527CFCC79}"/>
    <dgm:cxn modelId="{A075B4DB-D513-4DC6-AAC9-43234306AD3F}" type="presOf" srcId="{EE129D6E-F017-4E61-8313-1F9E96A62AD6}" destId="{8F6EE158-1E9F-4122-8E89-BDB714615ED1}" srcOrd="0" destOrd="1" presId="urn:microsoft.com/office/officeart/2005/8/layout/radial5"/>
    <dgm:cxn modelId="{FB36D044-F4C7-422D-96CB-D88DABEC664E}" type="presOf" srcId="{2C58A690-462E-4E85-9508-2675D4E8FD35}" destId="{2FB8365F-3415-4AEC-9525-B84DF9B854DD}" srcOrd="0" destOrd="0" presId="urn:microsoft.com/office/officeart/2005/8/layout/radial5"/>
    <dgm:cxn modelId="{376FAFD8-CEC9-4E97-A3B9-ED719F0FD647}" srcId="{2C58A690-462E-4E85-9508-2675D4E8FD35}" destId="{C7324EDE-1B7F-4937-966C-6812578F335A}" srcOrd="1" destOrd="0" parTransId="{078E4572-AEC6-4A28-A7D5-C3E4C31CB66E}" sibTransId="{AB7752C9-D56E-4F8C-AC5A-154769D22F61}"/>
    <dgm:cxn modelId="{D40A0C57-8DCA-4E65-A277-E8C0C80EC57C}" type="presOf" srcId="{259850E7-C908-4716-9C6E-D9D97FEB70CC}" destId="{BCCA445A-B79C-4CCD-8B80-808E988DE4F1}" srcOrd="0" destOrd="0" presId="urn:microsoft.com/office/officeart/2005/8/layout/radial5"/>
    <dgm:cxn modelId="{79C797C5-9B11-427A-8FCA-CC72E7CB23BA}" srcId="{C7324EDE-1B7F-4937-966C-6812578F335A}" destId="{E4C19295-701F-4907-BB23-162CFE32DD6F}" srcOrd="1" destOrd="0" parTransId="{A03189DE-A816-41EE-A6CB-22DE8EC5001F}" sibTransId="{EE1CA85A-CD00-4FC4-A39F-DF181890E844}"/>
    <dgm:cxn modelId="{96C47D34-A921-49C3-ADCD-25CF18AE8B4D}" type="presOf" srcId="{D1DA3DD0-2015-4B1B-8514-7C5DD97E57F6}" destId="{4F1A5160-C9DB-4A32-86C6-1E896DF598F7}" srcOrd="0" destOrd="3" presId="urn:microsoft.com/office/officeart/2005/8/layout/radial5"/>
    <dgm:cxn modelId="{63033351-BE9F-4F9E-AB4F-45302471823D}" type="presOf" srcId="{55CFDD27-116A-4BCD-960B-B96DD7BAFA23}" destId="{4F1A5160-C9DB-4A32-86C6-1E896DF598F7}" srcOrd="0" destOrd="1" presId="urn:microsoft.com/office/officeart/2005/8/layout/radial5"/>
    <dgm:cxn modelId="{B95ADC29-ECA4-4C93-A00F-4F25A0C3126D}" srcId="{C7324EDE-1B7F-4937-966C-6812578F335A}" destId="{55CFDD27-116A-4BCD-960B-B96DD7BAFA23}" srcOrd="0" destOrd="0" parTransId="{18B6BAD9-9F45-44F5-A3CE-69975474FB4C}" sibTransId="{06467607-5892-44E6-AE69-6834A86A102B}"/>
    <dgm:cxn modelId="{0C67E5E7-5793-4CDF-A795-899ECB3E6898}" type="presOf" srcId="{C7324EDE-1B7F-4937-966C-6812578F335A}" destId="{4F1A5160-C9DB-4A32-86C6-1E896DF598F7}" srcOrd="0" destOrd="0" presId="urn:microsoft.com/office/officeart/2005/8/layout/radial5"/>
    <dgm:cxn modelId="{2AF1DA55-E2A9-4632-9FBE-2EF890CCCB3A}" type="presOf" srcId="{E4C19295-701F-4907-BB23-162CFE32DD6F}" destId="{4F1A5160-C9DB-4A32-86C6-1E896DF598F7}" srcOrd="0" destOrd="2" presId="urn:microsoft.com/office/officeart/2005/8/layout/radial5"/>
    <dgm:cxn modelId="{F804D78F-D0B7-48CE-886C-3F0404036E16}" type="presOf" srcId="{917C103B-5456-41AB-8ACD-4EB8A407B279}" destId="{8F6EE158-1E9F-4122-8E89-BDB714615ED1}" srcOrd="0" destOrd="0" presId="urn:microsoft.com/office/officeart/2005/8/layout/radial5"/>
    <dgm:cxn modelId="{DD17078F-13C8-408E-9411-117340B516B1}" srcId="{259850E7-C908-4716-9C6E-D9D97FEB70CC}" destId="{2C58A690-462E-4E85-9508-2675D4E8FD35}" srcOrd="0" destOrd="0" parTransId="{D066F0D5-93A3-4371-B08A-5E3C968EAB44}" sibTransId="{D5B12589-2BED-4DBA-89C5-47341C9039A5}"/>
    <dgm:cxn modelId="{270E604B-85A8-44FB-93E1-0B7195815678}" type="presOf" srcId="{078E4572-AEC6-4A28-A7D5-C3E4C31CB66E}" destId="{3ABFB32A-E100-4543-8A2D-1E06E865CD1F}" srcOrd="1" destOrd="0" presId="urn:microsoft.com/office/officeart/2005/8/layout/radial5"/>
    <dgm:cxn modelId="{4C2D99F3-92EA-4119-95CC-B155489A75BD}" type="presOf" srcId="{078E4572-AEC6-4A28-A7D5-C3E4C31CB66E}" destId="{D456B036-2FEF-456C-B248-E077FBA946E8}" srcOrd="0" destOrd="0" presId="urn:microsoft.com/office/officeart/2005/8/layout/radial5"/>
    <dgm:cxn modelId="{E16AEDB9-37E7-4951-AF77-7898D688D6DD}" srcId="{917C103B-5456-41AB-8ACD-4EB8A407B279}" destId="{A53FBC79-B399-4FCC-833D-8C778B6EE278}" srcOrd="1" destOrd="0" parTransId="{E2AC5C82-36FE-4D6A-85E6-50C462DF59D5}" sibTransId="{504EFDEB-2437-4267-80EA-B3173D4B7549}"/>
    <dgm:cxn modelId="{2EFAC0D5-46D2-4A6E-A64A-4972978E4FAC}" srcId="{2C58A690-462E-4E85-9508-2675D4E8FD35}" destId="{917C103B-5456-41AB-8ACD-4EB8A407B279}" srcOrd="0" destOrd="0" parTransId="{58E604C5-70EE-4D8E-BE69-D99177E3D3EC}" sibTransId="{A3E42D7E-8DE1-401B-BAE9-727C5366B794}"/>
    <dgm:cxn modelId="{6BDA148C-1455-4708-82FE-8637035E4DC0}" srcId="{917C103B-5456-41AB-8ACD-4EB8A407B279}" destId="{31088F32-C725-47A0-B115-EDC5AB3F9603}" srcOrd="2" destOrd="0" parTransId="{6AD7D860-8D5C-49D7-9BFB-384D5BCE6F4D}" sibTransId="{DF2DFCE9-3248-4F24-8A58-C9B18EB69040}"/>
    <dgm:cxn modelId="{B782DA80-578D-4F4E-AC98-53E6ED7129A8}" type="presOf" srcId="{58E604C5-70EE-4D8E-BE69-D99177E3D3EC}" destId="{4043DBD1-F09F-4E5D-BD05-5E5D690CA3B0}" srcOrd="0" destOrd="0" presId="urn:microsoft.com/office/officeart/2005/8/layout/radial5"/>
    <dgm:cxn modelId="{AECB890F-4F81-434A-B3AC-5BEBF6CB98FA}" srcId="{C7324EDE-1B7F-4937-966C-6812578F335A}" destId="{D1DA3DD0-2015-4B1B-8514-7C5DD97E57F6}" srcOrd="2" destOrd="0" parTransId="{DDCB28F2-FDF6-4860-8A8B-1F9FFC8E44BE}" sibTransId="{D2C21683-4C8F-4951-BC2A-DB3085966CCA}"/>
    <dgm:cxn modelId="{675DCA90-185E-4101-B408-05D8B0CFE818}" type="presOf" srcId="{A53FBC79-B399-4FCC-833D-8C778B6EE278}" destId="{8F6EE158-1E9F-4122-8E89-BDB714615ED1}" srcOrd="0" destOrd="2" presId="urn:microsoft.com/office/officeart/2005/8/layout/radial5"/>
    <dgm:cxn modelId="{7C15BD2F-05DB-4E66-A15A-24C65D4C3A0A}" type="presOf" srcId="{58E604C5-70EE-4D8E-BE69-D99177E3D3EC}" destId="{29DDF957-6D08-4257-81F4-1770E85E6316}" srcOrd="1" destOrd="0" presId="urn:microsoft.com/office/officeart/2005/8/layout/radial5"/>
    <dgm:cxn modelId="{7732A4C5-2162-4364-BDB6-27B893670166}" type="presParOf" srcId="{BCCA445A-B79C-4CCD-8B80-808E988DE4F1}" destId="{2FB8365F-3415-4AEC-9525-B84DF9B854DD}" srcOrd="0" destOrd="0" presId="urn:microsoft.com/office/officeart/2005/8/layout/radial5"/>
    <dgm:cxn modelId="{27DE36B1-B962-490D-AF75-0CB61BC5DAD2}" type="presParOf" srcId="{BCCA445A-B79C-4CCD-8B80-808E988DE4F1}" destId="{4043DBD1-F09F-4E5D-BD05-5E5D690CA3B0}" srcOrd="1" destOrd="0" presId="urn:microsoft.com/office/officeart/2005/8/layout/radial5"/>
    <dgm:cxn modelId="{51F9EFC7-4988-4989-8D7D-C427BC6B06DA}" type="presParOf" srcId="{4043DBD1-F09F-4E5D-BD05-5E5D690CA3B0}" destId="{29DDF957-6D08-4257-81F4-1770E85E6316}" srcOrd="0" destOrd="0" presId="urn:microsoft.com/office/officeart/2005/8/layout/radial5"/>
    <dgm:cxn modelId="{4DEB1392-851E-4972-BEE6-88F775C516C2}" type="presParOf" srcId="{BCCA445A-B79C-4CCD-8B80-808E988DE4F1}" destId="{8F6EE158-1E9F-4122-8E89-BDB714615ED1}" srcOrd="2" destOrd="0" presId="urn:microsoft.com/office/officeart/2005/8/layout/radial5"/>
    <dgm:cxn modelId="{987DA519-A235-47C1-96A5-86B323A9C50A}" type="presParOf" srcId="{BCCA445A-B79C-4CCD-8B80-808E988DE4F1}" destId="{D456B036-2FEF-456C-B248-E077FBA946E8}" srcOrd="3" destOrd="0" presId="urn:microsoft.com/office/officeart/2005/8/layout/radial5"/>
    <dgm:cxn modelId="{516130ED-F503-4F44-BAC2-CCA6E18EF750}" type="presParOf" srcId="{D456B036-2FEF-456C-B248-E077FBA946E8}" destId="{3ABFB32A-E100-4543-8A2D-1E06E865CD1F}" srcOrd="0" destOrd="0" presId="urn:microsoft.com/office/officeart/2005/8/layout/radial5"/>
    <dgm:cxn modelId="{CD4BB6DF-F3B3-41FE-ABC4-6ACB169C8CE3}" type="presParOf" srcId="{BCCA445A-B79C-4CCD-8B80-808E988DE4F1}" destId="{4F1A5160-C9DB-4A32-86C6-1E896DF598F7}" srcOrd="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8B9472-D42B-4180-9A79-8C19193E9E89}" type="doc">
      <dgm:prSet loTypeId="urn:microsoft.com/office/officeart/2005/8/layout/radial5" loCatId="cycle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uk-UA"/>
        </a:p>
      </dgm:t>
    </dgm:pt>
    <dgm:pt modelId="{1FE2DA12-41C9-4FC9-8A75-A03574E77B05}">
      <dgm:prSet phldrT="[Текст]"/>
      <dgm:spPr>
        <a:solidFill>
          <a:srgbClr val="7030A0"/>
        </a:solidFill>
      </dgm:spPr>
      <dgm:t>
        <a:bodyPr/>
        <a:lstStyle/>
        <a:p>
          <a:r>
            <a:rPr lang="uk-UA" dirty="0" smtClean="0"/>
            <a:t>До активних операцій належать</a:t>
          </a:r>
          <a:endParaRPr lang="uk-UA" dirty="0"/>
        </a:p>
      </dgm:t>
    </dgm:pt>
    <dgm:pt modelId="{16695728-A1B7-4767-AEF6-488E89CE0975}" type="parTrans" cxnId="{3E06334E-6A08-4F10-80FD-FD2C6C438614}">
      <dgm:prSet/>
      <dgm:spPr/>
      <dgm:t>
        <a:bodyPr/>
        <a:lstStyle/>
        <a:p>
          <a:endParaRPr lang="uk-UA"/>
        </a:p>
      </dgm:t>
    </dgm:pt>
    <dgm:pt modelId="{D40132D4-CEEF-4512-8167-C8EB598CFC70}" type="sibTrans" cxnId="{3E06334E-6A08-4F10-80FD-FD2C6C438614}">
      <dgm:prSet/>
      <dgm:spPr/>
      <dgm:t>
        <a:bodyPr/>
        <a:lstStyle/>
        <a:p>
          <a:endParaRPr lang="uk-UA"/>
        </a:p>
      </dgm:t>
    </dgm:pt>
    <dgm:pt modelId="{C824271D-8D64-4AD8-A900-EFAE3F834BAB}">
      <dgm:prSet phldrT="[Текст]"/>
      <dgm:spPr/>
      <dgm:t>
        <a:bodyPr/>
        <a:lstStyle/>
        <a:p>
          <a:r>
            <a:rPr lang="uk-UA" dirty="0" smtClean="0"/>
            <a:t>вкладення у цінні папери</a:t>
          </a:r>
          <a:endParaRPr lang="uk-UA" dirty="0"/>
        </a:p>
      </dgm:t>
    </dgm:pt>
    <dgm:pt modelId="{48F387FE-7B32-4B54-8A0B-2D4DBBCFDEC3}" type="parTrans" cxnId="{F05C0642-ED8C-496B-B612-A68C727A684C}">
      <dgm:prSet/>
      <dgm:spPr/>
      <dgm:t>
        <a:bodyPr/>
        <a:lstStyle/>
        <a:p>
          <a:endParaRPr lang="uk-UA"/>
        </a:p>
      </dgm:t>
    </dgm:pt>
    <dgm:pt modelId="{CCA808C9-64A6-431B-A76D-DF1A86DC5896}" type="sibTrans" cxnId="{F05C0642-ED8C-496B-B612-A68C727A684C}">
      <dgm:prSet/>
      <dgm:spPr/>
      <dgm:t>
        <a:bodyPr/>
        <a:lstStyle/>
        <a:p>
          <a:endParaRPr lang="uk-UA"/>
        </a:p>
      </dgm:t>
    </dgm:pt>
    <dgm:pt modelId="{C5E429F5-B602-4F48-9372-7A9AFAE3D4AE}">
      <dgm:prSet phldrT="[Текст]"/>
      <dgm:spPr/>
      <dgm:t>
        <a:bodyPr/>
        <a:lstStyle/>
        <a:p>
          <a:r>
            <a:rPr lang="uk-UA" dirty="0" smtClean="0"/>
            <a:t>формування касових залишків та резервів</a:t>
          </a:r>
          <a:endParaRPr lang="uk-UA" dirty="0"/>
        </a:p>
      </dgm:t>
    </dgm:pt>
    <dgm:pt modelId="{038FB82C-EC47-4047-9B9F-93D588E881ED}" type="parTrans" cxnId="{2F03D86C-29C1-49D1-A256-E8C82E460B5F}">
      <dgm:prSet/>
      <dgm:spPr/>
      <dgm:t>
        <a:bodyPr/>
        <a:lstStyle/>
        <a:p>
          <a:endParaRPr lang="uk-UA"/>
        </a:p>
      </dgm:t>
    </dgm:pt>
    <dgm:pt modelId="{2D4A7ABD-664C-4108-A9D7-837DD204C8CE}" type="sibTrans" cxnId="{2F03D86C-29C1-49D1-A256-E8C82E460B5F}">
      <dgm:prSet/>
      <dgm:spPr/>
      <dgm:t>
        <a:bodyPr/>
        <a:lstStyle/>
        <a:p>
          <a:endParaRPr lang="uk-UA"/>
        </a:p>
      </dgm:t>
    </dgm:pt>
    <dgm:pt modelId="{34F61890-EC71-4334-BA8E-976771961BAF}">
      <dgm:prSet phldrT="[Текст]"/>
      <dgm:spPr/>
      <dgm:t>
        <a:bodyPr/>
        <a:lstStyle/>
        <a:p>
          <a:r>
            <a:rPr lang="uk-UA" dirty="0" smtClean="0"/>
            <a:t>формування інших активів (формування основних засобів </a:t>
          </a:r>
          <a:r>
            <a:rPr lang="uk-UA" dirty="0" err="1" smtClean="0"/>
            <a:t>-будівель</a:t>
          </a:r>
          <a:r>
            <a:rPr lang="uk-UA" dirty="0" smtClean="0"/>
            <a:t>, обладнання тощо)</a:t>
          </a:r>
          <a:endParaRPr lang="uk-UA" dirty="0"/>
        </a:p>
      </dgm:t>
    </dgm:pt>
    <dgm:pt modelId="{70F07E34-D469-47B3-AED8-1FA2934C6981}" type="parTrans" cxnId="{8AE26663-CBED-4BC7-BDEC-C7B557F2C538}">
      <dgm:prSet/>
      <dgm:spPr/>
      <dgm:t>
        <a:bodyPr/>
        <a:lstStyle/>
        <a:p>
          <a:endParaRPr lang="uk-UA"/>
        </a:p>
      </dgm:t>
    </dgm:pt>
    <dgm:pt modelId="{A54C08DA-E225-465D-82F9-945137A505A4}" type="sibTrans" cxnId="{8AE26663-CBED-4BC7-BDEC-C7B557F2C538}">
      <dgm:prSet/>
      <dgm:spPr/>
      <dgm:t>
        <a:bodyPr/>
        <a:lstStyle/>
        <a:p>
          <a:endParaRPr lang="uk-UA"/>
        </a:p>
      </dgm:t>
    </dgm:pt>
    <dgm:pt modelId="{C774744D-4EAF-46B7-8C25-FD30E9D30488}">
      <dgm:prSet phldrT="[Текст]"/>
      <dgm:spPr/>
      <dgm:t>
        <a:bodyPr/>
        <a:lstStyle/>
        <a:p>
          <a:r>
            <a:rPr lang="uk-UA" dirty="0" smtClean="0"/>
            <a:t>операції з надання кредитів (кредитні операції)</a:t>
          </a:r>
          <a:endParaRPr lang="uk-UA" dirty="0"/>
        </a:p>
      </dgm:t>
    </dgm:pt>
    <dgm:pt modelId="{80381046-A6AD-4CD6-B275-888C98EDA1C4}" type="parTrans" cxnId="{6CF42676-EE09-471C-A8F8-75E3FAF7F571}">
      <dgm:prSet/>
      <dgm:spPr/>
      <dgm:t>
        <a:bodyPr/>
        <a:lstStyle/>
        <a:p>
          <a:endParaRPr lang="uk-UA"/>
        </a:p>
      </dgm:t>
    </dgm:pt>
    <dgm:pt modelId="{1DA51643-1744-48AD-A7C3-52BBB2688241}" type="sibTrans" cxnId="{6CF42676-EE09-471C-A8F8-75E3FAF7F571}">
      <dgm:prSet/>
      <dgm:spPr/>
      <dgm:t>
        <a:bodyPr/>
        <a:lstStyle/>
        <a:p>
          <a:endParaRPr lang="uk-UA"/>
        </a:p>
      </dgm:t>
    </dgm:pt>
    <dgm:pt modelId="{7346B997-0D08-425B-8255-4EFBDC24B4BB}" type="pres">
      <dgm:prSet presAssocID="{548B9472-D42B-4180-9A79-8C19193E9E8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5C24F42-C1E5-4654-BF53-7ADC22178376}" type="pres">
      <dgm:prSet presAssocID="{1FE2DA12-41C9-4FC9-8A75-A03574E77B05}" presName="centerShape" presStyleLbl="node0" presStyleIdx="0" presStyleCnt="1"/>
      <dgm:spPr/>
      <dgm:t>
        <a:bodyPr/>
        <a:lstStyle/>
        <a:p>
          <a:endParaRPr lang="uk-UA"/>
        </a:p>
      </dgm:t>
    </dgm:pt>
    <dgm:pt modelId="{E52743F0-025C-4332-B41B-11473A7E16F4}" type="pres">
      <dgm:prSet presAssocID="{48F387FE-7B32-4B54-8A0B-2D4DBBCFDEC3}" presName="parTrans" presStyleLbl="sibTrans2D1" presStyleIdx="0" presStyleCnt="4"/>
      <dgm:spPr/>
      <dgm:t>
        <a:bodyPr/>
        <a:lstStyle/>
        <a:p>
          <a:endParaRPr lang="ru-RU"/>
        </a:p>
      </dgm:t>
    </dgm:pt>
    <dgm:pt modelId="{60814F14-6236-43DC-AAA1-CFFF061F73C1}" type="pres">
      <dgm:prSet presAssocID="{48F387FE-7B32-4B54-8A0B-2D4DBBCFDEC3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93ACE991-7AE8-4A52-8982-FEEC8B9DCBB6}" type="pres">
      <dgm:prSet presAssocID="{C824271D-8D64-4AD8-A900-EFAE3F834BAB}" presName="node" presStyleLbl="node1" presStyleIdx="0" presStyleCnt="4" custScaleX="150282" custScaleY="10123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5F53F5E-54A7-4566-9CE9-2706B2CE69BC}" type="pres">
      <dgm:prSet presAssocID="{038FB82C-EC47-4047-9B9F-93D588E881ED}" presName="parTrans" presStyleLbl="sibTrans2D1" presStyleIdx="1" presStyleCnt="4"/>
      <dgm:spPr/>
      <dgm:t>
        <a:bodyPr/>
        <a:lstStyle/>
        <a:p>
          <a:endParaRPr lang="ru-RU"/>
        </a:p>
      </dgm:t>
    </dgm:pt>
    <dgm:pt modelId="{AACC8986-E00C-4596-9A13-BD7EAB3FA01E}" type="pres">
      <dgm:prSet presAssocID="{038FB82C-EC47-4047-9B9F-93D588E881ED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06940E10-4733-4F8D-B548-E4BF0C6E0A8D}" type="pres">
      <dgm:prSet presAssocID="{C5E429F5-B602-4F48-9372-7A9AFAE3D4AE}" presName="node" presStyleLbl="node1" presStyleIdx="1" presStyleCnt="4" custScaleX="150282" custScaleY="101236" custRadScaleRad="111840" custRadScaleInc="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C5A5A2F-26CB-40B0-8BF8-ADE333603029}" type="pres">
      <dgm:prSet presAssocID="{70F07E34-D469-47B3-AED8-1FA2934C6981}" presName="parTrans" presStyleLbl="sibTrans2D1" presStyleIdx="2" presStyleCnt="4"/>
      <dgm:spPr/>
      <dgm:t>
        <a:bodyPr/>
        <a:lstStyle/>
        <a:p>
          <a:endParaRPr lang="ru-RU"/>
        </a:p>
      </dgm:t>
    </dgm:pt>
    <dgm:pt modelId="{C57C46B3-6EE2-4D99-B378-2B80714113E7}" type="pres">
      <dgm:prSet presAssocID="{70F07E34-D469-47B3-AED8-1FA2934C6981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CC277879-02DC-4CE0-830F-076C04784CC4}" type="pres">
      <dgm:prSet presAssocID="{34F61890-EC71-4334-BA8E-976771961BAF}" presName="node" presStyleLbl="node1" presStyleIdx="2" presStyleCnt="4" custScaleX="150282" custScaleY="10123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01D385C-5064-4302-B2AD-F90B48F35662}" type="pres">
      <dgm:prSet presAssocID="{80381046-A6AD-4CD6-B275-888C98EDA1C4}" presName="parTrans" presStyleLbl="sibTrans2D1" presStyleIdx="3" presStyleCnt="4"/>
      <dgm:spPr/>
      <dgm:t>
        <a:bodyPr/>
        <a:lstStyle/>
        <a:p>
          <a:endParaRPr lang="ru-RU"/>
        </a:p>
      </dgm:t>
    </dgm:pt>
    <dgm:pt modelId="{41ABD148-97D7-4359-BE71-390E594EDC4E}" type="pres">
      <dgm:prSet presAssocID="{80381046-A6AD-4CD6-B275-888C98EDA1C4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73C3B77A-EFB1-4D16-9F62-BC596D1E733D}" type="pres">
      <dgm:prSet presAssocID="{C774744D-4EAF-46B7-8C25-FD30E9D30488}" presName="node" presStyleLbl="node1" presStyleIdx="3" presStyleCnt="4" custScaleX="150282" custScaleY="101236" custRadScaleRad="116126" custRadScaleInc="-324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0AA1CAFD-F6DB-498A-9574-C7C4D2D0E5E3}" type="presOf" srcId="{48F387FE-7B32-4B54-8A0B-2D4DBBCFDEC3}" destId="{60814F14-6236-43DC-AAA1-CFFF061F73C1}" srcOrd="1" destOrd="0" presId="urn:microsoft.com/office/officeart/2005/8/layout/radial5"/>
    <dgm:cxn modelId="{F05C0642-ED8C-496B-B612-A68C727A684C}" srcId="{1FE2DA12-41C9-4FC9-8A75-A03574E77B05}" destId="{C824271D-8D64-4AD8-A900-EFAE3F834BAB}" srcOrd="0" destOrd="0" parTransId="{48F387FE-7B32-4B54-8A0B-2D4DBBCFDEC3}" sibTransId="{CCA808C9-64A6-431B-A76D-DF1A86DC5896}"/>
    <dgm:cxn modelId="{600CA181-AAD6-4D37-9545-E4D066C9D95F}" type="presOf" srcId="{70F07E34-D469-47B3-AED8-1FA2934C6981}" destId="{C57C46B3-6EE2-4D99-B378-2B80714113E7}" srcOrd="1" destOrd="0" presId="urn:microsoft.com/office/officeart/2005/8/layout/radial5"/>
    <dgm:cxn modelId="{3E06334E-6A08-4F10-80FD-FD2C6C438614}" srcId="{548B9472-D42B-4180-9A79-8C19193E9E89}" destId="{1FE2DA12-41C9-4FC9-8A75-A03574E77B05}" srcOrd="0" destOrd="0" parTransId="{16695728-A1B7-4767-AEF6-488E89CE0975}" sibTransId="{D40132D4-CEEF-4512-8167-C8EB598CFC70}"/>
    <dgm:cxn modelId="{CADC6F4C-F704-4975-9705-C121D34F36D9}" type="presOf" srcId="{70F07E34-D469-47B3-AED8-1FA2934C6981}" destId="{7C5A5A2F-26CB-40B0-8BF8-ADE333603029}" srcOrd="0" destOrd="0" presId="urn:microsoft.com/office/officeart/2005/8/layout/radial5"/>
    <dgm:cxn modelId="{353D7C6C-356D-4F63-80FB-80F8534BA566}" type="presOf" srcId="{80381046-A6AD-4CD6-B275-888C98EDA1C4}" destId="{41ABD148-97D7-4359-BE71-390E594EDC4E}" srcOrd="1" destOrd="0" presId="urn:microsoft.com/office/officeart/2005/8/layout/radial5"/>
    <dgm:cxn modelId="{8AE26663-CBED-4BC7-BDEC-C7B557F2C538}" srcId="{1FE2DA12-41C9-4FC9-8A75-A03574E77B05}" destId="{34F61890-EC71-4334-BA8E-976771961BAF}" srcOrd="2" destOrd="0" parTransId="{70F07E34-D469-47B3-AED8-1FA2934C6981}" sibTransId="{A54C08DA-E225-465D-82F9-945137A505A4}"/>
    <dgm:cxn modelId="{6CF42676-EE09-471C-A8F8-75E3FAF7F571}" srcId="{1FE2DA12-41C9-4FC9-8A75-A03574E77B05}" destId="{C774744D-4EAF-46B7-8C25-FD30E9D30488}" srcOrd="3" destOrd="0" parTransId="{80381046-A6AD-4CD6-B275-888C98EDA1C4}" sibTransId="{1DA51643-1744-48AD-A7C3-52BBB2688241}"/>
    <dgm:cxn modelId="{5E6AB627-373E-4871-B7DA-161FAA672D11}" type="presOf" srcId="{C5E429F5-B602-4F48-9372-7A9AFAE3D4AE}" destId="{06940E10-4733-4F8D-B548-E4BF0C6E0A8D}" srcOrd="0" destOrd="0" presId="urn:microsoft.com/office/officeart/2005/8/layout/radial5"/>
    <dgm:cxn modelId="{E172FDD2-7A6F-44C4-A946-4421265E57AF}" type="presOf" srcId="{80381046-A6AD-4CD6-B275-888C98EDA1C4}" destId="{901D385C-5064-4302-B2AD-F90B48F35662}" srcOrd="0" destOrd="0" presId="urn:microsoft.com/office/officeart/2005/8/layout/radial5"/>
    <dgm:cxn modelId="{059A11A4-9776-4BAD-BD0B-432FD68A94A6}" type="presOf" srcId="{48F387FE-7B32-4B54-8A0B-2D4DBBCFDEC3}" destId="{E52743F0-025C-4332-B41B-11473A7E16F4}" srcOrd="0" destOrd="0" presId="urn:microsoft.com/office/officeart/2005/8/layout/radial5"/>
    <dgm:cxn modelId="{CAEC5A61-1F66-46A6-91CA-5DEAD9B20DD0}" type="presOf" srcId="{C824271D-8D64-4AD8-A900-EFAE3F834BAB}" destId="{93ACE991-7AE8-4A52-8982-FEEC8B9DCBB6}" srcOrd="0" destOrd="0" presId="urn:microsoft.com/office/officeart/2005/8/layout/radial5"/>
    <dgm:cxn modelId="{2836C0BF-1F82-4552-85A2-10AB45DE0AF3}" type="presOf" srcId="{548B9472-D42B-4180-9A79-8C19193E9E89}" destId="{7346B997-0D08-425B-8255-4EFBDC24B4BB}" srcOrd="0" destOrd="0" presId="urn:microsoft.com/office/officeart/2005/8/layout/radial5"/>
    <dgm:cxn modelId="{D0647C16-D63C-41EF-B260-11BA6423E8AF}" type="presOf" srcId="{C774744D-4EAF-46B7-8C25-FD30E9D30488}" destId="{73C3B77A-EFB1-4D16-9F62-BC596D1E733D}" srcOrd="0" destOrd="0" presId="urn:microsoft.com/office/officeart/2005/8/layout/radial5"/>
    <dgm:cxn modelId="{68508028-96E8-41AB-A74B-56EEAA419EE0}" type="presOf" srcId="{038FB82C-EC47-4047-9B9F-93D588E881ED}" destId="{AACC8986-E00C-4596-9A13-BD7EAB3FA01E}" srcOrd="1" destOrd="0" presId="urn:microsoft.com/office/officeart/2005/8/layout/radial5"/>
    <dgm:cxn modelId="{BC193A8D-74D3-46E8-81C4-DFAB0663A8E2}" type="presOf" srcId="{1FE2DA12-41C9-4FC9-8A75-A03574E77B05}" destId="{C5C24F42-C1E5-4654-BF53-7ADC22178376}" srcOrd="0" destOrd="0" presId="urn:microsoft.com/office/officeart/2005/8/layout/radial5"/>
    <dgm:cxn modelId="{2817FCED-038F-4980-A94F-928F89517D09}" type="presOf" srcId="{34F61890-EC71-4334-BA8E-976771961BAF}" destId="{CC277879-02DC-4CE0-830F-076C04784CC4}" srcOrd="0" destOrd="0" presId="urn:microsoft.com/office/officeart/2005/8/layout/radial5"/>
    <dgm:cxn modelId="{2F03D86C-29C1-49D1-A256-E8C82E460B5F}" srcId="{1FE2DA12-41C9-4FC9-8A75-A03574E77B05}" destId="{C5E429F5-B602-4F48-9372-7A9AFAE3D4AE}" srcOrd="1" destOrd="0" parTransId="{038FB82C-EC47-4047-9B9F-93D588E881ED}" sibTransId="{2D4A7ABD-664C-4108-A9D7-837DD204C8CE}"/>
    <dgm:cxn modelId="{8F899946-3FC1-4CD6-9D52-568E39CDC425}" type="presOf" srcId="{038FB82C-EC47-4047-9B9F-93D588E881ED}" destId="{25F53F5E-54A7-4566-9CE9-2706B2CE69BC}" srcOrd="0" destOrd="0" presId="urn:microsoft.com/office/officeart/2005/8/layout/radial5"/>
    <dgm:cxn modelId="{D9A0386B-7676-4DA4-9DE1-1AA71CCC5241}" type="presParOf" srcId="{7346B997-0D08-425B-8255-4EFBDC24B4BB}" destId="{C5C24F42-C1E5-4654-BF53-7ADC22178376}" srcOrd="0" destOrd="0" presId="urn:microsoft.com/office/officeart/2005/8/layout/radial5"/>
    <dgm:cxn modelId="{356C5FF3-44EA-4031-9B6F-72B49781CE31}" type="presParOf" srcId="{7346B997-0D08-425B-8255-4EFBDC24B4BB}" destId="{E52743F0-025C-4332-B41B-11473A7E16F4}" srcOrd="1" destOrd="0" presId="urn:microsoft.com/office/officeart/2005/8/layout/radial5"/>
    <dgm:cxn modelId="{F6EC117E-B404-44B8-9E21-8E16928BFD9E}" type="presParOf" srcId="{E52743F0-025C-4332-B41B-11473A7E16F4}" destId="{60814F14-6236-43DC-AAA1-CFFF061F73C1}" srcOrd="0" destOrd="0" presId="urn:microsoft.com/office/officeart/2005/8/layout/radial5"/>
    <dgm:cxn modelId="{88F6F9E6-35A7-48CF-A3E0-56E169DAB174}" type="presParOf" srcId="{7346B997-0D08-425B-8255-4EFBDC24B4BB}" destId="{93ACE991-7AE8-4A52-8982-FEEC8B9DCBB6}" srcOrd="2" destOrd="0" presId="urn:microsoft.com/office/officeart/2005/8/layout/radial5"/>
    <dgm:cxn modelId="{36D4430E-35DD-447E-8531-FDC54964D2FB}" type="presParOf" srcId="{7346B997-0D08-425B-8255-4EFBDC24B4BB}" destId="{25F53F5E-54A7-4566-9CE9-2706B2CE69BC}" srcOrd="3" destOrd="0" presId="urn:microsoft.com/office/officeart/2005/8/layout/radial5"/>
    <dgm:cxn modelId="{403C15CB-FC29-4B06-A00E-D84039A561F5}" type="presParOf" srcId="{25F53F5E-54A7-4566-9CE9-2706B2CE69BC}" destId="{AACC8986-E00C-4596-9A13-BD7EAB3FA01E}" srcOrd="0" destOrd="0" presId="urn:microsoft.com/office/officeart/2005/8/layout/radial5"/>
    <dgm:cxn modelId="{FFB05360-E759-4AE3-A44A-5C8B0B739FB4}" type="presParOf" srcId="{7346B997-0D08-425B-8255-4EFBDC24B4BB}" destId="{06940E10-4733-4F8D-B548-E4BF0C6E0A8D}" srcOrd="4" destOrd="0" presId="urn:microsoft.com/office/officeart/2005/8/layout/radial5"/>
    <dgm:cxn modelId="{CE7436D3-4072-484F-8C03-0AA8E207428F}" type="presParOf" srcId="{7346B997-0D08-425B-8255-4EFBDC24B4BB}" destId="{7C5A5A2F-26CB-40B0-8BF8-ADE333603029}" srcOrd="5" destOrd="0" presId="urn:microsoft.com/office/officeart/2005/8/layout/radial5"/>
    <dgm:cxn modelId="{DA38E227-14EC-4F39-91B7-2B804CD05EA4}" type="presParOf" srcId="{7C5A5A2F-26CB-40B0-8BF8-ADE333603029}" destId="{C57C46B3-6EE2-4D99-B378-2B80714113E7}" srcOrd="0" destOrd="0" presId="urn:microsoft.com/office/officeart/2005/8/layout/radial5"/>
    <dgm:cxn modelId="{6A4FB4DF-F705-4E28-979A-0D0FF87D9DBD}" type="presParOf" srcId="{7346B997-0D08-425B-8255-4EFBDC24B4BB}" destId="{CC277879-02DC-4CE0-830F-076C04784CC4}" srcOrd="6" destOrd="0" presId="urn:microsoft.com/office/officeart/2005/8/layout/radial5"/>
    <dgm:cxn modelId="{64424D79-7414-4BA0-95E6-AFD76D51E917}" type="presParOf" srcId="{7346B997-0D08-425B-8255-4EFBDC24B4BB}" destId="{901D385C-5064-4302-B2AD-F90B48F35662}" srcOrd="7" destOrd="0" presId="urn:microsoft.com/office/officeart/2005/8/layout/radial5"/>
    <dgm:cxn modelId="{2420E615-D2BD-452C-A945-006823B929B8}" type="presParOf" srcId="{901D385C-5064-4302-B2AD-F90B48F35662}" destId="{41ABD148-97D7-4359-BE71-390E594EDC4E}" srcOrd="0" destOrd="0" presId="urn:microsoft.com/office/officeart/2005/8/layout/radial5"/>
    <dgm:cxn modelId="{A1CE84AF-6B4E-4331-9836-860BEE3192EA}" type="presParOf" srcId="{7346B997-0D08-425B-8255-4EFBDC24B4BB}" destId="{73C3B77A-EFB1-4D16-9F62-BC596D1E733D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C648DAA-F492-4536-938D-43BE20A64890}" type="doc">
      <dgm:prSet loTypeId="urn:microsoft.com/office/officeart/2005/8/layout/balance1" loCatId="relationship" qsTypeId="urn:microsoft.com/office/officeart/2005/8/quickstyle/3d4" qsCatId="3D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34D2ED31-8F57-4C45-B33A-EA802D00CF8B}">
      <dgm:prSet phldrT="[Текст]"/>
      <dgm:spPr/>
      <dgm:t>
        <a:bodyPr/>
        <a:lstStyle/>
        <a:p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На банки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припадає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більша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частка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в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перерозподілі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позичкових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капіталів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на грошовому ринку,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ніж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на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будь-який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інший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вид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фінансових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посередників</a:t>
          </a:r>
          <a:endParaRPr lang="uk-UA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FA323181-1A78-4F46-B1F8-B6FA6A4BAC23}" type="parTrans" cxnId="{BF2FA0C7-FDE1-4488-9E21-0C97A9F7A036}">
      <dgm:prSet/>
      <dgm:spPr/>
      <dgm:t>
        <a:bodyPr/>
        <a:lstStyle/>
        <a:p>
          <a:endParaRPr lang="uk-UA"/>
        </a:p>
      </dgm:t>
    </dgm:pt>
    <dgm:pt modelId="{D241D2C4-2BE5-412D-BB79-B973B9FF3F76}" type="sibTrans" cxnId="{BF2FA0C7-FDE1-4488-9E21-0C97A9F7A036}">
      <dgm:prSet/>
      <dgm:spPr/>
      <dgm:t>
        <a:bodyPr/>
        <a:lstStyle/>
        <a:p>
          <a:endParaRPr lang="uk-UA"/>
        </a:p>
      </dgm:t>
    </dgm:pt>
    <dgm:pt modelId="{8C2EABB9-6151-4282-AF4D-641FEC196917}">
      <dgm:prSet phldrT="[Текст]"/>
      <dgm:spPr/>
      <dgm:t>
        <a:bodyPr/>
        <a:lstStyle/>
        <a:p>
          <a:r>
            <a:rPr lang="uk-UA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банки мають можливість надавати економічним суб'єктам широкий асортимент різних послуг,  тому можливості впливу на грошовий оборот і економіку загалом у банків значно ширші, ніж у будь-якого виду небанківських фінансових посередників </a:t>
          </a:r>
          <a:endParaRPr lang="uk-UA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CB0E5A0-F0BE-48B9-BBB4-BE7DF242C807}" type="parTrans" cxnId="{E6915B81-F8F1-4E8C-B0E4-B04B1B3EA983}">
      <dgm:prSet/>
      <dgm:spPr/>
      <dgm:t>
        <a:bodyPr/>
        <a:lstStyle/>
        <a:p>
          <a:endParaRPr lang="uk-UA"/>
        </a:p>
      </dgm:t>
    </dgm:pt>
    <dgm:pt modelId="{6829411D-A295-4377-B99B-FCA7CA249BD1}" type="sibTrans" cxnId="{E6915B81-F8F1-4E8C-B0E4-B04B1B3EA983}">
      <dgm:prSet/>
      <dgm:spPr/>
      <dgm:t>
        <a:bodyPr/>
        <a:lstStyle/>
        <a:p>
          <a:endParaRPr lang="uk-UA"/>
        </a:p>
      </dgm:t>
    </dgm:pt>
    <dgm:pt modelId="{5691D78D-C208-40DB-9CBB-11591E8D2E09}">
      <dgm:prSet phldrT="[Текст]"/>
      <dgm:spPr/>
      <dgm:t>
        <a:bodyPr/>
        <a:lstStyle/>
        <a:p>
          <a:r>
            <a:rPr lang="uk-UA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можливості впливу на грошовий оборот і економіку загалом у банків значно ширші, ніж у будь-якого виду небанківських фінансових посередників </a:t>
          </a:r>
          <a:endParaRPr lang="uk-UA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CF33CD3B-BA59-45EB-9FA6-8DD8A7791E27}" type="parTrans" cxnId="{45D5AD8C-F3D1-4C75-A754-57D5C4E489A0}">
      <dgm:prSet/>
      <dgm:spPr/>
      <dgm:t>
        <a:bodyPr/>
        <a:lstStyle/>
        <a:p>
          <a:endParaRPr lang="uk-UA"/>
        </a:p>
      </dgm:t>
    </dgm:pt>
    <dgm:pt modelId="{0D9616EC-095D-42FF-8118-F0D7B99ECEFB}" type="sibTrans" cxnId="{45D5AD8C-F3D1-4C75-A754-57D5C4E489A0}">
      <dgm:prSet/>
      <dgm:spPr/>
      <dgm:t>
        <a:bodyPr/>
        <a:lstStyle/>
        <a:p>
          <a:endParaRPr lang="uk-UA"/>
        </a:p>
      </dgm:t>
    </dgm:pt>
    <dgm:pt modelId="{39140991-6044-4848-B1C1-33D7B43F9B6F}">
      <dgm:prSet phldrT="[Текст]"/>
      <dgm:spPr/>
      <dgm:t>
        <a:bodyPr/>
        <a:lstStyle/>
        <a:p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Банки за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своїм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функціональним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призначенням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беруть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участь у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формуванні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пропозиції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грошей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і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мають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можливість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безпосередньо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впливати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на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ринкову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кон'юнктуру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й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економічне</a:t>
          </a:r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зростання</a:t>
          </a:r>
          <a:endParaRPr lang="uk-UA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45E322B4-7C91-4759-9A78-8C5E467C249C}" type="parTrans" cxnId="{F6AA518A-97E2-42F2-BC83-833559A0035D}">
      <dgm:prSet/>
      <dgm:spPr/>
      <dgm:t>
        <a:bodyPr/>
        <a:lstStyle/>
        <a:p>
          <a:endParaRPr lang="uk-UA"/>
        </a:p>
      </dgm:t>
    </dgm:pt>
    <dgm:pt modelId="{AD511AA5-B8A5-4CAC-B7F3-ADA380C2B8E0}" type="sibTrans" cxnId="{F6AA518A-97E2-42F2-BC83-833559A0035D}">
      <dgm:prSet/>
      <dgm:spPr/>
      <dgm:t>
        <a:bodyPr/>
        <a:lstStyle/>
        <a:p>
          <a:endParaRPr lang="uk-UA"/>
        </a:p>
      </dgm:t>
    </dgm:pt>
    <dgm:pt modelId="{14F0482D-8A23-4420-A871-1DA8F003B950}">
      <dgm:prSet phldrT="[Текст]"/>
      <dgm:spPr/>
      <dgm:t>
        <a:bodyPr/>
        <a:lstStyle/>
        <a:p>
          <a:r>
            <a:rPr lang="uk-UA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розміщуючи свої резерви в позички, банки спроможні створювати нові депозити і цим впливати на пропозицію грошей, що робить їх діяльність надзвичайно відчутною і вразливою для економіки</a:t>
          </a:r>
          <a:endParaRPr lang="uk-UA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89AD6A9B-F00D-4461-9EB4-22DB44F6227F}" type="parTrans" cxnId="{D7AC90E9-F56B-4781-B50F-6A060C2005A5}">
      <dgm:prSet/>
      <dgm:spPr/>
      <dgm:t>
        <a:bodyPr/>
        <a:lstStyle/>
        <a:p>
          <a:endParaRPr lang="uk-UA"/>
        </a:p>
      </dgm:t>
    </dgm:pt>
    <dgm:pt modelId="{8A50EE22-2563-4505-BBEE-945A61DF1D3D}" type="sibTrans" cxnId="{D7AC90E9-F56B-4781-B50F-6A060C2005A5}">
      <dgm:prSet/>
      <dgm:spPr/>
      <dgm:t>
        <a:bodyPr/>
        <a:lstStyle/>
        <a:p>
          <a:endParaRPr lang="uk-UA"/>
        </a:p>
      </dgm:t>
    </dgm:pt>
    <dgm:pt modelId="{F9AC8F72-B344-4856-87D5-C57A1D238076}">
      <dgm:prSet phldrT="[Текст]"/>
      <dgm:spPr/>
      <dgm:t>
        <a:bodyPr/>
        <a:lstStyle/>
        <a:p>
          <a:r>
            <a:rPr lang="uk-UA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банки приймають гроші на поточні (чекові) депозити, за якими вкладники можуть вільно розпоряджатися своїми коштами</a:t>
          </a:r>
          <a:endParaRPr lang="uk-UA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44D94362-B371-4BA5-A4FF-EBB642EE84D7}" type="parTrans" cxnId="{BF425AF6-577B-4B00-AEE8-488DDCBF7003}">
      <dgm:prSet/>
      <dgm:spPr/>
      <dgm:t>
        <a:bodyPr/>
        <a:lstStyle/>
        <a:p>
          <a:endParaRPr lang="uk-UA"/>
        </a:p>
      </dgm:t>
    </dgm:pt>
    <dgm:pt modelId="{BC31534D-2F61-4F45-80F3-C2B866A3FD4B}" type="sibTrans" cxnId="{BF425AF6-577B-4B00-AEE8-488DDCBF7003}">
      <dgm:prSet/>
      <dgm:spPr/>
      <dgm:t>
        <a:bodyPr/>
        <a:lstStyle/>
        <a:p>
          <a:endParaRPr lang="uk-UA"/>
        </a:p>
      </dgm:t>
    </dgm:pt>
    <dgm:pt modelId="{2CF016B0-EE99-44E9-91CF-4BF11175B3A1}" type="pres">
      <dgm:prSet presAssocID="{FC648DAA-F492-4536-938D-43BE20A64890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662D78-067B-43A1-A8BD-D10832636DFC}" type="pres">
      <dgm:prSet presAssocID="{FC648DAA-F492-4536-938D-43BE20A64890}" presName="dummyMaxCanvas" presStyleCnt="0"/>
      <dgm:spPr/>
    </dgm:pt>
    <dgm:pt modelId="{4F0D1AA1-AADA-4233-A2FD-E289F92AFECF}" type="pres">
      <dgm:prSet presAssocID="{FC648DAA-F492-4536-938D-43BE20A64890}" presName="parentComposite" presStyleCnt="0"/>
      <dgm:spPr/>
    </dgm:pt>
    <dgm:pt modelId="{9D6A6CB0-E91E-4699-8966-871A6DC349CC}" type="pres">
      <dgm:prSet presAssocID="{FC648DAA-F492-4536-938D-43BE20A64890}" presName="parent1" presStyleLbl="alignAccFollowNode1" presStyleIdx="0" presStyleCnt="4" custScaleX="195232" custLinFactNeighborX="-37742" custLinFactNeighborY="24455">
        <dgm:presLayoutVars>
          <dgm:chMax val="4"/>
        </dgm:presLayoutVars>
      </dgm:prSet>
      <dgm:spPr/>
      <dgm:t>
        <a:bodyPr/>
        <a:lstStyle/>
        <a:p>
          <a:endParaRPr lang="uk-UA"/>
        </a:p>
      </dgm:t>
    </dgm:pt>
    <dgm:pt modelId="{E3C7597C-F8C2-4896-BE31-EB40F627C716}" type="pres">
      <dgm:prSet presAssocID="{FC648DAA-F492-4536-938D-43BE20A64890}" presName="parent2" presStyleLbl="alignAccFollowNode1" presStyleIdx="1" presStyleCnt="4" custScaleX="195232" custLinFactNeighborX="32942" custLinFactNeighborY="24455">
        <dgm:presLayoutVars>
          <dgm:chMax val="4"/>
        </dgm:presLayoutVars>
      </dgm:prSet>
      <dgm:spPr/>
      <dgm:t>
        <a:bodyPr/>
        <a:lstStyle/>
        <a:p>
          <a:endParaRPr lang="uk-UA"/>
        </a:p>
      </dgm:t>
    </dgm:pt>
    <dgm:pt modelId="{A976A562-A9AC-408D-BD79-AC52E1C552E4}" type="pres">
      <dgm:prSet presAssocID="{FC648DAA-F492-4536-938D-43BE20A64890}" presName="childrenComposite" presStyleCnt="0"/>
      <dgm:spPr/>
    </dgm:pt>
    <dgm:pt modelId="{9FBE9BCB-EB4B-48C5-85C3-886C213933CD}" type="pres">
      <dgm:prSet presAssocID="{FC648DAA-F492-4536-938D-43BE20A64890}" presName="dummyMaxCanvas_ChildArea" presStyleCnt="0"/>
      <dgm:spPr/>
    </dgm:pt>
    <dgm:pt modelId="{26A73AC9-7B3B-456C-9B64-0CD623C12ECD}" type="pres">
      <dgm:prSet presAssocID="{FC648DAA-F492-4536-938D-43BE20A64890}" presName="fulcrum" presStyleLbl="alignAccFollowNode1" presStyleIdx="2" presStyleCnt="4"/>
      <dgm:spPr/>
    </dgm:pt>
    <dgm:pt modelId="{A1C4857D-44F2-44B6-AD9E-44836610DE11}" type="pres">
      <dgm:prSet presAssocID="{FC648DAA-F492-4536-938D-43BE20A64890}" presName="balance_22" presStyleLbl="alignAccFollowNode1" presStyleIdx="3" presStyleCnt="4" custScaleX="153987" custScaleY="108378" custLinFactNeighborX="0" custLinFactNeighborY="18990">
        <dgm:presLayoutVars>
          <dgm:bulletEnabled val="1"/>
        </dgm:presLayoutVars>
      </dgm:prSet>
      <dgm:spPr/>
    </dgm:pt>
    <dgm:pt modelId="{701CCD45-24B2-42CB-BECB-D62B01BB63ED}" type="pres">
      <dgm:prSet presAssocID="{FC648DAA-F492-4536-938D-43BE20A64890}" presName="right_22_1" presStyleLbl="node1" presStyleIdx="0" presStyleCnt="4" custScaleX="195232" custLinFactNeighborX="32942" custLinFactNeighborY="1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7AED90-09B1-4B8A-A6C3-259161C22BA1}" type="pres">
      <dgm:prSet presAssocID="{FC648DAA-F492-4536-938D-43BE20A64890}" presName="right_22_2" presStyleLbl="node1" presStyleIdx="1" presStyleCnt="4" custScaleX="195232" custLinFactNeighborX="32942" custLinFactNeighborY="40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C00BF5-40E0-4A01-A31E-8D4D284913CE}" type="pres">
      <dgm:prSet presAssocID="{FC648DAA-F492-4536-938D-43BE20A64890}" presName="left_22_1" presStyleLbl="node1" presStyleIdx="2" presStyleCnt="4" custScaleX="195232" custLinFactNeighborX="-33968" custLinFactNeighborY="1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4F5A3E-CF6D-432A-9084-FF09E111F16B}" type="pres">
      <dgm:prSet presAssocID="{FC648DAA-F492-4536-938D-43BE20A64890}" presName="left_22_2" presStyleLbl="node1" presStyleIdx="3" presStyleCnt="4" custScaleX="195232" custLinFactNeighborX="-37742" custLinFactNeighborY="40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5D5AD8C-F3D1-4C75-A754-57D5C4E489A0}" srcId="{34D2ED31-8F57-4C45-B33A-EA802D00CF8B}" destId="{5691D78D-C208-40DB-9CBB-11591E8D2E09}" srcOrd="1" destOrd="0" parTransId="{CF33CD3B-BA59-45EB-9FA6-8DD8A7791E27}" sibTransId="{0D9616EC-095D-42FF-8118-F0D7B99ECEFB}"/>
    <dgm:cxn modelId="{BF2FA0C7-FDE1-4488-9E21-0C97A9F7A036}" srcId="{FC648DAA-F492-4536-938D-43BE20A64890}" destId="{34D2ED31-8F57-4C45-B33A-EA802D00CF8B}" srcOrd="0" destOrd="0" parTransId="{FA323181-1A78-4F46-B1F8-B6FA6A4BAC23}" sibTransId="{D241D2C4-2BE5-412D-BB79-B973B9FF3F76}"/>
    <dgm:cxn modelId="{D57FC4DE-2702-4D62-8C21-91AE8F3E5A0A}" type="presOf" srcId="{F9AC8F72-B344-4856-87D5-C57A1D238076}" destId="{BB7AED90-09B1-4B8A-A6C3-259161C22BA1}" srcOrd="0" destOrd="0" presId="urn:microsoft.com/office/officeart/2005/8/layout/balance1"/>
    <dgm:cxn modelId="{D7AC90E9-F56B-4781-B50F-6A060C2005A5}" srcId="{39140991-6044-4848-B1C1-33D7B43F9B6F}" destId="{14F0482D-8A23-4420-A871-1DA8F003B950}" srcOrd="0" destOrd="0" parTransId="{89AD6A9B-F00D-4461-9EB4-22DB44F6227F}" sibTransId="{8A50EE22-2563-4505-BBEE-945A61DF1D3D}"/>
    <dgm:cxn modelId="{FC33F242-2243-4402-B221-369BF879B3F7}" type="presOf" srcId="{5691D78D-C208-40DB-9CBB-11591E8D2E09}" destId="{994F5A3E-CF6D-432A-9084-FF09E111F16B}" srcOrd="0" destOrd="0" presId="urn:microsoft.com/office/officeart/2005/8/layout/balance1"/>
    <dgm:cxn modelId="{D28732CD-ADC8-446B-8E47-2570C31FE293}" type="presOf" srcId="{FC648DAA-F492-4536-938D-43BE20A64890}" destId="{2CF016B0-EE99-44E9-91CF-4BF11175B3A1}" srcOrd="0" destOrd="0" presId="urn:microsoft.com/office/officeart/2005/8/layout/balance1"/>
    <dgm:cxn modelId="{BF425AF6-577B-4B00-AEE8-488DDCBF7003}" srcId="{39140991-6044-4848-B1C1-33D7B43F9B6F}" destId="{F9AC8F72-B344-4856-87D5-C57A1D238076}" srcOrd="1" destOrd="0" parTransId="{44D94362-B371-4BA5-A4FF-EBB642EE84D7}" sibTransId="{BC31534D-2F61-4F45-80F3-C2B866A3FD4B}"/>
    <dgm:cxn modelId="{B19157E3-5B4C-46DF-9282-F8AD0208F258}" type="presOf" srcId="{8C2EABB9-6151-4282-AF4D-641FEC196917}" destId="{75C00BF5-40E0-4A01-A31E-8D4D284913CE}" srcOrd="0" destOrd="0" presId="urn:microsoft.com/office/officeart/2005/8/layout/balance1"/>
    <dgm:cxn modelId="{99566CC7-6677-48D1-828B-4EA72B29EE65}" type="presOf" srcId="{34D2ED31-8F57-4C45-B33A-EA802D00CF8B}" destId="{9D6A6CB0-E91E-4699-8966-871A6DC349CC}" srcOrd="0" destOrd="0" presId="urn:microsoft.com/office/officeart/2005/8/layout/balance1"/>
    <dgm:cxn modelId="{DE70A8A1-0AA3-4C09-972A-464AEB6D62E2}" type="presOf" srcId="{14F0482D-8A23-4420-A871-1DA8F003B950}" destId="{701CCD45-24B2-42CB-BECB-D62B01BB63ED}" srcOrd="0" destOrd="0" presId="urn:microsoft.com/office/officeart/2005/8/layout/balance1"/>
    <dgm:cxn modelId="{F6AA518A-97E2-42F2-BC83-833559A0035D}" srcId="{FC648DAA-F492-4536-938D-43BE20A64890}" destId="{39140991-6044-4848-B1C1-33D7B43F9B6F}" srcOrd="1" destOrd="0" parTransId="{45E322B4-7C91-4759-9A78-8C5E467C249C}" sibTransId="{AD511AA5-B8A5-4CAC-B7F3-ADA380C2B8E0}"/>
    <dgm:cxn modelId="{E6915B81-F8F1-4E8C-B0E4-B04B1B3EA983}" srcId="{34D2ED31-8F57-4C45-B33A-EA802D00CF8B}" destId="{8C2EABB9-6151-4282-AF4D-641FEC196917}" srcOrd="0" destOrd="0" parTransId="{6CB0E5A0-F0BE-48B9-BBB4-BE7DF242C807}" sibTransId="{6829411D-A295-4377-B99B-FCA7CA249BD1}"/>
    <dgm:cxn modelId="{17767F06-106B-4A8D-B96C-8815583770B0}" type="presOf" srcId="{39140991-6044-4848-B1C1-33D7B43F9B6F}" destId="{E3C7597C-F8C2-4896-BE31-EB40F627C716}" srcOrd="0" destOrd="0" presId="urn:microsoft.com/office/officeart/2005/8/layout/balance1"/>
    <dgm:cxn modelId="{C0115E02-EC1B-43D4-90CA-AA79C3463DC2}" type="presParOf" srcId="{2CF016B0-EE99-44E9-91CF-4BF11175B3A1}" destId="{8C662D78-067B-43A1-A8BD-D10832636DFC}" srcOrd="0" destOrd="0" presId="urn:microsoft.com/office/officeart/2005/8/layout/balance1"/>
    <dgm:cxn modelId="{C183D7FB-7EF3-431D-B84D-6FFB05C880B4}" type="presParOf" srcId="{2CF016B0-EE99-44E9-91CF-4BF11175B3A1}" destId="{4F0D1AA1-AADA-4233-A2FD-E289F92AFECF}" srcOrd="1" destOrd="0" presId="urn:microsoft.com/office/officeart/2005/8/layout/balance1"/>
    <dgm:cxn modelId="{9EA6B96B-602A-42C2-9A21-8DA50AE007DD}" type="presParOf" srcId="{4F0D1AA1-AADA-4233-A2FD-E289F92AFECF}" destId="{9D6A6CB0-E91E-4699-8966-871A6DC349CC}" srcOrd="0" destOrd="0" presId="urn:microsoft.com/office/officeart/2005/8/layout/balance1"/>
    <dgm:cxn modelId="{ADEDCECE-C598-4D7A-BA89-FC9109C7A594}" type="presParOf" srcId="{4F0D1AA1-AADA-4233-A2FD-E289F92AFECF}" destId="{E3C7597C-F8C2-4896-BE31-EB40F627C716}" srcOrd="1" destOrd="0" presId="urn:microsoft.com/office/officeart/2005/8/layout/balance1"/>
    <dgm:cxn modelId="{FED42222-97C2-4CE0-B07F-A6F4203117F8}" type="presParOf" srcId="{2CF016B0-EE99-44E9-91CF-4BF11175B3A1}" destId="{A976A562-A9AC-408D-BD79-AC52E1C552E4}" srcOrd="2" destOrd="0" presId="urn:microsoft.com/office/officeart/2005/8/layout/balance1"/>
    <dgm:cxn modelId="{279D4329-C0A4-4A70-9B23-7B7D2295BAA4}" type="presParOf" srcId="{A976A562-A9AC-408D-BD79-AC52E1C552E4}" destId="{9FBE9BCB-EB4B-48C5-85C3-886C213933CD}" srcOrd="0" destOrd="0" presId="urn:microsoft.com/office/officeart/2005/8/layout/balance1"/>
    <dgm:cxn modelId="{5724AA69-17D5-491D-AF1A-BD891D2F3989}" type="presParOf" srcId="{A976A562-A9AC-408D-BD79-AC52E1C552E4}" destId="{26A73AC9-7B3B-456C-9B64-0CD623C12ECD}" srcOrd="1" destOrd="0" presId="urn:microsoft.com/office/officeart/2005/8/layout/balance1"/>
    <dgm:cxn modelId="{6A7AAEB8-D594-4C81-9E39-3148EE6683A9}" type="presParOf" srcId="{A976A562-A9AC-408D-BD79-AC52E1C552E4}" destId="{A1C4857D-44F2-44B6-AD9E-44836610DE11}" srcOrd="2" destOrd="0" presId="urn:microsoft.com/office/officeart/2005/8/layout/balance1"/>
    <dgm:cxn modelId="{F79AB9AA-9E4F-47D5-BD29-EB8ADA1CC1C3}" type="presParOf" srcId="{A976A562-A9AC-408D-BD79-AC52E1C552E4}" destId="{701CCD45-24B2-42CB-BECB-D62B01BB63ED}" srcOrd="3" destOrd="0" presId="urn:microsoft.com/office/officeart/2005/8/layout/balance1"/>
    <dgm:cxn modelId="{521E95AE-2B9C-4E1B-9823-12B920671A83}" type="presParOf" srcId="{A976A562-A9AC-408D-BD79-AC52E1C552E4}" destId="{BB7AED90-09B1-4B8A-A6C3-259161C22BA1}" srcOrd="4" destOrd="0" presId="urn:microsoft.com/office/officeart/2005/8/layout/balance1"/>
    <dgm:cxn modelId="{A07CCEB1-82C6-4926-A26D-E58FAB7B7F79}" type="presParOf" srcId="{A976A562-A9AC-408D-BD79-AC52E1C552E4}" destId="{75C00BF5-40E0-4A01-A31E-8D4D284913CE}" srcOrd="5" destOrd="0" presId="urn:microsoft.com/office/officeart/2005/8/layout/balance1"/>
    <dgm:cxn modelId="{11CB6C5A-E91F-42DC-AFB2-EC49433EC7C0}" type="presParOf" srcId="{A976A562-A9AC-408D-BD79-AC52E1C552E4}" destId="{994F5A3E-CF6D-432A-9084-FF09E111F16B}" srcOrd="6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BD456C-295B-4969-83AD-7A3B83142AD2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7F14E049-E3F4-42C5-BAC7-22DFD732055E}">
      <dgm:prSet phldrT="[Текст]" custT="1"/>
      <dgm:spPr/>
      <dgm:t>
        <a:bodyPr/>
        <a:lstStyle/>
        <a:p>
          <a:r>
            <a:rPr lang="uk-UA" sz="1800" dirty="0" smtClean="0">
              <a:latin typeface="Times New Roman" pitchFamily="18" charset="0"/>
              <a:cs typeface="Times New Roman" pitchFamily="18" charset="0"/>
            </a:rPr>
            <a:t>Основними цілями контролю за банками є:</a:t>
          </a:r>
          <a:endParaRPr lang="uk-UA" sz="1800" dirty="0">
            <a:latin typeface="Times New Roman" pitchFamily="18" charset="0"/>
            <a:cs typeface="Times New Roman" pitchFamily="18" charset="0"/>
          </a:endParaRPr>
        </a:p>
      </dgm:t>
    </dgm:pt>
    <dgm:pt modelId="{B49A2E02-D235-4FC8-AD2D-69E025E5D89A}" type="parTrans" cxnId="{36CCC2D6-4A6B-4397-9A20-65A2100942E3}">
      <dgm:prSet/>
      <dgm:spPr/>
      <dgm:t>
        <a:bodyPr/>
        <a:lstStyle/>
        <a:p>
          <a:endParaRPr lang="uk-UA"/>
        </a:p>
      </dgm:t>
    </dgm:pt>
    <dgm:pt modelId="{B0BB09AD-C337-48BA-BB5C-A19A70FC92DC}" type="sibTrans" cxnId="{36CCC2D6-4A6B-4397-9A20-65A2100942E3}">
      <dgm:prSet/>
      <dgm:spPr/>
      <dgm:t>
        <a:bodyPr/>
        <a:lstStyle/>
        <a:p>
          <a:endParaRPr lang="uk-UA"/>
        </a:p>
      </dgm:t>
    </dgm:pt>
    <dgm:pt modelId="{E512D2A6-1E76-4519-8312-AFFA4D5B41D3}">
      <dgm:prSet phldrT="[Текст]"/>
      <dgm:spPr/>
      <dgm:t>
        <a:bodyPr/>
        <a:lstStyle/>
        <a:p>
          <a:r>
            <a:rPr lang="uk-UA" dirty="0" smtClean="0"/>
            <a:t>не допустити, щоб банки заради своїх корпоративних інтересів надмірно збільшували пропозицію грошей і порушували товарно-грошову рівновагу на ринку, завдаючи шкоди суспільству в цілому. </a:t>
          </a:r>
          <a:endParaRPr lang="uk-UA" dirty="0"/>
        </a:p>
      </dgm:t>
    </dgm:pt>
    <dgm:pt modelId="{7371429E-316D-4488-9F1E-C599588DD13E}" type="parTrans" cxnId="{F94F7E71-D0F1-4FC7-98FA-EFF0EDF3DD23}">
      <dgm:prSet/>
      <dgm:spPr/>
      <dgm:t>
        <a:bodyPr/>
        <a:lstStyle/>
        <a:p>
          <a:endParaRPr lang="uk-UA"/>
        </a:p>
      </dgm:t>
    </dgm:pt>
    <dgm:pt modelId="{3210EDCF-4CAE-46BF-859B-63AF6222EFA6}" type="sibTrans" cxnId="{F94F7E71-D0F1-4FC7-98FA-EFF0EDF3DD23}">
      <dgm:prSet/>
      <dgm:spPr/>
      <dgm:t>
        <a:bodyPr/>
        <a:lstStyle/>
        <a:p>
          <a:endParaRPr lang="uk-UA"/>
        </a:p>
      </dgm:t>
    </dgm:pt>
    <dgm:pt modelId="{B638641A-7AC6-4659-A844-1CC579D9FAD2}">
      <dgm:prSet phldrT="[Текст]"/>
      <dgm:spPr/>
      <dgm:t>
        <a:bodyPr/>
        <a:lstStyle/>
        <a:p>
          <a:r>
            <a:rPr lang="uk-UA" dirty="0" smtClean="0"/>
            <a:t>Для цього створюється централізована система контролю і регулювання банківських резервів через центральні банки</a:t>
          </a:r>
          <a:endParaRPr lang="uk-UA" dirty="0"/>
        </a:p>
      </dgm:t>
    </dgm:pt>
    <dgm:pt modelId="{16C6A047-CD15-4215-A6A5-D1FD2E3F4E28}" type="parTrans" cxnId="{B3CD0866-6DD7-431C-8389-572B595D48F8}">
      <dgm:prSet/>
      <dgm:spPr/>
      <dgm:t>
        <a:bodyPr/>
        <a:lstStyle/>
        <a:p>
          <a:endParaRPr lang="uk-UA"/>
        </a:p>
      </dgm:t>
    </dgm:pt>
    <dgm:pt modelId="{ADE9B4B1-8EFB-473C-B364-9BD64E58606F}" type="sibTrans" cxnId="{B3CD0866-6DD7-431C-8389-572B595D48F8}">
      <dgm:prSet/>
      <dgm:spPr/>
      <dgm:t>
        <a:bodyPr/>
        <a:lstStyle/>
        <a:p>
          <a:endParaRPr lang="uk-UA"/>
        </a:p>
      </dgm:t>
    </dgm:pt>
    <dgm:pt modelId="{2C6496C6-9883-4E5F-AD2C-E081433DB22E}">
      <dgm:prSet phldrT="[Текст]"/>
      <dgm:spPr/>
      <dgm:t>
        <a:bodyPr/>
        <a:lstStyle/>
        <a:p>
          <a:r>
            <a:rPr lang="uk-UA" dirty="0" smtClean="0"/>
            <a:t>забезпечити достатню надійність комерційних банків заради захисту інтересів їх вкладників</a:t>
          </a:r>
          <a:endParaRPr lang="uk-UA" dirty="0"/>
        </a:p>
      </dgm:t>
    </dgm:pt>
    <dgm:pt modelId="{29431361-621D-4CE2-B4F0-818399EF5E35}" type="parTrans" cxnId="{EBF7903E-FCA9-45B3-9121-F9B7FA699BCB}">
      <dgm:prSet/>
      <dgm:spPr/>
      <dgm:t>
        <a:bodyPr/>
        <a:lstStyle/>
        <a:p>
          <a:endParaRPr lang="uk-UA"/>
        </a:p>
      </dgm:t>
    </dgm:pt>
    <dgm:pt modelId="{D27616D4-45A9-466D-BC15-5A71F400F8EF}" type="sibTrans" cxnId="{EBF7903E-FCA9-45B3-9121-F9B7FA699BCB}">
      <dgm:prSet/>
      <dgm:spPr/>
      <dgm:t>
        <a:bodyPr/>
        <a:lstStyle/>
        <a:p>
          <a:endParaRPr lang="uk-UA"/>
        </a:p>
      </dgm:t>
    </dgm:pt>
    <dgm:pt modelId="{D8256088-768C-41BB-8968-677C57EAC8A8}">
      <dgm:prSet phldrT="[Текст]"/>
      <dgm:spPr/>
      <dgm:t>
        <a:bodyPr/>
        <a:lstStyle/>
        <a:p>
          <a:r>
            <a:rPr lang="uk-UA" dirty="0" smtClean="0"/>
            <a:t>Для цього створюються спеціальні системи забезпечення стабільності банків, основними елементами яких є централізоване встановлення економічних нормативів діяльності банків та контролю за їх дотриманням.</a:t>
          </a:r>
          <a:endParaRPr lang="uk-UA" dirty="0"/>
        </a:p>
      </dgm:t>
    </dgm:pt>
    <dgm:pt modelId="{12132710-6F57-4201-8446-8CDF809BAC69}" type="parTrans" cxnId="{4C4A9767-42DB-4BA8-B090-17B2238719A8}">
      <dgm:prSet/>
      <dgm:spPr/>
      <dgm:t>
        <a:bodyPr/>
        <a:lstStyle/>
        <a:p>
          <a:endParaRPr lang="uk-UA"/>
        </a:p>
      </dgm:t>
    </dgm:pt>
    <dgm:pt modelId="{5D0643D9-6DFD-4B7D-8065-87FE4C443B3C}" type="sibTrans" cxnId="{4C4A9767-42DB-4BA8-B090-17B2238719A8}">
      <dgm:prSet/>
      <dgm:spPr/>
      <dgm:t>
        <a:bodyPr/>
        <a:lstStyle/>
        <a:p>
          <a:endParaRPr lang="uk-UA"/>
        </a:p>
      </dgm:t>
    </dgm:pt>
    <dgm:pt modelId="{FA856E89-0D2D-4726-AC12-632ACF1678C7}" type="pres">
      <dgm:prSet presAssocID="{14BD456C-295B-4969-83AD-7A3B83142AD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C3A11B9-B675-46B5-BE40-AACDE972CE9C}" type="pres">
      <dgm:prSet presAssocID="{7F14E049-E3F4-42C5-BAC7-22DFD732055E}" presName="root1" presStyleCnt="0"/>
      <dgm:spPr/>
    </dgm:pt>
    <dgm:pt modelId="{1A073314-514C-45B0-AD7D-1A654F6EDD02}" type="pres">
      <dgm:prSet presAssocID="{7F14E049-E3F4-42C5-BAC7-22DFD732055E}" presName="LevelOneTextNode" presStyleLbl="node0" presStyleIdx="0" presStyleCnt="1" custScaleX="72222" custScaleY="20204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45E68C8-CC58-4F17-96C6-12B71B658332}" type="pres">
      <dgm:prSet presAssocID="{7F14E049-E3F4-42C5-BAC7-22DFD732055E}" presName="level2hierChild" presStyleCnt="0"/>
      <dgm:spPr/>
    </dgm:pt>
    <dgm:pt modelId="{07BF2ECA-86D8-4713-8C88-8CE6FFE30475}" type="pres">
      <dgm:prSet presAssocID="{7371429E-316D-4488-9F1E-C599588DD13E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CDF656E9-BF88-4181-BB0D-F4D2F8A0AAED}" type="pres">
      <dgm:prSet presAssocID="{7371429E-316D-4488-9F1E-C599588DD13E}" presName="connTx" presStyleLbl="parChTrans1D2" presStyleIdx="0" presStyleCnt="2"/>
      <dgm:spPr/>
      <dgm:t>
        <a:bodyPr/>
        <a:lstStyle/>
        <a:p>
          <a:endParaRPr lang="ru-RU"/>
        </a:p>
      </dgm:t>
    </dgm:pt>
    <dgm:pt modelId="{3270B33F-3A29-4026-8590-86EF84C190D9}" type="pres">
      <dgm:prSet presAssocID="{E512D2A6-1E76-4519-8312-AFFA4D5B41D3}" presName="root2" presStyleCnt="0"/>
      <dgm:spPr/>
    </dgm:pt>
    <dgm:pt modelId="{25ADFBE0-9295-4DE1-92FB-EBB17D263189}" type="pres">
      <dgm:prSet presAssocID="{E512D2A6-1E76-4519-8312-AFFA4D5B41D3}" presName="LevelTwoTextNode" presStyleLbl="node2" presStyleIdx="0" presStyleCnt="2" custScaleX="70921" custScaleY="16719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DF00389-7CEC-40E1-A25A-FF8103F92342}" type="pres">
      <dgm:prSet presAssocID="{E512D2A6-1E76-4519-8312-AFFA4D5B41D3}" presName="level3hierChild" presStyleCnt="0"/>
      <dgm:spPr/>
    </dgm:pt>
    <dgm:pt modelId="{857D6E07-005C-4CB0-9FDB-0C3A402F4EA1}" type="pres">
      <dgm:prSet presAssocID="{16C6A047-CD15-4215-A6A5-D1FD2E3F4E28}" presName="conn2-1" presStyleLbl="parChTrans1D3" presStyleIdx="0" presStyleCnt="2"/>
      <dgm:spPr/>
      <dgm:t>
        <a:bodyPr/>
        <a:lstStyle/>
        <a:p>
          <a:endParaRPr lang="ru-RU"/>
        </a:p>
      </dgm:t>
    </dgm:pt>
    <dgm:pt modelId="{D4A8B9E7-B4AD-40D8-B4EA-A07AEBDF598E}" type="pres">
      <dgm:prSet presAssocID="{16C6A047-CD15-4215-A6A5-D1FD2E3F4E28}" presName="connTx" presStyleLbl="parChTrans1D3" presStyleIdx="0" presStyleCnt="2"/>
      <dgm:spPr/>
      <dgm:t>
        <a:bodyPr/>
        <a:lstStyle/>
        <a:p>
          <a:endParaRPr lang="ru-RU"/>
        </a:p>
      </dgm:t>
    </dgm:pt>
    <dgm:pt modelId="{6F0C754E-8EB1-41D8-9D32-105F86DF4EC1}" type="pres">
      <dgm:prSet presAssocID="{B638641A-7AC6-4659-A844-1CC579D9FAD2}" presName="root2" presStyleCnt="0"/>
      <dgm:spPr/>
    </dgm:pt>
    <dgm:pt modelId="{62F4BDB4-A86D-4265-8D05-567E3D832F20}" type="pres">
      <dgm:prSet presAssocID="{B638641A-7AC6-4659-A844-1CC579D9FAD2}" presName="LevelTwoTextNode" presStyleLbl="node3" presStyleIdx="0" presStyleCnt="2" custScaleX="69476" custScaleY="155861" custLinFactNeighborX="-15097" custLinFactNeighborY="-17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A366786-C8AE-484C-8EAA-AC542AB95525}" type="pres">
      <dgm:prSet presAssocID="{B638641A-7AC6-4659-A844-1CC579D9FAD2}" presName="level3hierChild" presStyleCnt="0"/>
      <dgm:spPr/>
    </dgm:pt>
    <dgm:pt modelId="{6A14C986-D09F-4886-BBDE-2C4A09D445D4}" type="pres">
      <dgm:prSet presAssocID="{29431361-621D-4CE2-B4F0-818399EF5E35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5A70FAD6-36AD-4410-A0DF-3D4018820750}" type="pres">
      <dgm:prSet presAssocID="{29431361-621D-4CE2-B4F0-818399EF5E35}" presName="connTx" presStyleLbl="parChTrans1D2" presStyleIdx="1" presStyleCnt="2"/>
      <dgm:spPr/>
      <dgm:t>
        <a:bodyPr/>
        <a:lstStyle/>
        <a:p>
          <a:endParaRPr lang="ru-RU"/>
        </a:p>
      </dgm:t>
    </dgm:pt>
    <dgm:pt modelId="{EBE952F1-8F7C-4D4B-8F8F-4036319E92F1}" type="pres">
      <dgm:prSet presAssocID="{2C6496C6-9883-4E5F-AD2C-E081433DB22E}" presName="root2" presStyleCnt="0"/>
      <dgm:spPr/>
    </dgm:pt>
    <dgm:pt modelId="{F8DF783C-653C-4AE1-896D-44082AAB52C0}" type="pres">
      <dgm:prSet presAssocID="{2C6496C6-9883-4E5F-AD2C-E081433DB22E}" presName="LevelTwoTextNode" presStyleLbl="node2" presStyleIdx="1" presStyleCnt="2" custScaleX="70921" custScaleY="16719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1D55F6D-1F75-4192-AA81-C20C7A2CC037}" type="pres">
      <dgm:prSet presAssocID="{2C6496C6-9883-4E5F-AD2C-E081433DB22E}" presName="level3hierChild" presStyleCnt="0"/>
      <dgm:spPr/>
    </dgm:pt>
    <dgm:pt modelId="{27F869E4-421B-4BBE-8F61-D7BE77E6D676}" type="pres">
      <dgm:prSet presAssocID="{12132710-6F57-4201-8446-8CDF809BAC69}" presName="conn2-1" presStyleLbl="parChTrans1D3" presStyleIdx="1" presStyleCnt="2"/>
      <dgm:spPr/>
      <dgm:t>
        <a:bodyPr/>
        <a:lstStyle/>
        <a:p>
          <a:endParaRPr lang="ru-RU"/>
        </a:p>
      </dgm:t>
    </dgm:pt>
    <dgm:pt modelId="{2FF7D29C-2A03-4F9F-B579-570DFB8D5354}" type="pres">
      <dgm:prSet presAssocID="{12132710-6F57-4201-8446-8CDF809BAC69}" presName="connTx" presStyleLbl="parChTrans1D3" presStyleIdx="1" presStyleCnt="2"/>
      <dgm:spPr/>
      <dgm:t>
        <a:bodyPr/>
        <a:lstStyle/>
        <a:p>
          <a:endParaRPr lang="ru-RU"/>
        </a:p>
      </dgm:t>
    </dgm:pt>
    <dgm:pt modelId="{9CFDB81A-D227-4897-A66F-25A104E34446}" type="pres">
      <dgm:prSet presAssocID="{D8256088-768C-41BB-8968-677C57EAC8A8}" presName="root2" presStyleCnt="0"/>
      <dgm:spPr/>
    </dgm:pt>
    <dgm:pt modelId="{37BD98ED-BBC3-4FDD-899D-8AF06C29B7C9}" type="pres">
      <dgm:prSet presAssocID="{D8256088-768C-41BB-8968-677C57EAC8A8}" presName="LevelTwoTextNode" presStyleLbl="node3" presStyleIdx="1" presStyleCnt="2" custScaleX="69476" custScaleY="155861" custLinFactNeighborX="-15097" custLinFactNeighborY="-17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05989927-16CE-4860-A8E6-5317983DEFCA}" type="pres">
      <dgm:prSet presAssocID="{D8256088-768C-41BB-8968-677C57EAC8A8}" presName="level3hierChild" presStyleCnt="0"/>
      <dgm:spPr/>
    </dgm:pt>
  </dgm:ptLst>
  <dgm:cxnLst>
    <dgm:cxn modelId="{B83AE7E1-BF61-4A05-BFB0-EF0F9A4ED142}" type="presOf" srcId="{7F14E049-E3F4-42C5-BAC7-22DFD732055E}" destId="{1A073314-514C-45B0-AD7D-1A654F6EDD02}" srcOrd="0" destOrd="0" presId="urn:microsoft.com/office/officeart/2005/8/layout/hierarchy2"/>
    <dgm:cxn modelId="{13717116-6EF4-4E5C-9C0D-7D79740A244B}" type="presOf" srcId="{E512D2A6-1E76-4519-8312-AFFA4D5B41D3}" destId="{25ADFBE0-9295-4DE1-92FB-EBB17D263189}" srcOrd="0" destOrd="0" presId="urn:microsoft.com/office/officeart/2005/8/layout/hierarchy2"/>
    <dgm:cxn modelId="{CFA35E24-CB80-46DA-AA4D-F886FE1D1515}" type="presOf" srcId="{29431361-621D-4CE2-B4F0-818399EF5E35}" destId="{6A14C986-D09F-4886-BBDE-2C4A09D445D4}" srcOrd="0" destOrd="0" presId="urn:microsoft.com/office/officeart/2005/8/layout/hierarchy2"/>
    <dgm:cxn modelId="{36CCC2D6-4A6B-4397-9A20-65A2100942E3}" srcId="{14BD456C-295B-4969-83AD-7A3B83142AD2}" destId="{7F14E049-E3F4-42C5-BAC7-22DFD732055E}" srcOrd="0" destOrd="0" parTransId="{B49A2E02-D235-4FC8-AD2D-69E025E5D89A}" sibTransId="{B0BB09AD-C337-48BA-BB5C-A19A70FC92DC}"/>
    <dgm:cxn modelId="{AD50AAAB-1D9E-4D11-8DF9-894F777BB29B}" type="presOf" srcId="{B638641A-7AC6-4659-A844-1CC579D9FAD2}" destId="{62F4BDB4-A86D-4265-8D05-567E3D832F20}" srcOrd="0" destOrd="0" presId="urn:microsoft.com/office/officeart/2005/8/layout/hierarchy2"/>
    <dgm:cxn modelId="{B3CD0866-6DD7-431C-8389-572B595D48F8}" srcId="{E512D2A6-1E76-4519-8312-AFFA4D5B41D3}" destId="{B638641A-7AC6-4659-A844-1CC579D9FAD2}" srcOrd="0" destOrd="0" parTransId="{16C6A047-CD15-4215-A6A5-D1FD2E3F4E28}" sibTransId="{ADE9B4B1-8EFB-473C-B364-9BD64E58606F}"/>
    <dgm:cxn modelId="{F94F7E71-D0F1-4FC7-98FA-EFF0EDF3DD23}" srcId="{7F14E049-E3F4-42C5-BAC7-22DFD732055E}" destId="{E512D2A6-1E76-4519-8312-AFFA4D5B41D3}" srcOrd="0" destOrd="0" parTransId="{7371429E-316D-4488-9F1E-C599588DD13E}" sibTransId="{3210EDCF-4CAE-46BF-859B-63AF6222EFA6}"/>
    <dgm:cxn modelId="{0B204CB9-9505-4758-BD99-5DABA5EF038A}" type="presOf" srcId="{16C6A047-CD15-4215-A6A5-D1FD2E3F4E28}" destId="{857D6E07-005C-4CB0-9FDB-0C3A402F4EA1}" srcOrd="0" destOrd="0" presId="urn:microsoft.com/office/officeart/2005/8/layout/hierarchy2"/>
    <dgm:cxn modelId="{FA4E28EF-EBAE-42C6-ADE0-EA95D25F0A1C}" type="presOf" srcId="{7371429E-316D-4488-9F1E-C599588DD13E}" destId="{CDF656E9-BF88-4181-BB0D-F4D2F8A0AAED}" srcOrd="1" destOrd="0" presId="urn:microsoft.com/office/officeart/2005/8/layout/hierarchy2"/>
    <dgm:cxn modelId="{8996D559-A819-40C4-BC20-3A572B466885}" type="presOf" srcId="{7371429E-316D-4488-9F1E-C599588DD13E}" destId="{07BF2ECA-86D8-4713-8C88-8CE6FFE30475}" srcOrd="0" destOrd="0" presId="urn:microsoft.com/office/officeart/2005/8/layout/hierarchy2"/>
    <dgm:cxn modelId="{4C4A9767-42DB-4BA8-B090-17B2238719A8}" srcId="{2C6496C6-9883-4E5F-AD2C-E081433DB22E}" destId="{D8256088-768C-41BB-8968-677C57EAC8A8}" srcOrd="0" destOrd="0" parTransId="{12132710-6F57-4201-8446-8CDF809BAC69}" sibTransId="{5D0643D9-6DFD-4B7D-8065-87FE4C443B3C}"/>
    <dgm:cxn modelId="{F272C9F6-4CEA-4B80-8C16-469CFFE96F0A}" type="presOf" srcId="{14BD456C-295B-4969-83AD-7A3B83142AD2}" destId="{FA856E89-0D2D-4726-AC12-632ACF1678C7}" srcOrd="0" destOrd="0" presId="urn:microsoft.com/office/officeart/2005/8/layout/hierarchy2"/>
    <dgm:cxn modelId="{076DB366-8F39-443C-9EC7-7973625A6C7C}" type="presOf" srcId="{12132710-6F57-4201-8446-8CDF809BAC69}" destId="{27F869E4-421B-4BBE-8F61-D7BE77E6D676}" srcOrd="0" destOrd="0" presId="urn:microsoft.com/office/officeart/2005/8/layout/hierarchy2"/>
    <dgm:cxn modelId="{EBF7903E-FCA9-45B3-9121-F9B7FA699BCB}" srcId="{7F14E049-E3F4-42C5-BAC7-22DFD732055E}" destId="{2C6496C6-9883-4E5F-AD2C-E081433DB22E}" srcOrd="1" destOrd="0" parTransId="{29431361-621D-4CE2-B4F0-818399EF5E35}" sibTransId="{D27616D4-45A9-466D-BC15-5A71F400F8EF}"/>
    <dgm:cxn modelId="{1D0B3264-355A-4375-98C6-714E39C0E10B}" type="presOf" srcId="{2C6496C6-9883-4E5F-AD2C-E081433DB22E}" destId="{F8DF783C-653C-4AE1-896D-44082AAB52C0}" srcOrd="0" destOrd="0" presId="urn:microsoft.com/office/officeart/2005/8/layout/hierarchy2"/>
    <dgm:cxn modelId="{3E3CAEEF-4DF6-4819-A5FD-F78F67F479DF}" type="presOf" srcId="{D8256088-768C-41BB-8968-677C57EAC8A8}" destId="{37BD98ED-BBC3-4FDD-899D-8AF06C29B7C9}" srcOrd="0" destOrd="0" presId="urn:microsoft.com/office/officeart/2005/8/layout/hierarchy2"/>
    <dgm:cxn modelId="{D4EDCA73-AA54-4A0E-BE24-F6992028F449}" type="presOf" srcId="{29431361-621D-4CE2-B4F0-818399EF5E35}" destId="{5A70FAD6-36AD-4410-A0DF-3D4018820750}" srcOrd="1" destOrd="0" presId="urn:microsoft.com/office/officeart/2005/8/layout/hierarchy2"/>
    <dgm:cxn modelId="{F93A5099-B0DE-4CED-A88E-751FEFA5AB67}" type="presOf" srcId="{16C6A047-CD15-4215-A6A5-D1FD2E3F4E28}" destId="{D4A8B9E7-B4AD-40D8-B4EA-A07AEBDF598E}" srcOrd="1" destOrd="0" presId="urn:microsoft.com/office/officeart/2005/8/layout/hierarchy2"/>
    <dgm:cxn modelId="{50CA7872-3277-4AA0-A612-EE73FCEB2BB8}" type="presOf" srcId="{12132710-6F57-4201-8446-8CDF809BAC69}" destId="{2FF7D29C-2A03-4F9F-B579-570DFB8D5354}" srcOrd="1" destOrd="0" presId="urn:microsoft.com/office/officeart/2005/8/layout/hierarchy2"/>
    <dgm:cxn modelId="{0DF73B3B-3C84-4003-B0C7-17602B6A046D}" type="presParOf" srcId="{FA856E89-0D2D-4726-AC12-632ACF1678C7}" destId="{DC3A11B9-B675-46B5-BE40-AACDE972CE9C}" srcOrd="0" destOrd="0" presId="urn:microsoft.com/office/officeart/2005/8/layout/hierarchy2"/>
    <dgm:cxn modelId="{3411B205-BDD9-4856-AFD5-594EF4467C34}" type="presParOf" srcId="{DC3A11B9-B675-46B5-BE40-AACDE972CE9C}" destId="{1A073314-514C-45B0-AD7D-1A654F6EDD02}" srcOrd="0" destOrd="0" presId="urn:microsoft.com/office/officeart/2005/8/layout/hierarchy2"/>
    <dgm:cxn modelId="{9EB8BB99-97D2-425A-B2F6-BD83A4E78422}" type="presParOf" srcId="{DC3A11B9-B675-46B5-BE40-AACDE972CE9C}" destId="{B45E68C8-CC58-4F17-96C6-12B71B658332}" srcOrd="1" destOrd="0" presId="urn:microsoft.com/office/officeart/2005/8/layout/hierarchy2"/>
    <dgm:cxn modelId="{1DDDDC6A-4BD5-4FF2-BA36-697B46C0FFD4}" type="presParOf" srcId="{B45E68C8-CC58-4F17-96C6-12B71B658332}" destId="{07BF2ECA-86D8-4713-8C88-8CE6FFE30475}" srcOrd="0" destOrd="0" presId="urn:microsoft.com/office/officeart/2005/8/layout/hierarchy2"/>
    <dgm:cxn modelId="{702CA512-6786-4E5D-9930-8929DF33645C}" type="presParOf" srcId="{07BF2ECA-86D8-4713-8C88-8CE6FFE30475}" destId="{CDF656E9-BF88-4181-BB0D-F4D2F8A0AAED}" srcOrd="0" destOrd="0" presId="urn:microsoft.com/office/officeart/2005/8/layout/hierarchy2"/>
    <dgm:cxn modelId="{597D3EFC-6B74-4177-AAF9-5EDF02245529}" type="presParOf" srcId="{B45E68C8-CC58-4F17-96C6-12B71B658332}" destId="{3270B33F-3A29-4026-8590-86EF84C190D9}" srcOrd="1" destOrd="0" presId="urn:microsoft.com/office/officeart/2005/8/layout/hierarchy2"/>
    <dgm:cxn modelId="{A7D2B255-E0BD-41A5-AD60-1472771CDB7E}" type="presParOf" srcId="{3270B33F-3A29-4026-8590-86EF84C190D9}" destId="{25ADFBE0-9295-4DE1-92FB-EBB17D263189}" srcOrd="0" destOrd="0" presId="urn:microsoft.com/office/officeart/2005/8/layout/hierarchy2"/>
    <dgm:cxn modelId="{8F64B7BA-9EA1-4BED-BA0B-A9F1C7D367D2}" type="presParOf" srcId="{3270B33F-3A29-4026-8590-86EF84C190D9}" destId="{DDF00389-7CEC-40E1-A25A-FF8103F92342}" srcOrd="1" destOrd="0" presId="urn:microsoft.com/office/officeart/2005/8/layout/hierarchy2"/>
    <dgm:cxn modelId="{B7E0C0C8-FF8C-4A21-B931-FED961B53E68}" type="presParOf" srcId="{DDF00389-7CEC-40E1-A25A-FF8103F92342}" destId="{857D6E07-005C-4CB0-9FDB-0C3A402F4EA1}" srcOrd="0" destOrd="0" presId="urn:microsoft.com/office/officeart/2005/8/layout/hierarchy2"/>
    <dgm:cxn modelId="{473BC2A1-B787-4A54-8E12-8C15D488C545}" type="presParOf" srcId="{857D6E07-005C-4CB0-9FDB-0C3A402F4EA1}" destId="{D4A8B9E7-B4AD-40D8-B4EA-A07AEBDF598E}" srcOrd="0" destOrd="0" presId="urn:microsoft.com/office/officeart/2005/8/layout/hierarchy2"/>
    <dgm:cxn modelId="{3700ED5D-4B02-4E71-AFEE-FA67E3DE1C12}" type="presParOf" srcId="{DDF00389-7CEC-40E1-A25A-FF8103F92342}" destId="{6F0C754E-8EB1-41D8-9D32-105F86DF4EC1}" srcOrd="1" destOrd="0" presId="urn:microsoft.com/office/officeart/2005/8/layout/hierarchy2"/>
    <dgm:cxn modelId="{E496AE9B-E6AA-4DAD-8264-892BBC98F807}" type="presParOf" srcId="{6F0C754E-8EB1-41D8-9D32-105F86DF4EC1}" destId="{62F4BDB4-A86D-4265-8D05-567E3D832F20}" srcOrd="0" destOrd="0" presId="urn:microsoft.com/office/officeart/2005/8/layout/hierarchy2"/>
    <dgm:cxn modelId="{14791C94-A234-4A70-A701-1522F4827DE2}" type="presParOf" srcId="{6F0C754E-8EB1-41D8-9D32-105F86DF4EC1}" destId="{9A366786-C8AE-484C-8EAA-AC542AB95525}" srcOrd="1" destOrd="0" presId="urn:microsoft.com/office/officeart/2005/8/layout/hierarchy2"/>
    <dgm:cxn modelId="{09E5F2D8-F486-45B9-B78D-162759C608CA}" type="presParOf" srcId="{B45E68C8-CC58-4F17-96C6-12B71B658332}" destId="{6A14C986-D09F-4886-BBDE-2C4A09D445D4}" srcOrd="2" destOrd="0" presId="urn:microsoft.com/office/officeart/2005/8/layout/hierarchy2"/>
    <dgm:cxn modelId="{979F45AD-CD03-4C8B-8627-C2E0A2F08CCB}" type="presParOf" srcId="{6A14C986-D09F-4886-BBDE-2C4A09D445D4}" destId="{5A70FAD6-36AD-4410-A0DF-3D4018820750}" srcOrd="0" destOrd="0" presId="urn:microsoft.com/office/officeart/2005/8/layout/hierarchy2"/>
    <dgm:cxn modelId="{7EA54645-9326-480F-BB56-2CEFF4352200}" type="presParOf" srcId="{B45E68C8-CC58-4F17-96C6-12B71B658332}" destId="{EBE952F1-8F7C-4D4B-8F8F-4036319E92F1}" srcOrd="3" destOrd="0" presId="urn:microsoft.com/office/officeart/2005/8/layout/hierarchy2"/>
    <dgm:cxn modelId="{0DEF99B8-6A96-4534-9E81-D623ADB30819}" type="presParOf" srcId="{EBE952F1-8F7C-4D4B-8F8F-4036319E92F1}" destId="{F8DF783C-653C-4AE1-896D-44082AAB52C0}" srcOrd="0" destOrd="0" presId="urn:microsoft.com/office/officeart/2005/8/layout/hierarchy2"/>
    <dgm:cxn modelId="{9FD09082-41A1-439B-AFF2-8C3E6D650973}" type="presParOf" srcId="{EBE952F1-8F7C-4D4B-8F8F-4036319E92F1}" destId="{51D55F6D-1F75-4192-AA81-C20C7A2CC037}" srcOrd="1" destOrd="0" presId="urn:microsoft.com/office/officeart/2005/8/layout/hierarchy2"/>
    <dgm:cxn modelId="{BD046C0C-81F9-4D88-9E34-2147DB63A509}" type="presParOf" srcId="{51D55F6D-1F75-4192-AA81-C20C7A2CC037}" destId="{27F869E4-421B-4BBE-8F61-D7BE77E6D676}" srcOrd="0" destOrd="0" presId="urn:microsoft.com/office/officeart/2005/8/layout/hierarchy2"/>
    <dgm:cxn modelId="{1E71CDD2-2D9A-4F2C-9FCA-E93099BC1C5B}" type="presParOf" srcId="{27F869E4-421B-4BBE-8F61-D7BE77E6D676}" destId="{2FF7D29C-2A03-4F9F-B579-570DFB8D5354}" srcOrd="0" destOrd="0" presId="urn:microsoft.com/office/officeart/2005/8/layout/hierarchy2"/>
    <dgm:cxn modelId="{AB99E09B-ABB1-4698-BA39-3F2F1E77DD46}" type="presParOf" srcId="{51D55F6D-1F75-4192-AA81-C20C7A2CC037}" destId="{9CFDB81A-D227-4897-A66F-25A104E34446}" srcOrd="1" destOrd="0" presId="urn:microsoft.com/office/officeart/2005/8/layout/hierarchy2"/>
    <dgm:cxn modelId="{8BF54B9D-3056-4E99-9F33-8D76F728ED42}" type="presParOf" srcId="{9CFDB81A-D227-4897-A66F-25A104E34446}" destId="{37BD98ED-BBC3-4FDD-899D-8AF06C29B7C9}" srcOrd="0" destOrd="0" presId="urn:microsoft.com/office/officeart/2005/8/layout/hierarchy2"/>
    <dgm:cxn modelId="{D539BB1B-3475-4164-BB5F-C04E3D588EEB}" type="presParOf" srcId="{9CFDB81A-D227-4897-A66F-25A104E34446}" destId="{05989927-16CE-4860-A8E6-5317983DEFC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A5FC521-5B46-4D88-8A12-96A668EDAD68}" type="doc">
      <dgm:prSet loTypeId="urn:microsoft.com/office/officeart/2005/8/layout/cycle6" loCatId="cycle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uk-UA"/>
        </a:p>
      </dgm:t>
    </dgm:pt>
    <dgm:pt modelId="{264FED4B-F4E6-4230-8C02-714BD1104C48}">
      <dgm:prSet phldrT="[Текст]" custT="1"/>
      <dgm:spPr/>
      <dgm:t>
        <a:bodyPr/>
        <a:lstStyle/>
        <a:p>
          <a:r>
            <a:rPr lang="uk-UA" sz="1500" dirty="0" smtClean="0"/>
            <a:t>Банки   самостійно   визначають   систему    організації операційної діяльності  залежно від їх структури, обсягів та видів банківських операцій,  кількості працюючих, розвитку інформаційних технологій   тощо</a:t>
          </a:r>
          <a:endParaRPr lang="uk-UA" sz="1500" dirty="0"/>
        </a:p>
      </dgm:t>
    </dgm:pt>
    <dgm:pt modelId="{04AB34BD-5167-4F1A-9A35-F915703C5C3D}" type="parTrans" cxnId="{E2497F32-3AA0-4EA3-AA11-E9A06AA11792}">
      <dgm:prSet/>
      <dgm:spPr/>
      <dgm:t>
        <a:bodyPr/>
        <a:lstStyle/>
        <a:p>
          <a:endParaRPr lang="uk-UA"/>
        </a:p>
      </dgm:t>
    </dgm:pt>
    <dgm:pt modelId="{3E63BD3A-66FE-4F1E-B938-1699FA09A4F5}" type="sibTrans" cxnId="{E2497F32-3AA0-4EA3-AA11-E9A06AA11792}">
      <dgm:prSet/>
      <dgm:spPr/>
      <dgm:t>
        <a:bodyPr/>
        <a:lstStyle/>
        <a:p>
          <a:endParaRPr lang="uk-UA"/>
        </a:p>
      </dgm:t>
    </dgm:pt>
    <dgm:pt modelId="{226AA276-70A1-4D9C-A89B-B2DA4F643E88}">
      <dgm:prSet phldrT="[Текст]" custT="1"/>
      <dgm:spPr/>
      <dgm:t>
        <a:bodyPr/>
        <a:lstStyle/>
        <a:p>
          <a:r>
            <a:rPr lang="uk-UA" sz="1500" dirty="0" smtClean="0"/>
            <a:t>Оброблення  інформації  про  операції  та  її зберігання   мають   виконуватися   на   серверах   та/або   іншій комп'ютерній техніці, які/яка повинні/а фізично розташовуватися на території України</a:t>
          </a:r>
          <a:endParaRPr lang="uk-UA" sz="1500" dirty="0"/>
        </a:p>
      </dgm:t>
    </dgm:pt>
    <dgm:pt modelId="{BF1FE788-37D2-43E8-8DC4-48FED1B2005B}" type="parTrans" cxnId="{70299B8C-B551-4ADE-92DE-E949CD4856F0}">
      <dgm:prSet/>
      <dgm:spPr/>
      <dgm:t>
        <a:bodyPr/>
        <a:lstStyle/>
        <a:p>
          <a:endParaRPr lang="uk-UA"/>
        </a:p>
      </dgm:t>
    </dgm:pt>
    <dgm:pt modelId="{14A89D03-6E12-4EB4-B8CE-123FA6AD9E85}" type="sibTrans" cxnId="{70299B8C-B551-4ADE-92DE-E949CD4856F0}">
      <dgm:prSet/>
      <dgm:spPr/>
      <dgm:t>
        <a:bodyPr/>
        <a:lstStyle/>
        <a:p>
          <a:endParaRPr lang="uk-UA"/>
        </a:p>
      </dgm:t>
    </dgm:pt>
    <dgm:pt modelId="{51C21444-D578-49C8-9DBA-BF4088BABF12}">
      <dgm:prSet phldrT="[Текст]" custT="1"/>
      <dgm:spPr/>
      <dgm:t>
        <a:bodyPr/>
        <a:lstStyle/>
        <a:p>
          <a:r>
            <a:rPr lang="ru-RU" sz="1500" dirty="0" err="1" smtClean="0"/>
            <a:t>Відповідальність</a:t>
          </a:r>
          <a:r>
            <a:rPr lang="ru-RU" sz="1500" dirty="0" smtClean="0"/>
            <a:t>  за  </a:t>
          </a:r>
          <a:r>
            <a:rPr lang="ru-RU" sz="1500" dirty="0" err="1" smtClean="0"/>
            <a:t>організацію</a:t>
          </a:r>
          <a:r>
            <a:rPr lang="ru-RU" sz="1500" dirty="0" smtClean="0"/>
            <a:t> </a:t>
          </a:r>
          <a:r>
            <a:rPr lang="ru-RU" sz="1500" dirty="0" err="1" smtClean="0"/>
            <a:t>операційної</a:t>
          </a:r>
          <a:r>
            <a:rPr lang="ru-RU" sz="1500" dirty="0" smtClean="0"/>
            <a:t> </a:t>
          </a:r>
          <a:r>
            <a:rPr lang="ru-RU" sz="1500" dirty="0" err="1" smtClean="0"/>
            <a:t>діяльності</a:t>
          </a:r>
          <a:r>
            <a:rPr lang="ru-RU" sz="1500" dirty="0" smtClean="0"/>
            <a:t> </a:t>
          </a:r>
          <a:r>
            <a:rPr lang="ru-RU" sz="1500" dirty="0" err="1" smtClean="0"/>
            <a:t>банків</a:t>
          </a:r>
          <a:r>
            <a:rPr lang="ru-RU" sz="1500" dirty="0" smtClean="0"/>
            <a:t> </a:t>
          </a:r>
          <a:r>
            <a:rPr lang="ru-RU" sz="1500" dirty="0" err="1" smtClean="0"/>
            <a:t>несуть</a:t>
          </a:r>
          <a:r>
            <a:rPr lang="ru-RU" sz="1500" dirty="0" smtClean="0"/>
            <a:t> </a:t>
          </a:r>
          <a:r>
            <a:rPr lang="ru-RU" sz="1500" dirty="0" err="1" smtClean="0"/>
            <a:t>їх</a:t>
          </a:r>
          <a:r>
            <a:rPr lang="ru-RU" sz="1500" dirty="0" smtClean="0"/>
            <a:t> </a:t>
          </a:r>
          <a:r>
            <a:rPr lang="ru-RU" sz="1500" dirty="0" err="1" smtClean="0"/>
            <a:t>керівники</a:t>
          </a:r>
          <a:r>
            <a:rPr lang="ru-RU" sz="1500" dirty="0" smtClean="0"/>
            <a:t> </a:t>
          </a:r>
          <a:r>
            <a:rPr lang="ru-RU" sz="1500" dirty="0" err="1" smtClean="0"/>
            <a:t>відповідно</a:t>
          </a:r>
          <a:r>
            <a:rPr lang="ru-RU" sz="1500" dirty="0" smtClean="0"/>
            <a:t> до </a:t>
          </a:r>
          <a:r>
            <a:rPr lang="ru-RU" sz="1500" dirty="0" err="1" smtClean="0"/>
            <a:t>установчих</a:t>
          </a:r>
          <a:r>
            <a:rPr lang="ru-RU" sz="1500" dirty="0" smtClean="0"/>
            <a:t> </a:t>
          </a:r>
          <a:r>
            <a:rPr lang="ru-RU" sz="1500" dirty="0" err="1" smtClean="0"/>
            <a:t>документів</a:t>
          </a:r>
          <a:r>
            <a:rPr lang="ru-RU" sz="1500" dirty="0" smtClean="0"/>
            <a:t>  та </a:t>
          </a:r>
          <a:r>
            <a:rPr lang="ru-RU" sz="1500" dirty="0" err="1" smtClean="0"/>
            <a:t>законодавства</a:t>
          </a:r>
          <a:r>
            <a:rPr lang="ru-RU" sz="1500" dirty="0" smtClean="0"/>
            <a:t> </a:t>
          </a:r>
          <a:r>
            <a:rPr lang="ru-RU" sz="1500" dirty="0" err="1" smtClean="0"/>
            <a:t>України</a:t>
          </a:r>
          <a:endParaRPr lang="uk-UA" sz="1500" dirty="0"/>
        </a:p>
      </dgm:t>
    </dgm:pt>
    <dgm:pt modelId="{0D296092-7D47-472B-A77F-EB4492883E16}" type="parTrans" cxnId="{B6F768AF-1BD5-4BC9-ACE7-3A7F809D4F08}">
      <dgm:prSet/>
      <dgm:spPr/>
      <dgm:t>
        <a:bodyPr/>
        <a:lstStyle/>
        <a:p>
          <a:endParaRPr lang="uk-UA"/>
        </a:p>
      </dgm:t>
    </dgm:pt>
    <dgm:pt modelId="{46BB1A5C-7500-4394-AF58-BC5CF7904A51}" type="sibTrans" cxnId="{B6F768AF-1BD5-4BC9-ACE7-3A7F809D4F08}">
      <dgm:prSet/>
      <dgm:spPr/>
      <dgm:t>
        <a:bodyPr/>
        <a:lstStyle/>
        <a:p>
          <a:endParaRPr lang="uk-UA"/>
        </a:p>
      </dgm:t>
    </dgm:pt>
    <dgm:pt modelId="{9C143E92-9D93-4913-BB5F-16D3AF6FE8E7}">
      <dgm:prSet phldrT="[Текст]" custT="1"/>
      <dgm:spPr/>
      <dgm:t>
        <a:bodyPr/>
        <a:lstStyle/>
        <a:p>
          <a:r>
            <a:rPr lang="ru-RU" sz="1500" dirty="0" smtClean="0"/>
            <a:t>Банки  </a:t>
          </a:r>
          <a:r>
            <a:rPr lang="ru-RU" sz="1500" dirty="0" err="1" smtClean="0"/>
            <a:t>самостійно</a:t>
          </a:r>
          <a:r>
            <a:rPr lang="ru-RU" sz="1500" dirty="0" smtClean="0"/>
            <a:t>  </a:t>
          </a:r>
          <a:r>
            <a:rPr lang="ru-RU" sz="1500" dirty="0" err="1" smtClean="0"/>
            <a:t>розробляють</a:t>
          </a:r>
          <a:r>
            <a:rPr lang="ru-RU" sz="1500" dirty="0" smtClean="0"/>
            <a:t>   </a:t>
          </a:r>
          <a:r>
            <a:rPr lang="ru-RU" sz="1500" dirty="0" err="1" smtClean="0"/>
            <a:t>технології</a:t>
          </a:r>
          <a:r>
            <a:rPr lang="ru-RU" sz="1500" dirty="0" smtClean="0"/>
            <a:t>   </a:t>
          </a:r>
          <a:r>
            <a:rPr lang="ru-RU" sz="1500" dirty="0" err="1" smtClean="0"/>
            <a:t>здійснення</a:t>
          </a:r>
          <a:r>
            <a:rPr lang="ru-RU" sz="1500" dirty="0" smtClean="0"/>
            <a:t> </a:t>
          </a:r>
          <a:r>
            <a:rPr lang="ru-RU" sz="1500" dirty="0" err="1" smtClean="0"/>
            <a:t>банківських</a:t>
          </a:r>
          <a:r>
            <a:rPr lang="ru-RU" sz="1500" dirty="0" smtClean="0"/>
            <a:t> </a:t>
          </a:r>
          <a:r>
            <a:rPr lang="ru-RU" sz="1500" dirty="0" err="1" smtClean="0"/>
            <a:t>операцій</a:t>
          </a:r>
          <a:r>
            <a:rPr lang="ru-RU" sz="1500" dirty="0" smtClean="0"/>
            <a:t> та </a:t>
          </a:r>
          <a:r>
            <a:rPr lang="ru-RU" sz="1500" dirty="0" err="1" smtClean="0"/>
            <a:t>визначають</a:t>
          </a:r>
          <a:r>
            <a:rPr lang="ru-RU" sz="1500" dirty="0" smtClean="0"/>
            <a:t> </a:t>
          </a:r>
          <a:r>
            <a:rPr lang="ru-RU" sz="1500" dirty="0" err="1" smtClean="0"/>
            <a:t>методи</a:t>
          </a:r>
          <a:r>
            <a:rPr lang="ru-RU" sz="1500" dirty="0" smtClean="0"/>
            <a:t> </a:t>
          </a:r>
          <a:r>
            <a:rPr lang="ru-RU" sz="1500" dirty="0" err="1" smtClean="0"/>
            <a:t>внутрішнього</a:t>
          </a:r>
          <a:r>
            <a:rPr lang="ru-RU" sz="1500" dirty="0" smtClean="0"/>
            <a:t> контролю за </a:t>
          </a:r>
          <a:r>
            <a:rPr lang="ru-RU" sz="1500" dirty="0" err="1" smtClean="0"/>
            <a:t>їх</a:t>
          </a:r>
          <a:r>
            <a:rPr lang="ru-RU" sz="1500" dirty="0" smtClean="0"/>
            <a:t> </a:t>
          </a:r>
          <a:r>
            <a:rPr lang="ru-RU" sz="1500" dirty="0" err="1" smtClean="0"/>
            <a:t>проведенням</a:t>
          </a:r>
          <a:r>
            <a:rPr lang="ru-RU" sz="1500" dirty="0" smtClean="0"/>
            <a:t> </a:t>
          </a:r>
          <a:r>
            <a:rPr lang="ru-RU" sz="1500" dirty="0" err="1" smtClean="0"/>
            <a:t>відповідно</a:t>
          </a:r>
          <a:r>
            <a:rPr lang="ru-RU" sz="1500" dirty="0" smtClean="0"/>
            <a:t> до </a:t>
          </a:r>
          <a:r>
            <a:rPr lang="ru-RU" sz="1500" dirty="0" err="1" smtClean="0"/>
            <a:t>законодавства</a:t>
          </a:r>
          <a:r>
            <a:rPr lang="ru-RU" sz="1500" dirty="0" smtClean="0"/>
            <a:t> </a:t>
          </a:r>
          <a:r>
            <a:rPr lang="ru-RU" sz="1500" dirty="0" err="1" smtClean="0"/>
            <a:t>України</a:t>
          </a:r>
          <a:endParaRPr lang="uk-UA" sz="1500" dirty="0"/>
        </a:p>
      </dgm:t>
    </dgm:pt>
    <dgm:pt modelId="{9D6FAB36-D817-46E0-BF48-C126EEF96A36}" type="parTrans" cxnId="{01F31757-BA67-4860-95C0-A22F9C0E9333}">
      <dgm:prSet/>
      <dgm:spPr/>
      <dgm:t>
        <a:bodyPr/>
        <a:lstStyle/>
        <a:p>
          <a:endParaRPr lang="uk-UA"/>
        </a:p>
      </dgm:t>
    </dgm:pt>
    <dgm:pt modelId="{DC1620CA-32CE-4A44-AF5D-1683C70AA045}" type="sibTrans" cxnId="{01F31757-BA67-4860-95C0-A22F9C0E9333}">
      <dgm:prSet/>
      <dgm:spPr/>
      <dgm:t>
        <a:bodyPr/>
        <a:lstStyle/>
        <a:p>
          <a:endParaRPr lang="uk-UA"/>
        </a:p>
      </dgm:t>
    </dgm:pt>
    <dgm:pt modelId="{723E9782-91C1-4057-82C9-B6FE77DA3FDF}" type="pres">
      <dgm:prSet presAssocID="{9A5FC521-5B46-4D88-8A12-96A668EDAD6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113089B-3345-43A0-87D5-433197ABEC76}" type="pres">
      <dgm:prSet presAssocID="{264FED4B-F4E6-4230-8C02-714BD1104C48}" presName="node" presStyleLbl="node1" presStyleIdx="0" presStyleCnt="4" custScaleX="144041" custScaleY="142846" custRadScaleRad="93103" custRadScaleInc="-250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896545A-036D-4917-A617-F4EB144D83D5}" type="pres">
      <dgm:prSet presAssocID="{264FED4B-F4E6-4230-8C02-714BD1104C48}" presName="spNode" presStyleCnt="0"/>
      <dgm:spPr/>
    </dgm:pt>
    <dgm:pt modelId="{AFDE8E04-60FA-41C1-9E2D-5332CC1F9EA9}" type="pres">
      <dgm:prSet presAssocID="{3E63BD3A-66FE-4F1E-B938-1699FA09A4F5}" presName="sibTrans" presStyleLbl="sibTrans1D1" presStyleIdx="0" presStyleCnt="4"/>
      <dgm:spPr/>
      <dgm:t>
        <a:bodyPr/>
        <a:lstStyle/>
        <a:p>
          <a:endParaRPr lang="ru-RU"/>
        </a:p>
      </dgm:t>
    </dgm:pt>
    <dgm:pt modelId="{C022D516-6B60-4DBB-8AAE-7C7E7EC262B0}" type="pres">
      <dgm:prSet presAssocID="{226AA276-70A1-4D9C-A89B-B2DA4F643E88}" presName="node" presStyleLbl="node1" presStyleIdx="1" presStyleCnt="4" custScaleX="144041" custScaleY="12382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9DC96D5-13DB-4FB2-A738-1038976DA575}" type="pres">
      <dgm:prSet presAssocID="{226AA276-70A1-4D9C-A89B-B2DA4F643E88}" presName="spNode" presStyleCnt="0"/>
      <dgm:spPr/>
    </dgm:pt>
    <dgm:pt modelId="{D38DA06C-17D2-40A8-90AC-B9DEC2C18CD2}" type="pres">
      <dgm:prSet presAssocID="{14A89D03-6E12-4EB4-B8CE-123FA6AD9E85}" presName="sibTrans" presStyleLbl="sibTrans1D1" presStyleIdx="1" presStyleCnt="4"/>
      <dgm:spPr/>
      <dgm:t>
        <a:bodyPr/>
        <a:lstStyle/>
        <a:p>
          <a:endParaRPr lang="ru-RU"/>
        </a:p>
      </dgm:t>
    </dgm:pt>
    <dgm:pt modelId="{9AFC97FD-9364-4AF6-9032-DD139D9245C0}" type="pres">
      <dgm:prSet presAssocID="{51C21444-D578-49C8-9DBA-BF4088BABF12}" presName="node" presStyleLbl="node1" presStyleIdx="2" presStyleCnt="4" custScaleX="144041" custScaleY="123823" custRadScaleRad="92889" custRadScaleInc="-386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2DA5689-BE09-432B-ABFC-6817107BA76D}" type="pres">
      <dgm:prSet presAssocID="{51C21444-D578-49C8-9DBA-BF4088BABF12}" presName="spNode" presStyleCnt="0"/>
      <dgm:spPr/>
    </dgm:pt>
    <dgm:pt modelId="{1B5441C7-A731-409A-AA34-AA28DEE2AE35}" type="pres">
      <dgm:prSet presAssocID="{46BB1A5C-7500-4394-AF58-BC5CF7904A51}" presName="sibTrans" presStyleLbl="sibTrans1D1" presStyleIdx="2" presStyleCnt="4"/>
      <dgm:spPr/>
      <dgm:t>
        <a:bodyPr/>
        <a:lstStyle/>
        <a:p>
          <a:endParaRPr lang="ru-RU"/>
        </a:p>
      </dgm:t>
    </dgm:pt>
    <dgm:pt modelId="{2B6AE615-8512-4D2A-A5AB-23097BDDFD13}" type="pres">
      <dgm:prSet presAssocID="{9C143E92-9D93-4913-BB5F-16D3AF6FE8E7}" presName="node" presStyleLbl="node1" presStyleIdx="3" presStyleCnt="4" custScaleX="144041" custScaleY="12382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8C4115A-91D4-498A-84A2-E33D5BECE8FE}" type="pres">
      <dgm:prSet presAssocID="{9C143E92-9D93-4913-BB5F-16D3AF6FE8E7}" presName="spNode" presStyleCnt="0"/>
      <dgm:spPr/>
    </dgm:pt>
    <dgm:pt modelId="{67CBD6AC-86C9-4A38-94EB-CDAC57078858}" type="pres">
      <dgm:prSet presAssocID="{DC1620CA-32CE-4A44-AF5D-1683C70AA045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E43FE96A-E721-4E8B-9E2E-9F6DA710FB7D}" type="presOf" srcId="{DC1620CA-32CE-4A44-AF5D-1683C70AA045}" destId="{67CBD6AC-86C9-4A38-94EB-CDAC57078858}" srcOrd="0" destOrd="0" presId="urn:microsoft.com/office/officeart/2005/8/layout/cycle6"/>
    <dgm:cxn modelId="{B6F768AF-1BD5-4BC9-ACE7-3A7F809D4F08}" srcId="{9A5FC521-5B46-4D88-8A12-96A668EDAD68}" destId="{51C21444-D578-49C8-9DBA-BF4088BABF12}" srcOrd="2" destOrd="0" parTransId="{0D296092-7D47-472B-A77F-EB4492883E16}" sibTransId="{46BB1A5C-7500-4394-AF58-BC5CF7904A51}"/>
    <dgm:cxn modelId="{CF298F6B-5513-4D15-A4BD-3E2C17995F7F}" type="presOf" srcId="{14A89D03-6E12-4EB4-B8CE-123FA6AD9E85}" destId="{D38DA06C-17D2-40A8-90AC-B9DEC2C18CD2}" srcOrd="0" destOrd="0" presId="urn:microsoft.com/office/officeart/2005/8/layout/cycle6"/>
    <dgm:cxn modelId="{92E7C247-DE5D-4634-8512-AB272CAD0AE3}" type="presOf" srcId="{46BB1A5C-7500-4394-AF58-BC5CF7904A51}" destId="{1B5441C7-A731-409A-AA34-AA28DEE2AE35}" srcOrd="0" destOrd="0" presId="urn:microsoft.com/office/officeart/2005/8/layout/cycle6"/>
    <dgm:cxn modelId="{E2497F32-3AA0-4EA3-AA11-E9A06AA11792}" srcId="{9A5FC521-5B46-4D88-8A12-96A668EDAD68}" destId="{264FED4B-F4E6-4230-8C02-714BD1104C48}" srcOrd="0" destOrd="0" parTransId="{04AB34BD-5167-4F1A-9A35-F915703C5C3D}" sibTransId="{3E63BD3A-66FE-4F1E-B938-1699FA09A4F5}"/>
    <dgm:cxn modelId="{4B40894D-47F8-41D6-A5B0-EAB9367A1271}" type="presOf" srcId="{3E63BD3A-66FE-4F1E-B938-1699FA09A4F5}" destId="{AFDE8E04-60FA-41C1-9E2D-5332CC1F9EA9}" srcOrd="0" destOrd="0" presId="urn:microsoft.com/office/officeart/2005/8/layout/cycle6"/>
    <dgm:cxn modelId="{BDA35F07-E3B3-42E4-BDF6-A50A6007286A}" type="presOf" srcId="{9A5FC521-5B46-4D88-8A12-96A668EDAD68}" destId="{723E9782-91C1-4057-82C9-B6FE77DA3FDF}" srcOrd="0" destOrd="0" presId="urn:microsoft.com/office/officeart/2005/8/layout/cycle6"/>
    <dgm:cxn modelId="{A1CA8BD8-B3FD-4008-B702-0CD04C77AEE8}" type="presOf" srcId="{226AA276-70A1-4D9C-A89B-B2DA4F643E88}" destId="{C022D516-6B60-4DBB-8AAE-7C7E7EC262B0}" srcOrd="0" destOrd="0" presId="urn:microsoft.com/office/officeart/2005/8/layout/cycle6"/>
    <dgm:cxn modelId="{01F31757-BA67-4860-95C0-A22F9C0E9333}" srcId="{9A5FC521-5B46-4D88-8A12-96A668EDAD68}" destId="{9C143E92-9D93-4913-BB5F-16D3AF6FE8E7}" srcOrd="3" destOrd="0" parTransId="{9D6FAB36-D817-46E0-BF48-C126EEF96A36}" sibTransId="{DC1620CA-32CE-4A44-AF5D-1683C70AA045}"/>
    <dgm:cxn modelId="{9EFE6222-FFFF-4A6D-9276-92F419769687}" type="presOf" srcId="{9C143E92-9D93-4913-BB5F-16D3AF6FE8E7}" destId="{2B6AE615-8512-4D2A-A5AB-23097BDDFD13}" srcOrd="0" destOrd="0" presId="urn:microsoft.com/office/officeart/2005/8/layout/cycle6"/>
    <dgm:cxn modelId="{70299B8C-B551-4ADE-92DE-E949CD4856F0}" srcId="{9A5FC521-5B46-4D88-8A12-96A668EDAD68}" destId="{226AA276-70A1-4D9C-A89B-B2DA4F643E88}" srcOrd="1" destOrd="0" parTransId="{BF1FE788-37D2-43E8-8DC4-48FED1B2005B}" sibTransId="{14A89D03-6E12-4EB4-B8CE-123FA6AD9E85}"/>
    <dgm:cxn modelId="{992CCB11-66AE-4CE5-845E-23CF5B878D5D}" type="presOf" srcId="{264FED4B-F4E6-4230-8C02-714BD1104C48}" destId="{7113089B-3345-43A0-87D5-433197ABEC76}" srcOrd="0" destOrd="0" presId="urn:microsoft.com/office/officeart/2005/8/layout/cycle6"/>
    <dgm:cxn modelId="{3C9A7095-7E4E-4199-A870-0E4BA2E10205}" type="presOf" srcId="{51C21444-D578-49C8-9DBA-BF4088BABF12}" destId="{9AFC97FD-9364-4AF6-9032-DD139D9245C0}" srcOrd="0" destOrd="0" presId="urn:microsoft.com/office/officeart/2005/8/layout/cycle6"/>
    <dgm:cxn modelId="{0D5A8E89-29F5-42C9-B60C-D50972B11AEB}" type="presParOf" srcId="{723E9782-91C1-4057-82C9-B6FE77DA3FDF}" destId="{7113089B-3345-43A0-87D5-433197ABEC76}" srcOrd="0" destOrd="0" presId="urn:microsoft.com/office/officeart/2005/8/layout/cycle6"/>
    <dgm:cxn modelId="{279A78FA-314C-44BA-9D7A-D778A10A9AB2}" type="presParOf" srcId="{723E9782-91C1-4057-82C9-B6FE77DA3FDF}" destId="{7896545A-036D-4917-A617-F4EB144D83D5}" srcOrd="1" destOrd="0" presId="urn:microsoft.com/office/officeart/2005/8/layout/cycle6"/>
    <dgm:cxn modelId="{A0957D03-BC39-4BE8-9357-F5153872E749}" type="presParOf" srcId="{723E9782-91C1-4057-82C9-B6FE77DA3FDF}" destId="{AFDE8E04-60FA-41C1-9E2D-5332CC1F9EA9}" srcOrd="2" destOrd="0" presId="urn:microsoft.com/office/officeart/2005/8/layout/cycle6"/>
    <dgm:cxn modelId="{BAD19E42-0AA9-4B70-A637-6735E163B636}" type="presParOf" srcId="{723E9782-91C1-4057-82C9-B6FE77DA3FDF}" destId="{C022D516-6B60-4DBB-8AAE-7C7E7EC262B0}" srcOrd="3" destOrd="0" presId="urn:microsoft.com/office/officeart/2005/8/layout/cycle6"/>
    <dgm:cxn modelId="{15AEDDF3-F6AD-4681-B61B-270B2DBCB7DC}" type="presParOf" srcId="{723E9782-91C1-4057-82C9-B6FE77DA3FDF}" destId="{89DC96D5-13DB-4FB2-A738-1038976DA575}" srcOrd="4" destOrd="0" presId="urn:microsoft.com/office/officeart/2005/8/layout/cycle6"/>
    <dgm:cxn modelId="{2F42A09A-70EB-4ECC-8E25-8CFBE53661E6}" type="presParOf" srcId="{723E9782-91C1-4057-82C9-B6FE77DA3FDF}" destId="{D38DA06C-17D2-40A8-90AC-B9DEC2C18CD2}" srcOrd="5" destOrd="0" presId="urn:microsoft.com/office/officeart/2005/8/layout/cycle6"/>
    <dgm:cxn modelId="{A396C426-A44A-4E0C-BC33-B924BA04335A}" type="presParOf" srcId="{723E9782-91C1-4057-82C9-B6FE77DA3FDF}" destId="{9AFC97FD-9364-4AF6-9032-DD139D9245C0}" srcOrd="6" destOrd="0" presId="urn:microsoft.com/office/officeart/2005/8/layout/cycle6"/>
    <dgm:cxn modelId="{860F1B79-F597-4CDE-9E26-F9C65C404CE2}" type="presParOf" srcId="{723E9782-91C1-4057-82C9-B6FE77DA3FDF}" destId="{D2DA5689-BE09-432B-ABFC-6817107BA76D}" srcOrd="7" destOrd="0" presId="urn:microsoft.com/office/officeart/2005/8/layout/cycle6"/>
    <dgm:cxn modelId="{84F8756A-DBF2-4552-A2DC-EC3881598FF7}" type="presParOf" srcId="{723E9782-91C1-4057-82C9-B6FE77DA3FDF}" destId="{1B5441C7-A731-409A-AA34-AA28DEE2AE35}" srcOrd="8" destOrd="0" presId="urn:microsoft.com/office/officeart/2005/8/layout/cycle6"/>
    <dgm:cxn modelId="{7B23244B-D08D-423D-913D-8C246DE43076}" type="presParOf" srcId="{723E9782-91C1-4057-82C9-B6FE77DA3FDF}" destId="{2B6AE615-8512-4D2A-A5AB-23097BDDFD13}" srcOrd="9" destOrd="0" presId="urn:microsoft.com/office/officeart/2005/8/layout/cycle6"/>
    <dgm:cxn modelId="{2F2CD175-E79F-4460-8AD8-5FA8818DA2FE}" type="presParOf" srcId="{723E9782-91C1-4057-82C9-B6FE77DA3FDF}" destId="{D8C4115A-91D4-498A-84A2-E33D5BECE8FE}" srcOrd="10" destOrd="0" presId="urn:microsoft.com/office/officeart/2005/8/layout/cycle6"/>
    <dgm:cxn modelId="{E700B91E-A878-4D2B-B138-F0AFBEBFD2C1}" type="presParOf" srcId="{723E9782-91C1-4057-82C9-B6FE77DA3FDF}" destId="{67CBD6AC-86C9-4A38-94EB-CDAC57078858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263084F-8905-4FBF-95D1-EC7B4765081F}">
      <dsp:nvSpPr>
        <dsp:cNvPr id="0" name=""/>
        <dsp:cNvSpPr/>
      </dsp:nvSpPr>
      <dsp:spPr>
        <a:xfrm>
          <a:off x="5995213" y="4128946"/>
          <a:ext cx="91440" cy="7689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689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1D4121-B7FF-4135-8006-BB8DB7C82E08}">
      <dsp:nvSpPr>
        <dsp:cNvPr id="0" name=""/>
        <dsp:cNvSpPr/>
      </dsp:nvSpPr>
      <dsp:spPr>
        <a:xfrm>
          <a:off x="4425106" y="1680969"/>
          <a:ext cx="1615826" cy="7689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4042"/>
              </a:lnTo>
              <a:lnTo>
                <a:pt x="1615826" y="524042"/>
              </a:lnTo>
              <a:lnTo>
                <a:pt x="1615826" y="7689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5CDF01-7DEF-4EB4-840C-F9B88FC8D10B}">
      <dsp:nvSpPr>
        <dsp:cNvPr id="0" name=""/>
        <dsp:cNvSpPr/>
      </dsp:nvSpPr>
      <dsp:spPr>
        <a:xfrm>
          <a:off x="2763559" y="4128946"/>
          <a:ext cx="91440" cy="7689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689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2A99EE-C902-4649-8EE1-238CD34DC3F0}">
      <dsp:nvSpPr>
        <dsp:cNvPr id="0" name=""/>
        <dsp:cNvSpPr/>
      </dsp:nvSpPr>
      <dsp:spPr>
        <a:xfrm>
          <a:off x="2809279" y="1680969"/>
          <a:ext cx="1615826" cy="768986"/>
        </a:xfrm>
        <a:custGeom>
          <a:avLst/>
          <a:gdLst/>
          <a:ahLst/>
          <a:cxnLst/>
          <a:rect l="0" t="0" r="0" b="0"/>
          <a:pathLst>
            <a:path>
              <a:moveTo>
                <a:pt x="1615826" y="0"/>
              </a:moveTo>
              <a:lnTo>
                <a:pt x="1615826" y="524042"/>
              </a:lnTo>
              <a:lnTo>
                <a:pt x="0" y="524042"/>
              </a:lnTo>
              <a:lnTo>
                <a:pt x="0" y="7689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F191A4-AC9C-4711-A08D-3A4BAF96DC37}">
      <dsp:nvSpPr>
        <dsp:cNvPr id="0" name=""/>
        <dsp:cNvSpPr/>
      </dsp:nvSpPr>
      <dsp:spPr>
        <a:xfrm>
          <a:off x="3103066" y="1977"/>
          <a:ext cx="2644080" cy="1678991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C28ABFB-5910-483F-ABA2-082EDB899416}">
      <dsp:nvSpPr>
        <dsp:cNvPr id="0" name=""/>
        <dsp:cNvSpPr/>
      </dsp:nvSpPr>
      <dsp:spPr>
        <a:xfrm>
          <a:off x="3396853" y="281075"/>
          <a:ext cx="2644080" cy="1678991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Залежно від економічного змісту всі види діяльності комерційних банків поділяють на дві групи</a:t>
          </a:r>
          <a:endParaRPr lang="uk-UA" sz="1200" kern="1200" dirty="0"/>
        </a:p>
      </dsp:txBody>
      <dsp:txXfrm>
        <a:off x="3396853" y="281075"/>
        <a:ext cx="2644080" cy="1678991"/>
      </dsp:txXfrm>
    </dsp:sp>
    <dsp:sp modelId="{5063DEE0-25D6-4CC3-905A-1CB5466151B4}">
      <dsp:nvSpPr>
        <dsp:cNvPr id="0" name=""/>
        <dsp:cNvSpPr/>
      </dsp:nvSpPr>
      <dsp:spPr>
        <a:xfrm>
          <a:off x="1487239" y="2449955"/>
          <a:ext cx="2644080" cy="1678991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D51ABF7-3772-486B-A3D7-FDB5AA9B34A6}">
      <dsp:nvSpPr>
        <dsp:cNvPr id="0" name=""/>
        <dsp:cNvSpPr/>
      </dsp:nvSpPr>
      <dsp:spPr>
        <a:xfrm>
          <a:off x="1781026" y="2729053"/>
          <a:ext cx="2644080" cy="1678991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ПАСИВНІ ОПЕРАЦІЇ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--  забезпечують формування ресурсів банку, необхідних йому, крім власного капіталу,  для забезпечення нормальної діяльності, забезпечення ліквідності й одержання запланованого доходу</a:t>
          </a:r>
          <a:endParaRPr lang="uk-UA" sz="1200" kern="1200" dirty="0"/>
        </a:p>
      </dsp:txBody>
      <dsp:txXfrm>
        <a:off x="1781026" y="2729053"/>
        <a:ext cx="2644080" cy="1678991"/>
      </dsp:txXfrm>
    </dsp:sp>
    <dsp:sp modelId="{8FB067B5-5D2E-47DA-BAA4-8459F5F7CC9C}">
      <dsp:nvSpPr>
        <dsp:cNvPr id="0" name=""/>
        <dsp:cNvSpPr/>
      </dsp:nvSpPr>
      <dsp:spPr>
        <a:xfrm>
          <a:off x="1487239" y="4897933"/>
          <a:ext cx="2644080" cy="1678991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C524CC3-196C-4855-B21C-36461C9CCE1F}">
      <dsp:nvSpPr>
        <dsp:cNvPr id="0" name=""/>
        <dsp:cNvSpPr/>
      </dsp:nvSpPr>
      <dsp:spPr>
        <a:xfrm>
          <a:off x="1781026" y="5177030"/>
          <a:ext cx="2644080" cy="1678991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/>
            <a:t>Основний</a:t>
          </a:r>
          <a:r>
            <a:rPr lang="ru-RU" sz="1200" kern="1200" dirty="0" smtClean="0"/>
            <a:t> вид </a:t>
          </a:r>
          <a:r>
            <a:rPr lang="ru-RU" sz="1200" kern="1200" dirty="0" err="1" smtClean="0"/>
            <a:t>пасивних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операцій</a:t>
          </a:r>
          <a:r>
            <a:rPr lang="ru-RU" sz="1200" kern="1200" dirty="0" smtClean="0"/>
            <a:t> - </a:t>
          </a:r>
          <a:r>
            <a:rPr lang="ru-RU" sz="1200" kern="1200" dirty="0" err="1" smtClean="0"/>
            <a:t>залучення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коштів</a:t>
          </a:r>
          <a:r>
            <a:rPr lang="ru-RU" sz="1200" kern="1200" dirty="0" smtClean="0"/>
            <a:t> на </a:t>
          </a:r>
          <a:r>
            <a:rPr lang="ru-RU" sz="1200" kern="1200" dirty="0" err="1" smtClean="0"/>
            <a:t>банківські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рахунки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всіх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видів</a:t>
          </a:r>
          <a:r>
            <a:rPr lang="ru-RU" sz="1200" kern="1200" dirty="0" smtClean="0"/>
            <a:t>. </a:t>
          </a:r>
          <a:r>
            <a:rPr lang="ru-RU" sz="1200" kern="1200" dirty="0" err="1" smtClean="0"/>
            <a:t>Ці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кошти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називаються</a:t>
          </a:r>
          <a:r>
            <a:rPr lang="ru-RU" sz="1200" kern="1200" dirty="0" smtClean="0"/>
            <a:t> депозитами, а </a:t>
          </a:r>
          <a:r>
            <a:rPr lang="ru-RU" sz="1200" kern="1200" dirty="0" err="1" smtClean="0"/>
            <a:t>операції</a:t>
          </a:r>
          <a:r>
            <a:rPr lang="ru-RU" sz="1200" kern="1200" dirty="0" smtClean="0"/>
            <a:t> - </a:t>
          </a:r>
          <a:r>
            <a:rPr lang="ru-RU" sz="1200" kern="1200" dirty="0" err="1" smtClean="0"/>
            <a:t>депозитними</a:t>
          </a:r>
          <a:r>
            <a:rPr lang="ru-RU" sz="1200" kern="1200" dirty="0" smtClean="0"/>
            <a:t>. </a:t>
          </a:r>
          <a:endParaRPr lang="uk-UA" sz="1200" kern="1200" dirty="0"/>
        </a:p>
      </dsp:txBody>
      <dsp:txXfrm>
        <a:off x="1781026" y="5177030"/>
        <a:ext cx="2644080" cy="1678991"/>
      </dsp:txXfrm>
    </dsp:sp>
    <dsp:sp modelId="{40D834DD-7C3A-4DDB-A9D0-7606133D1AE4}">
      <dsp:nvSpPr>
        <dsp:cNvPr id="0" name=""/>
        <dsp:cNvSpPr/>
      </dsp:nvSpPr>
      <dsp:spPr>
        <a:xfrm>
          <a:off x="4718893" y="2449955"/>
          <a:ext cx="2644080" cy="1678991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7F6C824-BBE7-4AC4-8962-1C6FC85C0788}">
      <dsp:nvSpPr>
        <dsp:cNvPr id="0" name=""/>
        <dsp:cNvSpPr/>
      </dsp:nvSpPr>
      <dsp:spPr>
        <a:xfrm>
          <a:off x="5012680" y="2729053"/>
          <a:ext cx="2644080" cy="1678991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АКТИВНІ ОПЕРАЦІЇ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--  </a:t>
          </a:r>
          <a:r>
            <a:rPr lang="ru-RU" sz="1200" kern="1200" dirty="0" err="1" smtClean="0"/>
            <a:t>пов'язані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з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розміщенням</a:t>
          </a:r>
          <a:r>
            <a:rPr lang="ru-RU" sz="1200" kern="1200" dirty="0" smtClean="0"/>
            <a:t> банком </a:t>
          </a:r>
          <a:r>
            <a:rPr lang="ru-RU" sz="1200" kern="1200" dirty="0" err="1" smtClean="0"/>
            <a:t>власних</a:t>
          </a:r>
          <a:r>
            <a:rPr lang="ru-RU" sz="1200" kern="1200" dirty="0" smtClean="0"/>
            <a:t> та </a:t>
          </a:r>
          <a:r>
            <a:rPr lang="ru-RU" sz="1200" kern="1200" dirty="0" err="1" smtClean="0"/>
            <a:t>залучених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коштів</a:t>
          </a:r>
          <a:r>
            <a:rPr lang="ru-RU" sz="1200" kern="1200" dirty="0" smtClean="0"/>
            <a:t> для </a:t>
          </a:r>
          <a:r>
            <a:rPr lang="ru-RU" sz="1200" kern="1200" dirty="0" err="1" smtClean="0"/>
            <a:t>одержання</a:t>
          </a:r>
          <a:r>
            <a:rPr lang="ru-RU" sz="1200" kern="1200" dirty="0" smtClean="0"/>
            <a:t> доходу </a:t>
          </a:r>
          <a:r>
            <a:rPr lang="ru-RU" sz="1200" kern="1200" dirty="0" err="1" smtClean="0"/>
            <a:t>і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забезпечення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своєї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ліквідності</a:t>
          </a:r>
          <a:endParaRPr lang="uk-UA" sz="1200" kern="1200" dirty="0"/>
        </a:p>
      </dsp:txBody>
      <dsp:txXfrm>
        <a:off x="5012680" y="2729053"/>
        <a:ext cx="2644080" cy="1678991"/>
      </dsp:txXfrm>
    </dsp:sp>
    <dsp:sp modelId="{0858498B-058F-4B89-9533-8FA94DBE238D}">
      <dsp:nvSpPr>
        <dsp:cNvPr id="0" name=""/>
        <dsp:cNvSpPr/>
      </dsp:nvSpPr>
      <dsp:spPr>
        <a:xfrm>
          <a:off x="4718893" y="4897933"/>
          <a:ext cx="2644080" cy="1678991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A4E8481-4222-42D1-AAFE-F55089C0AA93}">
      <dsp:nvSpPr>
        <dsp:cNvPr id="0" name=""/>
        <dsp:cNvSpPr/>
      </dsp:nvSpPr>
      <dsp:spPr>
        <a:xfrm>
          <a:off x="5012680" y="5177030"/>
          <a:ext cx="2644080" cy="1678991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/>
            <a:t>Ключовий</a:t>
          </a:r>
          <a:r>
            <a:rPr lang="ru-RU" sz="1200" kern="1200" dirty="0" smtClean="0"/>
            <a:t> вид </a:t>
          </a:r>
          <a:r>
            <a:rPr lang="ru-RU" sz="1200" kern="1200" dirty="0" err="1" smtClean="0"/>
            <a:t>активних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операцій</a:t>
          </a:r>
          <a:r>
            <a:rPr lang="ru-RU" sz="1200" kern="1200" dirty="0" smtClean="0"/>
            <a:t> - </a:t>
          </a:r>
          <a:r>
            <a:rPr lang="ru-RU" sz="1200" kern="1200" dirty="0" err="1" smtClean="0"/>
            <a:t>кредитні</a:t>
          </a:r>
          <a:r>
            <a:rPr lang="ru-RU" sz="1200" kern="1200" dirty="0" smtClean="0"/>
            <a:t>, </a:t>
          </a:r>
          <a:r>
            <a:rPr lang="ru-RU" sz="1200" kern="1200" dirty="0" err="1" smtClean="0"/>
            <a:t>які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забезпечують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переважну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частину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доходів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багатьох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банків</a:t>
          </a:r>
          <a:r>
            <a:rPr lang="ru-RU" sz="1200" kern="1200" dirty="0" smtClean="0"/>
            <a:t>. </a:t>
          </a:r>
          <a:r>
            <a:rPr lang="ru-RU" sz="1200" kern="1200" dirty="0" err="1" smtClean="0"/>
            <a:t>Це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важливе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джерело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коштів</a:t>
          </a:r>
          <a:r>
            <a:rPr lang="ru-RU" sz="1200" kern="1200" dirty="0" smtClean="0"/>
            <a:t> для </a:t>
          </a:r>
          <a:r>
            <a:rPr lang="ru-RU" sz="1200" kern="1200" dirty="0" err="1" smtClean="0"/>
            <a:t>економіки</a:t>
          </a:r>
          <a:r>
            <a:rPr lang="ru-RU" sz="1200" kern="1200" dirty="0" smtClean="0"/>
            <a:t>.</a:t>
          </a:r>
          <a:endParaRPr lang="uk-UA" sz="1200" kern="1200" dirty="0"/>
        </a:p>
      </dsp:txBody>
      <dsp:txXfrm>
        <a:off x="5012680" y="5177030"/>
        <a:ext cx="2644080" cy="167899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FB8365F-3415-4AEC-9525-B84DF9B854DD}">
      <dsp:nvSpPr>
        <dsp:cNvPr id="0" name=""/>
        <dsp:cNvSpPr/>
      </dsp:nvSpPr>
      <dsp:spPr>
        <a:xfrm>
          <a:off x="3513830" y="652807"/>
          <a:ext cx="2186683" cy="1927607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6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До пасивних операцій належать</a:t>
          </a:r>
          <a:endParaRPr lang="uk-UA" sz="23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3513830" y="652807"/>
        <a:ext cx="2186683" cy="1927607"/>
      </dsp:txXfrm>
    </dsp:sp>
    <dsp:sp modelId="{4043DBD1-F09F-4E5D-BD05-5E5D690CA3B0}">
      <dsp:nvSpPr>
        <dsp:cNvPr id="0" name=""/>
        <dsp:cNvSpPr/>
      </dsp:nvSpPr>
      <dsp:spPr>
        <a:xfrm rot="3220471">
          <a:off x="5245699" y="2887372"/>
          <a:ext cx="1042546" cy="613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6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800" kern="1200"/>
        </a:p>
      </dsp:txBody>
      <dsp:txXfrm rot="3220471">
        <a:off x="5245699" y="2887372"/>
        <a:ext cx="1042546" cy="613290"/>
      </dsp:txXfrm>
    </dsp:sp>
    <dsp:sp modelId="{8F6EE158-1E9F-4122-8E89-BDB714615ED1}">
      <dsp:nvSpPr>
        <dsp:cNvPr id="0" name=""/>
        <dsp:cNvSpPr/>
      </dsp:nvSpPr>
      <dsp:spPr>
        <a:xfrm>
          <a:off x="5715007" y="3738518"/>
          <a:ext cx="3083771" cy="2963782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6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недепозитне</a:t>
          </a:r>
          <a:r>
            <a:rPr lang="uk-UA" sz="14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 залучення коштів:</a:t>
          </a:r>
          <a:endParaRPr lang="uk-UA" sz="1400" b="1" kern="1200" dirty="0">
            <a:solidFill>
              <a:schemeClr val="tx1">
                <a:lumMod val="95000"/>
                <a:lumOff val="5000"/>
              </a:schemeClr>
            </a:solidFill>
          </a:endParaRPr>
        </a:p>
        <a:p>
          <a:pPr marL="0" lvl="1" indent="176213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4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одержання позик на міжбанківському ринку</a:t>
          </a:r>
          <a:endParaRPr lang="uk-UA" sz="1400" b="1" kern="1200" dirty="0">
            <a:solidFill>
              <a:schemeClr val="tx1">
                <a:lumMod val="95000"/>
                <a:lumOff val="5000"/>
              </a:schemeClr>
            </a:solidFill>
          </a:endParaRPr>
        </a:p>
        <a:p>
          <a:pPr marL="0" lvl="1" indent="176213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4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 позик Центрального банку</a:t>
          </a:r>
          <a:endParaRPr lang="uk-UA" sz="1400" b="1" kern="1200" dirty="0">
            <a:solidFill>
              <a:schemeClr val="tx1">
                <a:lumMod val="95000"/>
                <a:lumOff val="5000"/>
              </a:schemeClr>
            </a:solidFill>
          </a:endParaRPr>
        </a:p>
        <a:p>
          <a:pPr marL="0" lvl="1" indent="176213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4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випуск банківських  облігацій, векселів та інших зобов'язань</a:t>
          </a:r>
          <a:endParaRPr lang="uk-UA" sz="14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5715007" y="3738518"/>
        <a:ext cx="3083771" cy="2963782"/>
      </dsp:txXfrm>
    </dsp:sp>
    <dsp:sp modelId="{D456B036-2FEF-456C-B248-E077FBA946E8}">
      <dsp:nvSpPr>
        <dsp:cNvPr id="0" name=""/>
        <dsp:cNvSpPr/>
      </dsp:nvSpPr>
      <dsp:spPr>
        <a:xfrm rot="7661001">
          <a:off x="2768581" y="2942831"/>
          <a:ext cx="1154652" cy="613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6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800" kern="1200"/>
        </a:p>
      </dsp:txBody>
      <dsp:txXfrm rot="7661001">
        <a:off x="2768581" y="2942831"/>
        <a:ext cx="1154652" cy="613290"/>
      </dsp:txXfrm>
    </dsp:sp>
    <dsp:sp modelId="{4F1A5160-C9DB-4A32-86C6-1E896DF598F7}">
      <dsp:nvSpPr>
        <dsp:cNvPr id="0" name=""/>
        <dsp:cNvSpPr/>
      </dsp:nvSpPr>
      <dsp:spPr>
        <a:xfrm>
          <a:off x="193809" y="3846405"/>
          <a:ext cx="3092303" cy="2964341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6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залучення коштів на депозитні рахунки:</a:t>
          </a:r>
          <a:endParaRPr lang="uk-UA" sz="1600" b="1" kern="1200" dirty="0">
            <a:solidFill>
              <a:schemeClr val="tx1">
                <a:lumMod val="95000"/>
                <a:lumOff val="5000"/>
              </a:schemeClr>
            </a:solidFill>
          </a:endParaRPr>
        </a:p>
        <a:p>
          <a:pPr marL="0" lvl="1" indent="176213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поточні, </a:t>
          </a:r>
          <a:endParaRPr lang="uk-UA" sz="1600" b="1" kern="1200" dirty="0">
            <a:solidFill>
              <a:schemeClr val="tx1">
                <a:lumMod val="95000"/>
                <a:lumOff val="5000"/>
              </a:schemeClr>
            </a:solidFill>
          </a:endParaRPr>
        </a:p>
        <a:p>
          <a:pPr marL="0" lvl="1" indent="176213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строкові,</a:t>
          </a:r>
        </a:p>
        <a:p>
          <a:pPr marL="0" lvl="1" indent="176213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ощадні та інші</a:t>
          </a:r>
          <a:endParaRPr lang="uk-UA" sz="16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193809" y="3846405"/>
        <a:ext cx="3092303" cy="296434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5C24F42-C1E5-4654-BF53-7ADC22178376}">
      <dsp:nvSpPr>
        <dsp:cNvPr id="0" name=""/>
        <dsp:cNvSpPr/>
      </dsp:nvSpPr>
      <dsp:spPr>
        <a:xfrm>
          <a:off x="3781667" y="2638667"/>
          <a:ext cx="1580665" cy="1580665"/>
        </a:xfrm>
        <a:prstGeom prst="ellipse">
          <a:avLst/>
        </a:prstGeom>
        <a:solidFill>
          <a:srgbClr val="7030A0"/>
        </a:soli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До активних операцій належать</a:t>
          </a:r>
          <a:endParaRPr lang="uk-UA" sz="1900" kern="1200" dirty="0"/>
        </a:p>
      </dsp:txBody>
      <dsp:txXfrm>
        <a:off x="3781667" y="2638667"/>
        <a:ext cx="1580665" cy="1580665"/>
      </dsp:txXfrm>
    </dsp:sp>
    <dsp:sp modelId="{E52743F0-025C-4332-B41B-11473A7E16F4}">
      <dsp:nvSpPr>
        <dsp:cNvPr id="0" name=""/>
        <dsp:cNvSpPr/>
      </dsp:nvSpPr>
      <dsp:spPr>
        <a:xfrm rot="16200000">
          <a:off x="4406931" y="2067847"/>
          <a:ext cx="330136" cy="5374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tint val="6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500" kern="1200"/>
        </a:p>
      </dsp:txBody>
      <dsp:txXfrm rot="16200000">
        <a:off x="4406931" y="2067847"/>
        <a:ext cx="330136" cy="537426"/>
      </dsp:txXfrm>
    </dsp:sp>
    <dsp:sp modelId="{93ACE991-7AE8-4A52-8982-FEEC8B9DCBB6}">
      <dsp:nvSpPr>
        <dsp:cNvPr id="0" name=""/>
        <dsp:cNvSpPr/>
      </dsp:nvSpPr>
      <dsp:spPr>
        <a:xfrm>
          <a:off x="3087339" y="15514"/>
          <a:ext cx="2969320" cy="2000253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вкладення у цінні папери</a:t>
          </a:r>
          <a:endParaRPr lang="uk-UA" sz="1600" kern="1200" dirty="0"/>
        </a:p>
      </dsp:txBody>
      <dsp:txXfrm>
        <a:off x="3087339" y="15514"/>
        <a:ext cx="2969320" cy="2000253"/>
      </dsp:txXfrm>
    </dsp:sp>
    <dsp:sp modelId="{25F53F5E-54A7-4566-9CE9-2706B2CE69BC}">
      <dsp:nvSpPr>
        <dsp:cNvPr id="0" name=""/>
        <dsp:cNvSpPr/>
      </dsp:nvSpPr>
      <dsp:spPr>
        <a:xfrm>
          <a:off x="5455636" y="3160286"/>
          <a:ext cx="224776" cy="5374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tint val="6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500" kern="1200"/>
        </a:p>
      </dsp:txBody>
      <dsp:txXfrm>
        <a:off x="5455636" y="3160286"/>
        <a:ext cx="224776" cy="537426"/>
      </dsp:txXfrm>
    </dsp:sp>
    <dsp:sp modelId="{06940E10-4733-4F8D-B548-E4BF0C6E0A8D}">
      <dsp:nvSpPr>
        <dsp:cNvPr id="0" name=""/>
        <dsp:cNvSpPr/>
      </dsp:nvSpPr>
      <dsp:spPr>
        <a:xfrm>
          <a:off x="5786440" y="2428873"/>
          <a:ext cx="2969320" cy="2000253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формування касових залишків та резервів</a:t>
          </a:r>
          <a:endParaRPr lang="uk-UA" sz="1600" kern="1200" dirty="0"/>
        </a:p>
      </dsp:txBody>
      <dsp:txXfrm>
        <a:off x="5786440" y="2428873"/>
        <a:ext cx="2969320" cy="2000253"/>
      </dsp:txXfrm>
    </dsp:sp>
    <dsp:sp modelId="{7C5A5A2F-26CB-40B0-8BF8-ADE333603029}">
      <dsp:nvSpPr>
        <dsp:cNvPr id="0" name=""/>
        <dsp:cNvSpPr/>
      </dsp:nvSpPr>
      <dsp:spPr>
        <a:xfrm rot="5400000">
          <a:off x="4406931" y="4252725"/>
          <a:ext cx="330136" cy="5374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tint val="6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500" kern="1200"/>
        </a:p>
      </dsp:txBody>
      <dsp:txXfrm rot="5400000">
        <a:off x="4406931" y="4252725"/>
        <a:ext cx="330136" cy="537426"/>
      </dsp:txXfrm>
    </dsp:sp>
    <dsp:sp modelId="{CC277879-02DC-4CE0-830F-076C04784CC4}">
      <dsp:nvSpPr>
        <dsp:cNvPr id="0" name=""/>
        <dsp:cNvSpPr/>
      </dsp:nvSpPr>
      <dsp:spPr>
        <a:xfrm>
          <a:off x="3087339" y="4842231"/>
          <a:ext cx="2969320" cy="2000253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формування інших активів (формування основних засобів </a:t>
          </a:r>
          <a:r>
            <a:rPr lang="uk-UA" sz="1600" kern="1200" dirty="0" err="1" smtClean="0"/>
            <a:t>-будівель</a:t>
          </a:r>
          <a:r>
            <a:rPr lang="uk-UA" sz="1600" kern="1200" dirty="0" smtClean="0"/>
            <a:t>, обладнання тощо)</a:t>
          </a:r>
          <a:endParaRPr lang="uk-UA" sz="1600" kern="1200" dirty="0"/>
        </a:p>
      </dsp:txBody>
      <dsp:txXfrm>
        <a:off x="3087339" y="4842231"/>
        <a:ext cx="2969320" cy="2000253"/>
      </dsp:txXfrm>
    </dsp:sp>
    <dsp:sp modelId="{901D385C-5064-4302-B2AD-F90B48F35662}">
      <dsp:nvSpPr>
        <dsp:cNvPr id="0" name=""/>
        <dsp:cNvSpPr/>
      </dsp:nvSpPr>
      <dsp:spPr>
        <a:xfrm rot="10712358">
          <a:off x="3385914" y="3186962"/>
          <a:ext cx="279905" cy="5374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tint val="6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500" kern="1200"/>
        </a:p>
      </dsp:txBody>
      <dsp:txXfrm rot="10712358">
        <a:off x="3385914" y="3186962"/>
        <a:ext cx="279905" cy="537426"/>
      </dsp:txXfrm>
    </dsp:sp>
    <dsp:sp modelId="{73C3B77A-EFB1-4D16-9F62-BC596D1E733D}">
      <dsp:nvSpPr>
        <dsp:cNvPr id="0" name=""/>
        <dsp:cNvSpPr/>
      </dsp:nvSpPr>
      <dsp:spPr>
        <a:xfrm>
          <a:off x="285713" y="2500313"/>
          <a:ext cx="2969320" cy="2000253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операції з надання кредитів (кредитні операції)</a:t>
          </a:r>
          <a:endParaRPr lang="uk-UA" sz="1600" kern="1200" dirty="0"/>
        </a:p>
      </dsp:txBody>
      <dsp:txXfrm>
        <a:off x="285713" y="2500313"/>
        <a:ext cx="2969320" cy="2000253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D6A6CB0-E91E-4699-8966-871A6DC349CC}">
      <dsp:nvSpPr>
        <dsp:cNvPr id="0" name=""/>
        <dsp:cNvSpPr/>
      </dsp:nvSpPr>
      <dsp:spPr>
        <a:xfrm>
          <a:off x="642904" y="257158"/>
          <a:ext cx="3695366" cy="105156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На банки </a:t>
          </a:r>
          <a:r>
            <a:rPr lang="ru-RU" sz="13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припадає</a:t>
          </a:r>
          <a:r>
            <a:rPr lang="ru-RU" sz="13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3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більша</a:t>
          </a:r>
          <a:r>
            <a:rPr lang="ru-RU" sz="13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3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частка</a:t>
          </a:r>
          <a:r>
            <a:rPr lang="ru-RU" sz="13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в </a:t>
          </a:r>
          <a:r>
            <a:rPr lang="ru-RU" sz="13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перерозподілі</a:t>
          </a:r>
          <a:r>
            <a:rPr lang="ru-RU" sz="13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3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позичкових</a:t>
          </a:r>
          <a:r>
            <a:rPr lang="ru-RU" sz="13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3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капіталів</a:t>
          </a:r>
          <a:r>
            <a:rPr lang="ru-RU" sz="13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на грошовому ринку, </a:t>
          </a:r>
          <a:r>
            <a:rPr lang="ru-RU" sz="13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ніж</a:t>
          </a:r>
          <a:r>
            <a:rPr lang="ru-RU" sz="13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на </a:t>
          </a:r>
          <a:r>
            <a:rPr lang="ru-RU" sz="13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будь-який</a:t>
          </a:r>
          <a:r>
            <a:rPr lang="ru-RU" sz="13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3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інший</a:t>
          </a:r>
          <a:r>
            <a:rPr lang="ru-RU" sz="13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вид </a:t>
          </a:r>
          <a:r>
            <a:rPr lang="ru-RU" sz="13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фінансових</a:t>
          </a:r>
          <a:r>
            <a:rPr lang="ru-RU" sz="13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3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посередників</a:t>
          </a:r>
          <a:endParaRPr lang="uk-UA" sz="13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642904" y="257158"/>
        <a:ext cx="3695366" cy="1051560"/>
      </dsp:txXfrm>
    </dsp:sp>
    <dsp:sp modelId="{E3C7597C-F8C2-4896-BE31-EB40F627C716}">
      <dsp:nvSpPr>
        <dsp:cNvPr id="0" name=""/>
        <dsp:cNvSpPr/>
      </dsp:nvSpPr>
      <dsp:spPr>
        <a:xfrm>
          <a:off x="4714873" y="257158"/>
          <a:ext cx="3695366" cy="105156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-5687897"/>
            <a:satOff val="6484"/>
            <a:lumOff val="442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-5687897"/>
              <a:satOff val="6484"/>
              <a:lumOff val="442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Банки за </a:t>
          </a:r>
          <a:r>
            <a:rPr lang="ru-RU" sz="12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своїм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функціональним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призначенням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беруть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участь у </a:t>
          </a:r>
          <a:r>
            <a:rPr lang="ru-RU" sz="12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формуванні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пропозиції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грошей </a:t>
          </a:r>
          <a:r>
            <a:rPr lang="ru-RU" sz="12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і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мають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можливість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безпосередньо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впливати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на </a:t>
          </a:r>
          <a:r>
            <a:rPr lang="ru-RU" sz="12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ринкову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кон'юнктуру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й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економічне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зростання</a:t>
          </a:r>
          <a:endParaRPr lang="uk-UA" sz="12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4714873" y="257158"/>
        <a:ext cx="3695366" cy="1051560"/>
      </dsp:txXfrm>
    </dsp:sp>
    <dsp:sp modelId="{26A73AC9-7B3B-456C-9B64-0CD623C12ECD}">
      <dsp:nvSpPr>
        <dsp:cNvPr id="0" name=""/>
        <dsp:cNvSpPr/>
      </dsp:nvSpPr>
      <dsp:spPr>
        <a:xfrm>
          <a:off x="4177665" y="4469130"/>
          <a:ext cx="788670" cy="788670"/>
        </a:xfrm>
        <a:prstGeom prst="triangle">
          <a:avLst/>
        </a:prstGeom>
        <a:solidFill>
          <a:schemeClr val="accent3">
            <a:tint val="40000"/>
            <a:alpha val="90000"/>
            <a:hueOff val="-11375793"/>
            <a:satOff val="12968"/>
            <a:lumOff val="88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-11375793"/>
              <a:satOff val="12968"/>
              <a:lumOff val="885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C4857D-44F2-44B6-AD9E-44836610DE11}">
      <dsp:nvSpPr>
        <dsp:cNvPr id="0" name=""/>
        <dsp:cNvSpPr/>
      </dsp:nvSpPr>
      <dsp:spPr>
        <a:xfrm>
          <a:off x="928652" y="4186255"/>
          <a:ext cx="7286695" cy="346456"/>
        </a:xfrm>
        <a:prstGeom prst="rect">
          <a:avLst/>
        </a:prstGeom>
        <a:solidFill>
          <a:schemeClr val="accent3">
            <a:tint val="40000"/>
            <a:alpha val="90000"/>
            <a:hueOff val="-17063690"/>
            <a:satOff val="19452"/>
            <a:lumOff val="132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-17063690"/>
              <a:satOff val="19452"/>
              <a:lumOff val="1327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CCD45-24B2-42CB-BECB-D62B01BB63ED}">
      <dsp:nvSpPr>
        <dsp:cNvPr id="0" name=""/>
        <dsp:cNvSpPr/>
      </dsp:nvSpPr>
      <dsp:spPr>
        <a:xfrm>
          <a:off x="4714873" y="2757496"/>
          <a:ext cx="3695366" cy="134599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розміщуючи свої резерви в позички, банки спроможні створювати нові депозити і цим впливати на пропозицію грошей, що робить їх діяльність надзвичайно відчутною і вразливою для економіки</a:t>
          </a:r>
          <a:endParaRPr lang="uk-UA" sz="1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4714873" y="2757496"/>
        <a:ext cx="3695366" cy="1345996"/>
      </dsp:txXfrm>
    </dsp:sp>
    <dsp:sp modelId="{BB7AED90-09B1-4B8A-A6C3-259161C22BA1}">
      <dsp:nvSpPr>
        <dsp:cNvPr id="0" name=""/>
        <dsp:cNvSpPr/>
      </dsp:nvSpPr>
      <dsp:spPr>
        <a:xfrm>
          <a:off x="4714873" y="1400173"/>
          <a:ext cx="3695366" cy="1345996"/>
        </a:xfrm>
        <a:prstGeom prst="roundRect">
          <a:avLst/>
        </a:prstGeom>
        <a:solidFill>
          <a:schemeClr val="accent3">
            <a:hueOff val="-5513091"/>
            <a:satOff val="8941"/>
            <a:lumOff val="6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банки приймають гроші на поточні (чекові) депозити, за якими вкладники можуть вільно розпоряджатися своїми коштами</a:t>
          </a:r>
          <a:endParaRPr lang="uk-UA" sz="1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4714873" y="1400173"/>
        <a:ext cx="3695366" cy="1345996"/>
      </dsp:txXfrm>
    </dsp:sp>
    <dsp:sp modelId="{75C00BF5-40E0-4A01-A31E-8D4D284913CE}">
      <dsp:nvSpPr>
        <dsp:cNvPr id="0" name=""/>
        <dsp:cNvSpPr/>
      </dsp:nvSpPr>
      <dsp:spPr>
        <a:xfrm>
          <a:off x="714339" y="2757496"/>
          <a:ext cx="3695366" cy="1345996"/>
        </a:xfrm>
        <a:prstGeom prst="roundRect">
          <a:avLst/>
        </a:prstGeom>
        <a:solidFill>
          <a:schemeClr val="accent3">
            <a:hueOff val="-11026182"/>
            <a:satOff val="17881"/>
            <a:lumOff val="13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банки мають можливість надавати економічним суб'єктам широкий асортимент різних послуг,  тому можливості впливу на грошовий оборот і економіку загалом у банків значно ширші, ніж у будь-якого виду небанківських фінансових посередників </a:t>
          </a:r>
          <a:endParaRPr lang="uk-UA" sz="1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714339" y="2757496"/>
        <a:ext cx="3695366" cy="1345996"/>
      </dsp:txXfrm>
    </dsp:sp>
    <dsp:sp modelId="{994F5A3E-CF6D-432A-9084-FF09E111F16B}">
      <dsp:nvSpPr>
        <dsp:cNvPr id="0" name=""/>
        <dsp:cNvSpPr/>
      </dsp:nvSpPr>
      <dsp:spPr>
        <a:xfrm>
          <a:off x="642904" y="1400173"/>
          <a:ext cx="3695366" cy="1345996"/>
        </a:xfrm>
        <a:prstGeom prst="roundRect">
          <a:avLst/>
        </a:prstGeom>
        <a:solidFill>
          <a:schemeClr val="accent3">
            <a:hueOff val="-16539272"/>
            <a:satOff val="26822"/>
            <a:lumOff val="19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можливості впливу на грошовий оборот і економіку загалом у банків значно ширші, ніж у будь-якого виду небанківських фінансових посередників </a:t>
          </a:r>
          <a:endParaRPr lang="uk-UA" sz="1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642904" y="1400173"/>
        <a:ext cx="3695366" cy="134599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A073314-514C-45B0-AD7D-1A654F6EDD02}">
      <dsp:nvSpPr>
        <dsp:cNvPr id="0" name=""/>
        <dsp:cNvSpPr/>
      </dsp:nvSpPr>
      <dsp:spPr>
        <a:xfrm>
          <a:off x="889" y="1850897"/>
          <a:ext cx="2256413" cy="3156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latin typeface="Times New Roman" pitchFamily="18" charset="0"/>
              <a:cs typeface="Times New Roman" pitchFamily="18" charset="0"/>
            </a:rPr>
            <a:t>Основними цілями контролю за банками є:</a:t>
          </a:r>
          <a:endParaRPr lang="uk-UA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89" y="1850897"/>
        <a:ext cx="2256413" cy="3156204"/>
      </dsp:txXfrm>
    </dsp:sp>
    <dsp:sp modelId="{07BF2ECA-86D8-4713-8C88-8CE6FFE30475}">
      <dsp:nvSpPr>
        <dsp:cNvPr id="0" name=""/>
        <dsp:cNvSpPr/>
      </dsp:nvSpPr>
      <dsp:spPr>
        <a:xfrm rot="18677375">
          <a:off x="1935214" y="2696981"/>
          <a:ext cx="1893886" cy="41000"/>
        </a:xfrm>
        <a:custGeom>
          <a:avLst/>
          <a:gdLst/>
          <a:ahLst/>
          <a:cxnLst/>
          <a:rect l="0" t="0" r="0" b="0"/>
          <a:pathLst>
            <a:path>
              <a:moveTo>
                <a:pt x="0" y="20500"/>
              </a:moveTo>
              <a:lnTo>
                <a:pt x="1893886" y="205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/>
        </a:p>
      </dsp:txBody>
      <dsp:txXfrm rot="18677375">
        <a:off x="2834810" y="2670134"/>
        <a:ext cx="94694" cy="94694"/>
      </dsp:txXfrm>
    </dsp:sp>
    <dsp:sp modelId="{25ADFBE0-9295-4DE1-92FB-EBB17D263189}">
      <dsp:nvSpPr>
        <dsp:cNvPr id="0" name=""/>
        <dsp:cNvSpPr/>
      </dsp:nvSpPr>
      <dsp:spPr>
        <a:xfrm>
          <a:off x="3507012" y="700086"/>
          <a:ext cx="2215766" cy="26117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не допустити, щоб банки заради своїх корпоративних інтересів надмірно збільшували пропозицію грошей і порушували товарно-грошову рівновагу на ринку, завдаючи шкоди суспільству в цілому. </a:t>
          </a:r>
          <a:endParaRPr lang="uk-UA" sz="1400" kern="1200" dirty="0"/>
        </a:p>
      </dsp:txBody>
      <dsp:txXfrm>
        <a:off x="3507012" y="700086"/>
        <a:ext cx="2215766" cy="2611752"/>
      </dsp:txXfrm>
    </dsp:sp>
    <dsp:sp modelId="{857D6E07-005C-4CB0-9FDB-0C3A402F4EA1}">
      <dsp:nvSpPr>
        <dsp:cNvPr id="0" name=""/>
        <dsp:cNvSpPr/>
      </dsp:nvSpPr>
      <dsp:spPr>
        <a:xfrm rot="21587714">
          <a:off x="5722777" y="1984072"/>
          <a:ext cx="778043" cy="41000"/>
        </a:xfrm>
        <a:custGeom>
          <a:avLst/>
          <a:gdLst/>
          <a:ahLst/>
          <a:cxnLst/>
          <a:rect l="0" t="0" r="0" b="0"/>
          <a:pathLst>
            <a:path>
              <a:moveTo>
                <a:pt x="0" y="20500"/>
              </a:moveTo>
              <a:lnTo>
                <a:pt x="778043" y="2050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 rot="21587714">
        <a:off x="6092347" y="1985121"/>
        <a:ext cx="38902" cy="38902"/>
      </dsp:txXfrm>
    </dsp:sp>
    <dsp:sp modelId="{62F4BDB4-A86D-4265-8D05-567E3D832F20}">
      <dsp:nvSpPr>
        <dsp:cNvPr id="0" name=""/>
        <dsp:cNvSpPr/>
      </dsp:nvSpPr>
      <dsp:spPr>
        <a:xfrm>
          <a:off x="6500817" y="785801"/>
          <a:ext cx="2170620" cy="24347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Для цього створюється централізована система контролю і регулювання банківських резервів через центральні банки</a:t>
          </a:r>
          <a:endParaRPr lang="uk-UA" sz="1400" kern="1200" dirty="0"/>
        </a:p>
      </dsp:txBody>
      <dsp:txXfrm>
        <a:off x="6500817" y="785801"/>
        <a:ext cx="2170620" cy="2434762"/>
      </dsp:txXfrm>
    </dsp:sp>
    <dsp:sp modelId="{6A14C986-D09F-4886-BBDE-2C4A09D445D4}">
      <dsp:nvSpPr>
        <dsp:cNvPr id="0" name=""/>
        <dsp:cNvSpPr/>
      </dsp:nvSpPr>
      <dsp:spPr>
        <a:xfrm rot="2922625">
          <a:off x="1935214" y="4120017"/>
          <a:ext cx="1893886" cy="41000"/>
        </a:xfrm>
        <a:custGeom>
          <a:avLst/>
          <a:gdLst/>
          <a:ahLst/>
          <a:cxnLst/>
          <a:rect l="0" t="0" r="0" b="0"/>
          <a:pathLst>
            <a:path>
              <a:moveTo>
                <a:pt x="0" y="20500"/>
              </a:moveTo>
              <a:lnTo>
                <a:pt x="1893886" y="205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/>
        </a:p>
      </dsp:txBody>
      <dsp:txXfrm rot="2922625">
        <a:off x="2834810" y="4093171"/>
        <a:ext cx="94694" cy="94694"/>
      </dsp:txXfrm>
    </dsp:sp>
    <dsp:sp modelId="{F8DF783C-653C-4AE1-896D-44082AAB52C0}">
      <dsp:nvSpPr>
        <dsp:cNvPr id="0" name=""/>
        <dsp:cNvSpPr/>
      </dsp:nvSpPr>
      <dsp:spPr>
        <a:xfrm>
          <a:off x="3507012" y="3546160"/>
          <a:ext cx="2215766" cy="26117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забезпечити достатню надійність комерційних банків заради захисту інтересів їх вкладників</a:t>
          </a:r>
          <a:endParaRPr lang="uk-UA" sz="1400" kern="1200" dirty="0"/>
        </a:p>
      </dsp:txBody>
      <dsp:txXfrm>
        <a:off x="3507012" y="3546160"/>
        <a:ext cx="2215766" cy="2611752"/>
      </dsp:txXfrm>
    </dsp:sp>
    <dsp:sp modelId="{27F869E4-421B-4BBE-8F61-D7BE77E6D676}">
      <dsp:nvSpPr>
        <dsp:cNvPr id="0" name=""/>
        <dsp:cNvSpPr/>
      </dsp:nvSpPr>
      <dsp:spPr>
        <a:xfrm rot="21587714">
          <a:off x="5722777" y="4830145"/>
          <a:ext cx="778043" cy="41000"/>
        </a:xfrm>
        <a:custGeom>
          <a:avLst/>
          <a:gdLst/>
          <a:ahLst/>
          <a:cxnLst/>
          <a:rect l="0" t="0" r="0" b="0"/>
          <a:pathLst>
            <a:path>
              <a:moveTo>
                <a:pt x="0" y="20500"/>
              </a:moveTo>
              <a:lnTo>
                <a:pt x="778043" y="2050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 rot="21587714">
        <a:off x="6092347" y="4831195"/>
        <a:ext cx="38902" cy="38902"/>
      </dsp:txXfrm>
    </dsp:sp>
    <dsp:sp modelId="{37BD98ED-BBC3-4FDD-899D-8AF06C29B7C9}">
      <dsp:nvSpPr>
        <dsp:cNvPr id="0" name=""/>
        <dsp:cNvSpPr/>
      </dsp:nvSpPr>
      <dsp:spPr>
        <a:xfrm>
          <a:off x="6500817" y="3631874"/>
          <a:ext cx="2170620" cy="24347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Для цього створюються спеціальні системи забезпечення стабільності банків, основними елементами яких є централізоване встановлення економічних нормативів діяльності банків та контролю за їх дотриманням.</a:t>
          </a:r>
          <a:endParaRPr lang="uk-UA" sz="1400" kern="1200" dirty="0"/>
        </a:p>
      </dsp:txBody>
      <dsp:txXfrm>
        <a:off x="6500817" y="3631874"/>
        <a:ext cx="2170620" cy="2434762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113089B-3345-43A0-87D5-433197ABEC76}">
      <dsp:nvSpPr>
        <dsp:cNvPr id="0" name=""/>
        <dsp:cNvSpPr/>
      </dsp:nvSpPr>
      <dsp:spPr>
        <a:xfrm>
          <a:off x="3000365" y="-71429"/>
          <a:ext cx="3086978" cy="198988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Банки   самостійно   визначають   систему    організації операційної діяльності  залежно від їх структури, обсягів та видів банківських операцій,  кількості працюючих, розвитку інформаційних технологій   тощо</a:t>
          </a:r>
          <a:endParaRPr lang="uk-UA" sz="1500" kern="1200" dirty="0"/>
        </a:p>
      </dsp:txBody>
      <dsp:txXfrm>
        <a:off x="3000365" y="-71429"/>
        <a:ext cx="3086978" cy="1989889"/>
      </dsp:txXfrm>
    </dsp:sp>
    <dsp:sp modelId="{AFDE8E04-60FA-41C1-9E2D-5332CC1F9EA9}">
      <dsp:nvSpPr>
        <dsp:cNvPr id="0" name=""/>
        <dsp:cNvSpPr/>
      </dsp:nvSpPr>
      <dsp:spPr>
        <a:xfrm>
          <a:off x="2456049" y="1128370"/>
          <a:ext cx="4604154" cy="4604154"/>
        </a:xfrm>
        <a:custGeom>
          <a:avLst/>
          <a:gdLst/>
          <a:ahLst/>
          <a:cxnLst/>
          <a:rect l="0" t="0" r="0" b="0"/>
          <a:pathLst>
            <a:path>
              <a:moveTo>
                <a:pt x="3638633" y="427729"/>
              </a:moveTo>
              <a:arcTo wR="2302077" hR="2302077" stAng="18329509" swAng="1325863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22D516-6B60-4DBB-8AAE-7C7E7EC262B0}">
      <dsp:nvSpPr>
        <dsp:cNvPr id="0" name=""/>
        <dsp:cNvSpPr/>
      </dsp:nvSpPr>
      <dsp:spPr>
        <a:xfrm>
          <a:off x="5330588" y="2204186"/>
          <a:ext cx="3086978" cy="1724893"/>
        </a:xfrm>
        <a:prstGeom prst="roundRect">
          <a:avLst/>
        </a:prstGeom>
        <a:solidFill>
          <a:schemeClr val="accent2">
            <a:hueOff val="2250663"/>
            <a:satOff val="834"/>
            <a:lumOff val="254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hueOff val="2250663"/>
              <a:satOff val="834"/>
              <a:lumOff val="2549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Оброблення  інформації  про  операції  та  її зберігання   мають   виконуватися   на   серверах   та/або   іншій комп'ютерній техніці, які/яка повинні/а фізично розташовуватися на території України</a:t>
          </a:r>
          <a:endParaRPr lang="uk-UA" sz="1500" kern="1200" dirty="0"/>
        </a:p>
      </dsp:txBody>
      <dsp:txXfrm>
        <a:off x="5330588" y="2204186"/>
        <a:ext cx="3086978" cy="1724893"/>
      </dsp:txXfrm>
    </dsp:sp>
    <dsp:sp modelId="{D38DA06C-17D2-40A8-90AC-B9DEC2C18CD2}">
      <dsp:nvSpPr>
        <dsp:cNvPr id="0" name=""/>
        <dsp:cNvSpPr/>
      </dsp:nvSpPr>
      <dsp:spPr>
        <a:xfrm>
          <a:off x="2493784" y="342739"/>
          <a:ext cx="4604154" cy="4604154"/>
        </a:xfrm>
        <a:custGeom>
          <a:avLst/>
          <a:gdLst/>
          <a:ahLst/>
          <a:cxnLst/>
          <a:rect l="0" t="0" r="0" b="0"/>
          <a:pathLst>
            <a:path>
              <a:moveTo>
                <a:pt x="4208209" y="3592898"/>
              </a:moveTo>
              <a:arcTo wR="2302077" hR="2302077" stAng="2046337" swAng="1163735"/>
            </a:path>
          </a:pathLst>
        </a:custGeom>
        <a:noFill/>
        <a:ln w="9525" cap="flat" cmpd="sng" algn="ctr">
          <a:solidFill>
            <a:schemeClr val="accent2">
              <a:hueOff val="2250663"/>
              <a:satOff val="834"/>
              <a:lumOff val="254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FC97FD-9364-4AF6-9032-DD139D9245C0}">
      <dsp:nvSpPr>
        <dsp:cNvPr id="0" name=""/>
        <dsp:cNvSpPr/>
      </dsp:nvSpPr>
      <dsp:spPr>
        <a:xfrm>
          <a:off x="3071804" y="4342124"/>
          <a:ext cx="3086978" cy="1724893"/>
        </a:xfrm>
        <a:prstGeom prst="roundRect">
          <a:avLst/>
        </a:prstGeom>
        <a:solidFill>
          <a:schemeClr val="accent2">
            <a:hueOff val="4501327"/>
            <a:satOff val="1667"/>
            <a:lumOff val="509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hueOff val="4501327"/>
              <a:satOff val="1667"/>
              <a:lumOff val="5097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err="1" smtClean="0"/>
            <a:t>Відповідальність</a:t>
          </a:r>
          <a:r>
            <a:rPr lang="ru-RU" sz="1500" kern="1200" dirty="0" smtClean="0"/>
            <a:t>  за  </a:t>
          </a:r>
          <a:r>
            <a:rPr lang="ru-RU" sz="1500" kern="1200" dirty="0" err="1" smtClean="0"/>
            <a:t>організацію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операційної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діяльності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банків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несуть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їх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керівники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відповідно</a:t>
          </a:r>
          <a:r>
            <a:rPr lang="ru-RU" sz="1500" kern="1200" dirty="0" smtClean="0"/>
            <a:t> до </a:t>
          </a:r>
          <a:r>
            <a:rPr lang="ru-RU" sz="1500" kern="1200" dirty="0" err="1" smtClean="0"/>
            <a:t>установчих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документів</a:t>
          </a:r>
          <a:r>
            <a:rPr lang="ru-RU" sz="1500" kern="1200" dirty="0" smtClean="0"/>
            <a:t>  та </a:t>
          </a:r>
          <a:r>
            <a:rPr lang="ru-RU" sz="1500" kern="1200" dirty="0" err="1" smtClean="0"/>
            <a:t>законодавства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України</a:t>
          </a:r>
          <a:endParaRPr lang="uk-UA" sz="1500" kern="1200" dirty="0"/>
        </a:p>
      </dsp:txBody>
      <dsp:txXfrm>
        <a:off x="3071804" y="4342124"/>
        <a:ext cx="3086978" cy="1724893"/>
      </dsp:txXfrm>
    </dsp:sp>
    <dsp:sp modelId="{1B5441C7-A731-409A-AA34-AA28DEE2AE35}">
      <dsp:nvSpPr>
        <dsp:cNvPr id="0" name=""/>
        <dsp:cNvSpPr/>
      </dsp:nvSpPr>
      <dsp:spPr>
        <a:xfrm>
          <a:off x="2080951" y="396234"/>
          <a:ext cx="4604154" cy="4604154"/>
        </a:xfrm>
        <a:custGeom>
          <a:avLst/>
          <a:gdLst/>
          <a:ahLst/>
          <a:cxnLst/>
          <a:rect l="0" t="0" r="0" b="0"/>
          <a:pathLst>
            <a:path>
              <a:moveTo>
                <a:pt x="983331" y="4188998"/>
              </a:moveTo>
              <a:arcTo wR="2302077" hR="2302077" stAng="7496954" swAng="1350218"/>
            </a:path>
          </a:pathLst>
        </a:custGeom>
        <a:noFill/>
        <a:ln w="9525" cap="flat" cmpd="sng" algn="ctr">
          <a:solidFill>
            <a:schemeClr val="accent2">
              <a:hueOff val="4501327"/>
              <a:satOff val="1667"/>
              <a:lumOff val="509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6AE615-8512-4D2A-A5AB-23097BDDFD13}">
      <dsp:nvSpPr>
        <dsp:cNvPr id="0" name=""/>
        <dsp:cNvSpPr/>
      </dsp:nvSpPr>
      <dsp:spPr>
        <a:xfrm>
          <a:off x="726433" y="2204186"/>
          <a:ext cx="3086978" cy="1724893"/>
        </a:xfrm>
        <a:prstGeom prst="roundRect">
          <a:avLst/>
        </a:prstGeom>
        <a:solidFill>
          <a:schemeClr val="accent2">
            <a:hueOff val="6751989"/>
            <a:satOff val="2501"/>
            <a:lumOff val="764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hueOff val="6751989"/>
              <a:satOff val="2501"/>
              <a:lumOff val="7646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Банки  </a:t>
          </a:r>
          <a:r>
            <a:rPr lang="ru-RU" sz="1500" kern="1200" dirty="0" err="1" smtClean="0"/>
            <a:t>самостійно</a:t>
          </a:r>
          <a:r>
            <a:rPr lang="ru-RU" sz="1500" kern="1200" dirty="0" smtClean="0"/>
            <a:t>  </a:t>
          </a:r>
          <a:r>
            <a:rPr lang="ru-RU" sz="1500" kern="1200" dirty="0" err="1" smtClean="0"/>
            <a:t>розробляють</a:t>
          </a:r>
          <a:r>
            <a:rPr lang="ru-RU" sz="1500" kern="1200" dirty="0" smtClean="0"/>
            <a:t>   </a:t>
          </a:r>
          <a:r>
            <a:rPr lang="ru-RU" sz="1500" kern="1200" dirty="0" err="1" smtClean="0"/>
            <a:t>технології</a:t>
          </a:r>
          <a:r>
            <a:rPr lang="ru-RU" sz="1500" kern="1200" dirty="0" smtClean="0"/>
            <a:t>   </a:t>
          </a:r>
          <a:r>
            <a:rPr lang="ru-RU" sz="1500" kern="1200" dirty="0" err="1" smtClean="0"/>
            <a:t>здійснення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банківських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операцій</a:t>
          </a:r>
          <a:r>
            <a:rPr lang="ru-RU" sz="1500" kern="1200" dirty="0" smtClean="0"/>
            <a:t> та </a:t>
          </a:r>
          <a:r>
            <a:rPr lang="ru-RU" sz="1500" kern="1200" dirty="0" err="1" smtClean="0"/>
            <a:t>визначають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методи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внутрішнього</a:t>
          </a:r>
          <a:r>
            <a:rPr lang="ru-RU" sz="1500" kern="1200" dirty="0" smtClean="0"/>
            <a:t> контролю за </a:t>
          </a:r>
          <a:r>
            <a:rPr lang="ru-RU" sz="1500" kern="1200" dirty="0" err="1" smtClean="0"/>
            <a:t>їх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проведенням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відповідно</a:t>
          </a:r>
          <a:r>
            <a:rPr lang="ru-RU" sz="1500" kern="1200" dirty="0" smtClean="0"/>
            <a:t> до </a:t>
          </a:r>
          <a:r>
            <a:rPr lang="ru-RU" sz="1500" kern="1200" dirty="0" err="1" smtClean="0"/>
            <a:t>законодавства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України</a:t>
          </a:r>
          <a:endParaRPr lang="uk-UA" sz="1500" kern="1200" dirty="0"/>
        </a:p>
      </dsp:txBody>
      <dsp:txXfrm>
        <a:off x="726433" y="2204186"/>
        <a:ext cx="3086978" cy="1724893"/>
      </dsp:txXfrm>
    </dsp:sp>
    <dsp:sp modelId="{67CBD6AC-86C9-4A38-94EB-CDAC57078858}">
      <dsp:nvSpPr>
        <dsp:cNvPr id="0" name=""/>
        <dsp:cNvSpPr/>
      </dsp:nvSpPr>
      <dsp:spPr>
        <a:xfrm>
          <a:off x="2062495" y="1161578"/>
          <a:ext cx="4604154" cy="4604154"/>
        </a:xfrm>
        <a:custGeom>
          <a:avLst/>
          <a:gdLst/>
          <a:ahLst/>
          <a:cxnLst/>
          <a:rect l="0" t="0" r="0" b="0"/>
          <a:pathLst>
            <a:path>
              <a:moveTo>
                <a:pt x="379577" y="1035761"/>
              </a:moveTo>
              <a:arcTo wR="2302077" hR="2302077" stAng="12802330" swAng="1204946"/>
            </a:path>
          </a:pathLst>
        </a:custGeom>
        <a:noFill/>
        <a:ln w="9525" cap="flat" cmpd="sng" algn="ctr">
          <a:solidFill>
            <a:schemeClr val="accent2">
              <a:hueOff val="6751989"/>
              <a:satOff val="2501"/>
              <a:lumOff val="764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03D85-13BB-4B68-A352-F7EA635F1B22}" type="datetimeFigureOut">
              <a:rPr lang="ru-RU" smtClean="0"/>
              <a:pPr/>
              <a:t>20.03.2012</a:t>
            </a:fld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2A09-76B0-4E85-BACD-D73944E228E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03D85-13BB-4B68-A352-F7EA635F1B22}" type="datetimeFigureOut">
              <a:rPr lang="ru-RU" smtClean="0"/>
              <a:pPr/>
              <a:t>20.03.2012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2A09-76B0-4E85-BACD-D73944E228E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cover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03D85-13BB-4B68-A352-F7EA635F1B22}" type="datetimeFigureOut">
              <a:rPr lang="ru-RU" smtClean="0"/>
              <a:pPr/>
              <a:t>20.03.2012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2A09-76B0-4E85-BACD-D73944E228E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03D85-13BB-4B68-A352-F7EA635F1B22}" type="datetimeFigureOut">
              <a:rPr lang="ru-RU" smtClean="0"/>
              <a:pPr/>
              <a:t>20.03.2012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2A09-76B0-4E85-BACD-D73944E228E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cover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03D85-13BB-4B68-A352-F7EA635F1B22}" type="datetimeFigureOut">
              <a:rPr lang="ru-RU" smtClean="0"/>
              <a:pPr/>
              <a:t>20.03.2012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2A09-76B0-4E85-BACD-D73944E228E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cover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03D85-13BB-4B68-A352-F7EA635F1B22}" type="datetimeFigureOut">
              <a:rPr lang="ru-RU" smtClean="0"/>
              <a:pPr/>
              <a:t>20.03.2012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2A09-76B0-4E85-BACD-D73944E228E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cover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03D85-13BB-4B68-A352-F7EA635F1B22}" type="datetimeFigureOut">
              <a:rPr lang="ru-RU" smtClean="0"/>
              <a:pPr/>
              <a:t>20.03.2012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2A09-76B0-4E85-BACD-D73944E228E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cover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03D85-13BB-4B68-A352-F7EA635F1B22}" type="datetimeFigureOut">
              <a:rPr lang="ru-RU" smtClean="0"/>
              <a:pPr/>
              <a:t>20.03.2012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2A09-76B0-4E85-BACD-D73944E228E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cover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03D85-13BB-4B68-A352-F7EA635F1B22}" type="datetimeFigureOut">
              <a:rPr lang="ru-RU" smtClean="0"/>
              <a:pPr/>
              <a:t>20.03.2012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C0D2A09-76B0-4E85-BACD-D73944E228E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cover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03D85-13BB-4B68-A352-F7EA635F1B22}" type="datetimeFigureOut">
              <a:rPr lang="ru-RU" smtClean="0"/>
              <a:pPr/>
              <a:t>20.03.2012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2A09-76B0-4E85-BACD-D73944E228E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cover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03D85-13BB-4B68-A352-F7EA635F1B22}" type="datetimeFigureOut">
              <a:rPr lang="ru-RU" smtClean="0"/>
              <a:pPr/>
              <a:t>20.03.2012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2A09-76B0-4E85-BACD-D73944E228E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cover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5203D85-13BB-4B68-A352-F7EA635F1B22}" type="datetimeFigureOut">
              <a:rPr lang="ru-RU" smtClean="0"/>
              <a:pPr/>
              <a:t>20.03.2012</a:t>
            </a:fld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C0D2A09-76B0-4E85-BACD-D73944E228E8}" type="slidenum">
              <a:rPr lang="uk-UA" smtClean="0"/>
              <a:pPr/>
              <a:t>‹#›</a:t>
            </a:fld>
            <a:endParaRPr lang="uk-UA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cover dir="ld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0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16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18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500042"/>
            <a:ext cx="6457968" cy="3429024"/>
          </a:xfrm>
          <a:gradFill flip="none" rotWithShape="1">
            <a:gsLst>
              <a:gs pos="0">
                <a:schemeClr val="accent1">
                  <a:tint val="98000"/>
                  <a:shade val="25000"/>
                  <a:satMod val="250000"/>
                </a:schemeClr>
              </a:gs>
              <a:gs pos="68000">
                <a:schemeClr val="accent1">
                  <a:tint val="86000"/>
                  <a:satMod val="115000"/>
                </a:schemeClr>
              </a:gs>
              <a:gs pos="100000">
                <a:schemeClr val="accent1">
                  <a:tint val="50000"/>
                  <a:satMod val="15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4400" dirty="0">
                <a:solidFill>
                  <a:srgbClr val="EA50C2"/>
                </a:solidFill>
              </a:rPr>
              <a:t>Банки у функціонуванні ринку капіталів та грошей. Основні операції банків. Організація діяльності банків та роль </a:t>
            </a:r>
            <a:r>
              <a:rPr lang="uk-UA" sz="4400" dirty="0" smtClean="0">
                <a:solidFill>
                  <a:srgbClr val="EA50C2"/>
                </a:solidFill>
              </a:rPr>
              <a:t>уряду</a:t>
            </a:r>
            <a:endParaRPr lang="uk-UA" dirty="0">
              <a:solidFill>
                <a:srgbClr val="EA50C2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3714752"/>
            <a:ext cx="292895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0004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b="1" i="1" u="sng" dirty="0" smtClean="0">
                <a:latin typeface="Times New Roman" pitchFamily="18" charset="0"/>
                <a:cs typeface="Times New Roman" pitchFamily="18" charset="0"/>
              </a:rPr>
              <a:t>Банки, як основні учасники ринку капіталів</a:t>
            </a:r>
            <a:endParaRPr lang="uk-UA" sz="3200" b="1" i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14356"/>
            <a:ext cx="6572296" cy="3286148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marL="3175" indent="290513">
              <a:buNone/>
            </a:pPr>
            <a:r>
              <a:rPr lang="uk-UA" dirty="0" smtClean="0"/>
              <a:t>Банк є однією із сторін відносин, яка в певній угоді на ринку капіталів виступає або як кредитор, або як позичальник.</a:t>
            </a:r>
          </a:p>
          <a:p>
            <a:pPr marL="3175" indent="290513">
              <a:buNone/>
            </a:pPr>
            <a:r>
              <a:rPr lang="uk-UA" dirty="0" smtClean="0"/>
              <a:t>Ця кредитна установа приймає і розміщує грошові внески громадян та юридичних осіб, надає різні види позик, здійснює розрахунки за дорученням клієнтів та їхнє касове обслуговування;  випускає чеки, акредитиви, акції, облігації тощо; купує, зберігає та продає цінні папери; здійснює валютні операції; надає консультаційні послуги.</a:t>
            </a:r>
            <a:endParaRPr lang="uk-UA" dirty="0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714023"/>
            <a:ext cx="2786082" cy="2143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4286256"/>
            <a:ext cx="3286148" cy="2022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3643314"/>
            <a:ext cx="2941397" cy="2214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428604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596" y="571480"/>
            <a:ext cx="2705100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00430" y="3714752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15074" y="785794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9815" y="5214950"/>
            <a:ext cx="3024185" cy="1209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20" y="571480"/>
            <a:ext cx="25527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71480"/>
          </a:xfrm>
        </p:spPr>
        <p:txBody>
          <a:bodyPr>
            <a:normAutofit/>
          </a:bodyPr>
          <a:lstStyle/>
          <a:p>
            <a:pPr algn="ctr"/>
            <a:r>
              <a:rPr lang="uk-UA" sz="3200" b="1" u="sng" dirty="0" smtClean="0">
                <a:latin typeface="Times New Roman" pitchFamily="18" charset="0"/>
                <a:cs typeface="Times New Roman" pitchFamily="18" charset="0"/>
              </a:rPr>
              <a:t>Банки, як учасники на грошовому ринку</a:t>
            </a:r>
            <a:endParaRPr lang="uk-UA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91440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85720" y="785794"/>
            <a:ext cx="84296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фінансових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посередників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ключове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займають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банки.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проявляється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такому: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5673859"/>
            <a:ext cx="1785918" cy="1184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285728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714356"/>
            <a:ext cx="8501122" cy="2928957"/>
          </a:xfrm>
        </p:spPr>
        <p:txBody>
          <a:bodyPr>
            <a:normAutofit fontScale="77500" lnSpcReduction="20000"/>
          </a:bodyPr>
          <a:lstStyle/>
          <a:p>
            <a:pPr marL="0" indent="354013">
              <a:buNone/>
            </a:pPr>
            <a:r>
              <a:rPr lang="uk-UA" dirty="0" smtClean="0"/>
              <a:t>Аналіз багатовікової світової історії банківської справи та механізму функціонування грошового ринку дає підстави віднести до банківської діяльності комплекс із трьох посередницьких операцій:</a:t>
            </a:r>
          </a:p>
          <a:p>
            <a:pPr marL="0" indent="354013">
              <a:buNone/>
            </a:pPr>
            <a:r>
              <a:rPr lang="uk-UA" dirty="0" smtClean="0"/>
              <a:t>- приймати грошові вклади від клієнтів;</a:t>
            </a:r>
          </a:p>
          <a:p>
            <a:pPr marL="0" indent="354013">
              <a:buNone/>
            </a:pPr>
            <a:r>
              <a:rPr lang="uk-UA" dirty="0" smtClean="0"/>
              <a:t>- надавати клієнтам позички і створювати нові платіжні засоби;</a:t>
            </a:r>
          </a:p>
          <a:p>
            <a:pPr marL="0" indent="354013">
              <a:buNone/>
            </a:pPr>
            <a:r>
              <a:rPr lang="uk-UA" dirty="0" smtClean="0"/>
              <a:t>- здійснювати розрахунки між клієнтами.</a:t>
            </a:r>
          </a:p>
          <a:p>
            <a:pPr marL="0" indent="354013">
              <a:buNone/>
            </a:pPr>
            <a:r>
              <a:rPr lang="uk-UA" dirty="0" smtClean="0"/>
              <a:t>Виконання цього комплексу операцій можна вважати визначальною економічною ознакою банку взагалі - як центрального, так і комерційного.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000495"/>
            <a:ext cx="2857505" cy="2857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3643314"/>
            <a:ext cx="3286148" cy="2166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4672547"/>
            <a:ext cx="2928958" cy="218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48" y="5143500"/>
            <a:ext cx="26574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596" y="0"/>
            <a:ext cx="2505075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/>
          </a:bodyPr>
          <a:lstStyle/>
          <a:p>
            <a:pPr algn="ctr"/>
            <a:r>
              <a:rPr lang="uk-UA" sz="4000" b="1" u="sng" dirty="0" smtClean="0">
                <a:latin typeface="Times New Roman" pitchFamily="18" charset="0"/>
                <a:cs typeface="Times New Roman" pitchFamily="18" charset="0"/>
              </a:rPr>
              <a:t>Організація діяльності банків</a:t>
            </a:r>
            <a:endParaRPr lang="uk-UA" sz="4000" b="1" u="sng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857232"/>
          <a:ext cx="9144000" cy="600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96050" y="5133975"/>
            <a:ext cx="264795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282" y="928670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00043"/>
            <a:ext cx="8858280" cy="3500462"/>
          </a:xfrm>
        </p:spPr>
        <p:txBody>
          <a:bodyPr>
            <a:normAutofit fontScale="85000" lnSpcReduction="20000"/>
          </a:bodyPr>
          <a:lstStyle/>
          <a:p>
            <a:pPr marL="0" indent="354013">
              <a:buNone/>
            </a:pPr>
            <a:r>
              <a:rPr lang="uk-UA" dirty="0" smtClean="0"/>
              <a:t>Операційні  процедури  (правила)  щодо  кожної  операції </a:t>
            </a:r>
          </a:p>
          <a:p>
            <a:pPr marL="0" indent="354013">
              <a:buNone/>
            </a:pPr>
            <a:r>
              <a:rPr lang="uk-UA" dirty="0" smtClean="0"/>
              <a:t>мають базуватися на таких принципах, як наявність дозволу, запису, контролю і обов'язково включати такі складові:</a:t>
            </a:r>
          </a:p>
          <a:p>
            <a:pPr marL="0" indent="354013">
              <a:buFont typeface="Wingdings" pitchFamily="2" charset="2"/>
              <a:buChar char="Ø"/>
            </a:pPr>
            <a:r>
              <a:rPr lang="uk-UA" dirty="0" smtClean="0"/>
              <a:t>     опис операції;</a:t>
            </a:r>
          </a:p>
          <a:p>
            <a:pPr marL="0" indent="354013">
              <a:buFont typeface="Wingdings" pitchFamily="2" charset="2"/>
              <a:buChar char="Ø"/>
            </a:pPr>
            <a:r>
              <a:rPr lang="uk-UA" dirty="0" smtClean="0"/>
              <a:t>     розподіл повноважень між виконавцями операції;</a:t>
            </a:r>
          </a:p>
          <a:p>
            <a:pPr marL="0" indent="354013">
              <a:buFont typeface="Wingdings" pitchFamily="2" charset="2"/>
              <a:buChar char="Ø"/>
            </a:pPr>
            <a:r>
              <a:rPr lang="uk-UA" dirty="0" smtClean="0"/>
              <a:t>     установлення відповідальності осіб, які її здійснюють;</a:t>
            </a:r>
          </a:p>
          <a:p>
            <a:pPr marL="0" indent="354013">
              <a:buFont typeface="Wingdings" pitchFamily="2" charset="2"/>
              <a:buChar char="Ø"/>
            </a:pPr>
            <a:r>
              <a:rPr lang="uk-UA" dirty="0" smtClean="0"/>
              <a:t>     документування інформації за операцією;</a:t>
            </a:r>
          </a:p>
          <a:p>
            <a:pPr marL="0" indent="354013">
              <a:buFont typeface="Wingdings" pitchFamily="2" charset="2"/>
              <a:buChar char="Ø"/>
            </a:pPr>
            <a:r>
              <a:rPr lang="uk-UA" dirty="0" smtClean="0"/>
              <a:t>     заходи (механізми)  внутрішнього  контролю   за  проведенням операції  та  інші  складові,  визначені  банком  і  передбачені у внутрішньому положенні. </a:t>
            </a:r>
            <a:endParaRPr lang="uk-UA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143380"/>
            <a:ext cx="3214710" cy="236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4118414"/>
            <a:ext cx="2928958" cy="273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3929297"/>
            <a:ext cx="2333628" cy="2928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5500694" cy="6858000"/>
          </a:xfrm>
        </p:spPr>
        <p:txBody>
          <a:bodyPr>
            <a:normAutofit fontScale="70000" lnSpcReduction="20000"/>
          </a:bodyPr>
          <a:lstStyle/>
          <a:p>
            <a:pPr marL="0" indent="174625">
              <a:buNone/>
            </a:pPr>
            <a:r>
              <a:rPr lang="uk-UA" b="1" u="sng" dirty="0" smtClean="0">
                <a:latin typeface="Times New Roman" pitchFamily="18" charset="0"/>
                <a:cs typeface="Times New Roman" pitchFamily="18" charset="0"/>
              </a:rPr>
              <a:t>Операційна діяльність банку має бути організована  таким чином, щоб забезпечити:</a:t>
            </a:r>
          </a:p>
          <a:p>
            <a:pPr marL="0" indent="261938">
              <a:buFont typeface="Wingdings" pitchFamily="2" charset="2"/>
              <a:buChar char="ü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розподіл обов'язків та повноважень щодо здійснення операцій;</a:t>
            </a:r>
          </a:p>
          <a:p>
            <a:pPr marL="0" indent="261938">
              <a:buFont typeface="Wingdings" pitchFamily="2" charset="2"/>
              <a:buChar char="ü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належне документування  всіх  операцій</a:t>
            </a:r>
          </a:p>
          <a:p>
            <a:pPr marL="0" indent="261938">
              <a:buFont typeface="Wingdings" pitchFamily="2" charset="2"/>
              <a:buChar char="ü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своєчасне, повне  та  достовірне  відображення   операцій   у регістрах бухгалтерського обліку;</a:t>
            </a:r>
          </a:p>
          <a:p>
            <a:pPr marL="0" indent="261938">
              <a:buFont typeface="Wingdings" pitchFamily="2" charset="2"/>
              <a:buChar char="ü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накопичення та  надання  докладної   інформації   за   кожною операцією  з  обов'язковим  зазначенням даних про її учасників,  з визначенням балансових  і  позабалансових  вимог  та  зобов'язань, можливих змін за цими операціями,  сум нарахованих,  отриманих або сплачених  доходів  та  витрат,  а  також  інших  параметрів,   що забезпечують складання звітності банку;</a:t>
            </a:r>
          </a:p>
          <a:p>
            <a:pPr marL="0" indent="261938">
              <a:buFont typeface="Wingdings" pitchFamily="2" charset="2"/>
              <a:buChar char="ü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установлення лімітів на здійснення окремих операцій;</a:t>
            </a:r>
          </a:p>
          <a:p>
            <a:pPr marL="0" indent="261938">
              <a:buFont typeface="Wingdings" pitchFamily="2" charset="2"/>
              <a:buChar char="ü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визначення наявних   та   можливих   операційних   ризиків  і управління ними;</a:t>
            </a:r>
          </a:p>
          <a:p>
            <a:pPr marL="0" indent="261938">
              <a:buFont typeface="Wingdings" pitchFamily="2" charset="2"/>
              <a:buChar char="ü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адекватну систему внутрішнього контролю;</a:t>
            </a:r>
          </a:p>
          <a:p>
            <a:pPr marL="0" indent="261938">
              <a:buFont typeface="Wingdings" pitchFamily="2" charset="2"/>
              <a:buChar char="ü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зберігання інформації про всі операції банку;</a:t>
            </a:r>
          </a:p>
          <a:p>
            <a:pPr marL="0" indent="261938">
              <a:buFont typeface="Wingdings" pitchFamily="2" charset="2"/>
              <a:buChar char="ü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конфіденційність інформації   про   кожну   операцію   та  її контрагентів (інформація  про  операцію  під  час  її  передавання відповідними каналами зв'язку має бути зашифрованою).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285727"/>
            <a:ext cx="3252793" cy="2436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3571876"/>
            <a:ext cx="316487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1357290" y="1785926"/>
            <a:ext cx="571504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cap="none" spc="50" dirty="0" smtClean="0">
                <a:ln w="11430"/>
                <a:solidFill>
                  <a:srgbClr val="C61898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ДЯКУЮ </a:t>
            </a:r>
          </a:p>
          <a:p>
            <a:pPr algn="ctr"/>
            <a:r>
              <a:rPr lang="ru-RU" sz="8000" b="1" cap="none" spc="50" dirty="0" smtClean="0">
                <a:ln w="11430"/>
                <a:solidFill>
                  <a:srgbClr val="C61898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 УВАГУ!!!</a:t>
            </a:r>
            <a:endParaRPr lang="ru-RU" sz="8000" b="1" cap="none" spc="50" dirty="0">
              <a:ln w="11430"/>
              <a:solidFill>
                <a:srgbClr val="C61898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144</TotalTime>
  <Words>889</Words>
  <Application>Microsoft Office PowerPoint</Application>
  <PresentationFormat>Экран (4:3)</PresentationFormat>
  <Paragraphs>67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Банки у функціонуванні ринку капіталів та грошей. Основні операції банків. Організація діяльності банків та роль уряду</vt:lpstr>
      <vt:lpstr>Банки, як основні учасники ринку капіталів</vt:lpstr>
      <vt:lpstr>Слайд 3</vt:lpstr>
      <vt:lpstr>Слайд 4</vt:lpstr>
      <vt:lpstr>Слайд 5</vt:lpstr>
      <vt:lpstr>Банки, як учасники на грошовому ринку</vt:lpstr>
      <vt:lpstr>Слайд 7</vt:lpstr>
      <vt:lpstr>Слайд 8</vt:lpstr>
      <vt:lpstr>Організація діяльності банків</vt:lpstr>
      <vt:lpstr>Слайд 10</vt:lpstr>
      <vt:lpstr>Слайд 11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sasha</dc:creator>
  <cp:lastModifiedBy>teacher3</cp:lastModifiedBy>
  <cp:revision>16</cp:revision>
  <dcterms:created xsi:type="dcterms:W3CDTF">2012-03-16T18:25:51Z</dcterms:created>
  <dcterms:modified xsi:type="dcterms:W3CDTF">2012-03-20T14:09:45Z</dcterms:modified>
</cp:coreProperties>
</file>