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34AD-DB58-483F-836A-05F74D2E0EE2}" type="datetimeFigureOut">
              <a:rPr lang="uk-UA" smtClean="0"/>
              <a:pPr/>
              <a:t>20.03.2012</a:t>
            </a:fld>
            <a:endParaRPr lang="uk-U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A69DE5-5D61-4E45-9260-E875334F5C8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34AD-DB58-483F-836A-05F74D2E0EE2}" type="datetimeFigureOut">
              <a:rPr lang="uk-UA" smtClean="0"/>
              <a:pPr/>
              <a:t>20.03.2012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9DE5-5D61-4E45-9260-E875334F5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34AD-DB58-483F-836A-05F74D2E0EE2}" type="datetimeFigureOut">
              <a:rPr lang="uk-UA" smtClean="0"/>
              <a:pPr/>
              <a:t>20.03.2012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9DE5-5D61-4E45-9260-E875334F5C8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34AD-DB58-483F-836A-05F74D2E0EE2}" type="datetimeFigureOut">
              <a:rPr lang="uk-UA" smtClean="0"/>
              <a:pPr/>
              <a:t>20.03.2012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9DE5-5D61-4E45-9260-E875334F5C8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34AD-DB58-483F-836A-05F74D2E0EE2}" type="datetimeFigureOut">
              <a:rPr lang="uk-UA" smtClean="0"/>
              <a:pPr/>
              <a:t>20.03.2012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9DE5-5D61-4E45-9260-E875334F5C8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34AD-DB58-483F-836A-05F74D2E0EE2}" type="datetimeFigureOut">
              <a:rPr lang="uk-UA" smtClean="0"/>
              <a:pPr/>
              <a:t>20.03.2012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9DE5-5D61-4E45-9260-E875334F5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34AD-DB58-483F-836A-05F74D2E0EE2}" type="datetimeFigureOut">
              <a:rPr lang="uk-UA" smtClean="0"/>
              <a:pPr/>
              <a:t>20.03.2012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9DE5-5D61-4E45-9260-E875334F5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34AD-DB58-483F-836A-05F74D2E0EE2}" type="datetimeFigureOut">
              <a:rPr lang="uk-UA" smtClean="0"/>
              <a:pPr/>
              <a:t>20.03.2012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9DE5-5D61-4E45-9260-E875334F5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34AD-DB58-483F-836A-05F74D2E0EE2}" type="datetimeFigureOut">
              <a:rPr lang="uk-UA" smtClean="0"/>
              <a:pPr/>
              <a:t>20.03.2012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9DE5-5D61-4E45-9260-E875334F5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34AD-DB58-483F-836A-05F74D2E0EE2}" type="datetimeFigureOut">
              <a:rPr lang="uk-UA" smtClean="0"/>
              <a:pPr/>
              <a:t>20.03.2012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9DE5-5D61-4E45-9260-E875334F5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34AD-DB58-483F-836A-05F74D2E0EE2}" type="datetimeFigureOut">
              <a:rPr lang="uk-UA" smtClean="0"/>
              <a:pPr/>
              <a:t>20.03.2012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9DE5-5D61-4E45-9260-E875334F5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25034AD-DB58-483F-836A-05F74D2E0EE2}" type="datetimeFigureOut">
              <a:rPr lang="uk-UA" smtClean="0"/>
              <a:pPr/>
              <a:t>20.03.2012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DA69DE5-5D61-4E45-9260-E875334F5C8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764704"/>
            <a:ext cx="8280920" cy="4104455"/>
          </a:xfrm>
        </p:spPr>
        <p:txBody>
          <a:bodyPr>
            <a:normAutofit fontScale="90000"/>
          </a:bodyPr>
          <a:lstStyle/>
          <a:p>
            <a:r>
              <a:rPr lang="uk-UA" sz="2800" dirty="0" smtClean="0"/>
              <a:t>Світове господарство: зміст та основні етапи розвитку. Форми міжнародних економічних відносин: світова торгівля, міжнародний рух капіталів, міжнародна валютна система, міграція робочої сили, науково – технічне співробітництво та глобальна інформаційна мережа.</a:t>
            </a:r>
            <a:br>
              <a:rPr lang="uk-UA" sz="2800" dirty="0" smtClean="0"/>
            </a:br>
            <a:r>
              <a:rPr lang="uk-UA" sz="2800" dirty="0" smtClean="0"/>
              <a:t>Суб’єкти  світового господарства: розвинені країни, </a:t>
            </a:r>
            <a:r>
              <a:rPr lang="uk-UA" sz="2800" dirty="0" err="1" smtClean="0"/>
              <a:t>країни</a:t>
            </a:r>
            <a:r>
              <a:rPr lang="uk-UA" sz="2800" dirty="0" smtClean="0"/>
              <a:t> середнього рівня та країни, що розвиваються.</a:t>
            </a:r>
            <a:endParaRPr lang="uk-UA" sz="28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3957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План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Світове господарство</a:t>
            </a:r>
          </a:p>
          <a:p>
            <a:r>
              <a:rPr lang="uk-UA" dirty="0" smtClean="0"/>
              <a:t>Основні етапи розвитку світового господарства</a:t>
            </a:r>
          </a:p>
          <a:p>
            <a:r>
              <a:rPr lang="uk-UA" dirty="0" smtClean="0"/>
              <a:t>Світова торгівля</a:t>
            </a:r>
          </a:p>
          <a:p>
            <a:r>
              <a:rPr lang="uk-UA" dirty="0"/>
              <a:t>Міжнародна міграція робочої </a:t>
            </a:r>
            <a:r>
              <a:rPr lang="uk-UA" dirty="0" smtClean="0"/>
              <a:t>сили</a:t>
            </a:r>
          </a:p>
          <a:p>
            <a:r>
              <a:rPr lang="uk-UA" dirty="0" smtClean="0"/>
              <a:t>Міжнародна валютна система</a:t>
            </a:r>
            <a:endParaRPr lang="uk-UA" dirty="0"/>
          </a:p>
          <a:p>
            <a:r>
              <a:rPr lang="uk-UA" dirty="0"/>
              <a:t>Міжнародний рух капіталів</a:t>
            </a:r>
          </a:p>
          <a:p>
            <a:r>
              <a:rPr lang="uk-UA" dirty="0"/>
              <a:t>Науково – технічне </a:t>
            </a:r>
            <a:r>
              <a:rPr lang="uk-UA" dirty="0" smtClean="0"/>
              <a:t>співробітництво</a:t>
            </a:r>
          </a:p>
          <a:p>
            <a:r>
              <a:rPr lang="uk-UA" dirty="0"/>
              <a:t>Глобальна інформаційна </a:t>
            </a:r>
            <a:r>
              <a:rPr lang="uk-UA" dirty="0" smtClean="0"/>
              <a:t>мережа</a:t>
            </a:r>
          </a:p>
          <a:p>
            <a:r>
              <a:rPr lang="uk-UA" dirty="0" smtClean="0"/>
              <a:t>Розвинені країни</a:t>
            </a:r>
          </a:p>
          <a:p>
            <a:r>
              <a:rPr lang="uk-UA" dirty="0" smtClean="0"/>
              <a:t>Країни середнього розвитку</a:t>
            </a:r>
          </a:p>
          <a:p>
            <a:r>
              <a:rPr lang="uk-UA" dirty="0" smtClean="0"/>
              <a:t>Країни, що </a:t>
            </a:r>
            <a:r>
              <a:rPr lang="uk-UA" dirty="0" err="1" smtClean="0"/>
              <a:t>розвиваются</a:t>
            </a:r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995685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Світове господарство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2088232"/>
          </a:xfrm>
        </p:spPr>
        <p:txBody>
          <a:bodyPr/>
          <a:lstStyle/>
          <a:p>
            <a:pPr marL="0" indent="0">
              <a:buNone/>
            </a:pPr>
            <a:r>
              <a:rPr lang="uk-UA" altLang="ko-KR" dirty="0" smtClean="0">
                <a:ea typeface="굴림" charset="-127"/>
              </a:rPr>
              <a:t>Світове господарство — система взаємодіючих господарств усіх країн світу, цілісний характер і функціонування якої визначаються об'єктивними законами розвитку людського суспільства</a:t>
            </a:r>
            <a:r>
              <a:rPr lang="ru-RU" altLang="ko-KR" dirty="0" smtClean="0">
                <a:ea typeface="굴림" charset="-127"/>
              </a:rPr>
              <a:t>.</a:t>
            </a:r>
            <a:endParaRPr lang="en-US" altLang="ko-KR" dirty="0" smtClean="0">
              <a:ea typeface="굴림" charset="-127"/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7583" y="3717032"/>
            <a:ext cx="3619500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76630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 smtClean="0"/>
              <a:t>етапи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світового</a:t>
            </a:r>
            <a:r>
              <a:rPr lang="ru-RU" dirty="0" smtClean="0"/>
              <a:t> </a:t>
            </a:r>
            <a:r>
              <a:rPr lang="ru-RU" dirty="0" err="1" smtClean="0"/>
              <a:t>господарства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Перший етап </a:t>
            </a:r>
            <a:r>
              <a:rPr lang="en-US" dirty="0" smtClean="0"/>
              <a:t>XV-XIX –</a:t>
            </a:r>
            <a:r>
              <a:rPr lang="uk-UA" dirty="0" smtClean="0"/>
              <a:t>Формування світового ринку</a:t>
            </a:r>
          </a:p>
          <a:p>
            <a:r>
              <a:rPr lang="uk-UA" dirty="0" smtClean="0"/>
              <a:t>Другий етап ХІХ-ХХ – формування світової капіталістичної системи</a:t>
            </a:r>
          </a:p>
          <a:p>
            <a:r>
              <a:rPr lang="uk-UA" dirty="0" smtClean="0"/>
              <a:t>Третій етап середина ХХ – розвиток інтеграційних процесів у світовому господарстві</a:t>
            </a: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293096"/>
            <a:ext cx="1846908" cy="1833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17231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Світова торгівля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Це торгівля, яка передбачає переміщення товарів та послуг за межі державних кордонів. </a:t>
            </a: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212976"/>
            <a:ext cx="381000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7311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Міжнародна міграція робочої сили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11560" y="2420888"/>
            <a:ext cx="8229600" cy="2764904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ЦЕ переміщення працездатного населення із одних країн в інші терміном більше ніж на один рік, викликане причинами економічного, політичного чи іншого характеру.</a:t>
            </a:r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581128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05484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vi-VN" sz="4800" dirty="0">
                <a:latin typeface="Calibri" pitchFamily="34" charset="0"/>
                <a:ea typeface="+mn-ea"/>
                <a:cs typeface="Calibri" pitchFamily="34" charset="0"/>
              </a:rPr>
              <a:t>Міжнародна валютна </a:t>
            </a:r>
            <a:r>
              <a:rPr lang="vi-VN" sz="4800" dirty="0" smtClean="0">
                <a:latin typeface="Calibri" pitchFamily="34" charset="0"/>
                <a:ea typeface="+mn-ea"/>
                <a:cs typeface="Calibri" pitchFamily="34" charset="0"/>
              </a:rPr>
              <a:t>систем</a:t>
            </a:r>
            <a:r>
              <a:rPr lang="uk-UA" sz="4800" dirty="0" smtClean="0">
                <a:latin typeface="Calibri" pitchFamily="34" charset="0"/>
                <a:ea typeface="+mn-ea"/>
                <a:cs typeface="Calibri" pitchFamily="34" charset="0"/>
              </a:rPr>
              <a:t>а</a:t>
            </a:r>
            <a:endParaRPr lang="uk-UA" sz="4800" dirty="0"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3484984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С</a:t>
            </a:r>
            <a:r>
              <a:rPr lang="uk-UA" dirty="0" smtClean="0"/>
              <a:t>укупність </a:t>
            </a:r>
            <a:r>
              <a:rPr lang="uk-UA" dirty="0"/>
              <a:t>грошових відносин, пов'язаних із формуванням і розподілом валютно-фінансових та кредитних фондів, використанням розрахункових і платіжних засобів у сфері міждержавних господарських зв'язків.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1375" y="4509120"/>
            <a:ext cx="238125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2688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Міжнародний рух капіталів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1988841"/>
            <a:ext cx="8229600" cy="2520280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Однобічне переміщення за кордон певної вартості в товарній чи грошовій формі з метою отримання прибутку чи підприємницької вигоди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5932" y="3573016"/>
            <a:ext cx="400050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15887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Н</a:t>
            </a:r>
            <a:r>
              <a:rPr lang="uk-UA" dirty="0" smtClean="0"/>
              <a:t>ауково – технічне співробітництво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73016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Співробітництво </a:t>
            </a:r>
            <a:r>
              <a:rPr lang="uk-UA" dirty="0"/>
              <a:t>здійснюється у вигляді спільних програм науково-дослідницьких і проектно-конструкторських робіт шляхом об'єднання наукових, фінансових і матеріальних ресурсів, створення спільних науково-дослідницьких груп фахівців чи </a:t>
            </a:r>
            <a:r>
              <a:rPr lang="uk-UA" dirty="0" smtClean="0"/>
              <a:t>організацій.</a:t>
            </a:r>
            <a:endParaRPr lang="uk-U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077072"/>
            <a:ext cx="333375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71456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Форми співробітництва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/>
              <a:t>створення спільних науково-дослідних центрів, бюро, лабораторій для використання новітніх науково-технічних ідей, конструювання, маркетингових досліджень і техніко-економічних </a:t>
            </a:r>
            <a:r>
              <a:rPr lang="uk-UA" dirty="0" smtClean="0"/>
              <a:t>розрахунків;</a:t>
            </a:r>
          </a:p>
          <a:p>
            <a:r>
              <a:rPr lang="uk-UA" dirty="0" smtClean="0"/>
              <a:t> </a:t>
            </a:r>
            <a:r>
              <a:rPr lang="uk-UA" dirty="0"/>
              <a:t>спільні експерименти в області вдосконалення діючої техніки і технології з метою поліпшення техніко-економічних показників роботи </a:t>
            </a:r>
            <a:r>
              <a:rPr lang="uk-UA" dirty="0" smtClean="0"/>
              <a:t>фірми;</a:t>
            </a:r>
          </a:p>
          <a:p>
            <a:r>
              <a:rPr lang="uk-UA" dirty="0" smtClean="0"/>
              <a:t>спільні </a:t>
            </a:r>
            <a:r>
              <a:rPr lang="uk-UA" dirty="0"/>
              <a:t>дослідження та вивчення закордонного досвіду в області організації виробництва і праці</a:t>
            </a:r>
            <a:r>
              <a:rPr lang="uk-UA" dirty="0" smtClean="0"/>
              <a:t>;</a:t>
            </a:r>
          </a:p>
          <a:p>
            <a:r>
              <a:rPr lang="uk-UA" dirty="0" smtClean="0"/>
              <a:t>поточна </a:t>
            </a:r>
            <a:r>
              <a:rPr lang="uk-UA" dirty="0"/>
              <a:t>координація та консультації з питань науково-технічної політики</a:t>
            </a:r>
            <a:r>
              <a:rPr lang="uk-UA" dirty="0" smtClean="0"/>
              <a:t>;</a:t>
            </a:r>
          </a:p>
          <a:p>
            <a:r>
              <a:rPr lang="uk-UA" dirty="0" smtClean="0"/>
              <a:t>організація </a:t>
            </a:r>
            <a:r>
              <a:rPr lang="uk-UA" dirty="0"/>
              <a:t>підготовки кваліфікованого дослідницького персоналу.</a:t>
            </a:r>
          </a:p>
        </p:txBody>
      </p:sp>
    </p:spTree>
    <p:extLst>
      <p:ext uri="{BB962C8B-B14F-4D97-AF65-F5344CB8AC3E}">
        <p14:creationId xmlns:p14="http://schemas.microsoft.com/office/powerpoint/2010/main" xmlns="" val="3393410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Г</a:t>
            </a:r>
            <a:r>
              <a:rPr lang="uk-UA" dirty="0" smtClean="0"/>
              <a:t>лобальна інформаційна мережа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Комп'ютерна </a:t>
            </a:r>
            <a:r>
              <a:rPr lang="uk-UA" sz="1800" dirty="0"/>
              <a:t>мережа, що охоплює величезні території (тобто будь-яка мережа, чиї комунікації поєднують цілі мегаполіси, області або навіть держави і включають в себе десятки, сотні а то і мільйони комп'ютерів</a:t>
            </a:r>
            <a:r>
              <a:rPr lang="uk-UA" sz="1800" dirty="0" smtClean="0"/>
              <a:t>).</a:t>
            </a:r>
          </a:p>
          <a:p>
            <a:pPr marL="0" indent="0">
              <a:buNone/>
            </a:pPr>
            <a:r>
              <a:rPr lang="uk-UA" sz="1800" dirty="0"/>
              <a:t>Глобальні </a:t>
            </a:r>
            <a:r>
              <a:rPr lang="uk-UA" sz="1800" dirty="0" smtClean="0"/>
              <a:t>мережі </a:t>
            </a:r>
            <a:r>
              <a:rPr lang="uk-UA" sz="1800" dirty="0"/>
              <a:t>об'єднують комп'ютери, що знаходяться на відстані сотень, а то і тисячі кілометрів один від одного. Часто </a:t>
            </a:r>
            <a:r>
              <a:rPr lang="uk-UA" sz="1800" dirty="0" smtClean="0"/>
              <a:t>використовуються </a:t>
            </a:r>
            <a:r>
              <a:rPr lang="uk-UA" sz="1800" dirty="0"/>
              <a:t>вже існуючі, не дуже якісні, лінії зв'язку.</a:t>
            </a:r>
            <a:endParaRPr lang="uk-UA" sz="1800" dirty="0" smtClean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877331">
            <a:off x="3389006" y="3672690"/>
            <a:ext cx="2381250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1203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Суб’єкти  світового господарства: розвинені країни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229815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К</a:t>
            </a:r>
            <a:r>
              <a:rPr lang="uk-UA" dirty="0" smtClean="0"/>
              <a:t>раїни з найбільшим розвитком економіки, в яких домінує третинний і четвертний сектори. Цей рівень економічного розвитку зазвичай характеризується високим прибутком на душу населення і максимальним індексом розвитку людського потенціалу.</a:t>
            </a:r>
            <a:endParaRPr lang="uk-U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53136"/>
            <a:ext cx="2668942" cy="2135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06527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</a:t>
            </a:r>
            <a:r>
              <a:rPr lang="uk-UA" dirty="0" smtClean="0"/>
              <a:t>раїни середнього рівня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Країни з високими темпами соціально-економічного прогресу: Ісландія, Ірландія, Португалія, Греція, Туреччина, західноєвропейські </a:t>
            </a:r>
            <a:r>
              <a:rPr lang="uk-UA" dirty="0" err="1" smtClean="0"/>
              <a:t>мікродержави</a:t>
            </a:r>
            <a:endParaRPr lang="uk-U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799" y="3645024"/>
            <a:ext cx="3555479" cy="2366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6048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</a:t>
            </a:r>
            <a:r>
              <a:rPr lang="uk-UA" dirty="0" smtClean="0"/>
              <a:t>раїни, що розвиваються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19695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uk-UA" dirty="0"/>
              <a:t>К</a:t>
            </a:r>
            <a:r>
              <a:rPr lang="uk-UA" dirty="0" smtClean="0"/>
              <a:t>раїни, в яких дохід на душу населення низький. В країнах, що розвиваються, населення має погане здоров'я, низький рівень писемності, непридатне житло і убоге харчування.</a:t>
            </a:r>
            <a:endParaRPr lang="uk-UA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944548"/>
            <a:ext cx="3014117" cy="248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2666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</p:spPr>
        <p:txBody>
          <a:bodyPr/>
          <a:lstStyle/>
          <a:p>
            <a:r>
              <a:rPr lang="uk-UA" dirty="0" smtClean="0"/>
              <a:t>Дякую за увагу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5350973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иконавча">
  <a:themeElements>
    <a:clrScheme name="Виконавча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Виконавча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иконавч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76</TotalTime>
  <Words>494</Words>
  <Application>Microsoft Office PowerPoint</Application>
  <PresentationFormat>Экран (4:3)</PresentationFormat>
  <Paragraphs>47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Виконавча</vt:lpstr>
      <vt:lpstr>Світове господарство: зміст та основні етапи розвитку. Форми міжнародних економічних відносин: світова торгівля, міжнародний рух капіталів, міжнародна валютна система, міграція робочої сили, науково – технічне співробітництво та глобальна інформаційна мережа. Суб’єкти  світового господарства: розвинені країни, країни середнього рівня та країни, що розвиваються.</vt:lpstr>
      <vt:lpstr>План</vt:lpstr>
      <vt:lpstr>Світове господарство</vt:lpstr>
      <vt:lpstr>Основні етапи розвитку світового господарства</vt:lpstr>
      <vt:lpstr>Світова торгівля</vt:lpstr>
      <vt:lpstr>Міжнародна міграція робочої сили</vt:lpstr>
      <vt:lpstr>Міжнародна валютна система</vt:lpstr>
      <vt:lpstr>Міжнародний рух капіталів</vt:lpstr>
      <vt:lpstr>Науково – технічне співробітництво</vt:lpstr>
      <vt:lpstr>Форми співробітництва</vt:lpstr>
      <vt:lpstr>Глобальна інформаційна мережа</vt:lpstr>
      <vt:lpstr>Суб’єкти  світового господарства: розвинені країни</vt:lpstr>
      <vt:lpstr>Країни середнього рівня</vt:lpstr>
      <vt:lpstr>Країни, що розвиваються</vt:lpstr>
      <vt:lpstr>Дякую за увагу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Світове господарство: зміст та основні етапи розвитку. Форми міжнародних економічних відносин: світова торгівля, міжнародний рух капіталів, міжнародна валютна система, міграція робочої сили, науково – технічне співробітництво та глобальна інформаційна мережа. Суб’єкти  світового господарства: розвинені країни, країни середнього рівня та країни, що розвиваються.</dc:title>
  <dc:creator>BigMhs</dc:creator>
  <cp:lastModifiedBy>teacher3</cp:lastModifiedBy>
  <cp:revision>9</cp:revision>
  <dcterms:created xsi:type="dcterms:W3CDTF">2012-03-16T18:49:31Z</dcterms:created>
  <dcterms:modified xsi:type="dcterms:W3CDTF">2012-03-20T14:41:08Z</dcterms:modified>
</cp:coreProperties>
</file>