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9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1" d="100"/>
          <a:sy n="81" d="100"/>
        </p:scale>
        <p:origin x="-102" y="51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9E4D3-7641-4DB2-B935-61B2D9216718}" type="datetimeFigureOut">
              <a:rPr lang="uk-UA" smtClean="0"/>
              <a:t>13.03.2012</a:t>
            </a:fld>
            <a:endParaRPr lang="uk-UA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F1B404AB-B446-4EEA-A579-6A6F48F93057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9E4D3-7641-4DB2-B935-61B2D9216718}" type="datetimeFigureOut">
              <a:rPr lang="uk-UA" smtClean="0"/>
              <a:t>13.03.2012</a:t>
            </a:fld>
            <a:endParaRPr lang="uk-UA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uk-UA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F1B404AB-B446-4EEA-A579-6A6F48F93057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9E4D3-7641-4DB2-B935-61B2D9216718}" type="datetimeFigureOut">
              <a:rPr lang="uk-UA" smtClean="0"/>
              <a:t>13.03.2012</a:t>
            </a:fld>
            <a:endParaRPr lang="uk-UA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B404AB-B446-4EEA-A579-6A6F48F93057}" type="slidenum">
              <a:rPr lang="uk-UA" smtClean="0"/>
              <a:t>‹#›</a:t>
            </a:fld>
            <a:endParaRPr lang="uk-UA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9E4D3-7641-4DB2-B935-61B2D9216718}" type="datetimeFigureOut">
              <a:rPr lang="uk-UA" smtClean="0"/>
              <a:t>13.03.2012</a:t>
            </a:fld>
            <a:endParaRPr lang="uk-UA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B404AB-B446-4EEA-A579-6A6F48F93057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9E4D3-7641-4DB2-B935-61B2D9216718}" type="datetimeFigureOut">
              <a:rPr lang="uk-UA" smtClean="0"/>
              <a:t>13.03.2012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F1B404AB-B446-4EEA-A579-6A6F48F93057}" type="slidenum">
              <a:rPr lang="uk-UA" smtClean="0"/>
              <a:t>‹#›</a:t>
            </a:fld>
            <a:endParaRPr lang="uk-UA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9E4D3-7641-4DB2-B935-61B2D9216718}" type="datetimeFigureOut">
              <a:rPr lang="uk-UA" smtClean="0"/>
              <a:t>13.03.2012</a:t>
            </a:fld>
            <a:endParaRPr lang="uk-UA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B404AB-B446-4EEA-A579-6A6F48F93057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9E4D3-7641-4DB2-B935-61B2D9216718}" type="datetimeFigureOut">
              <a:rPr lang="uk-UA" smtClean="0"/>
              <a:t>13.03.2012</a:t>
            </a:fld>
            <a:endParaRPr lang="uk-UA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B404AB-B446-4EEA-A579-6A6F48F93057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9E4D3-7641-4DB2-B935-61B2D9216718}" type="datetimeFigureOut">
              <a:rPr lang="uk-UA" smtClean="0"/>
              <a:t>13.03.2012</a:t>
            </a:fld>
            <a:endParaRPr lang="uk-UA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B404AB-B446-4EEA-A579-6A6F48F93057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9E4D3-7641-4DB2-B935-61B2D9216718}" type="datetimeFigureOut">
              <a:rPr lang="uk-UA" smtClean="0"/>
              <a:t>13.03.2012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B404AB-B446-4EEA-A579-6A6F48F93057}" type="slidenum">
              <a:rPr lang="uk-UA" smtClean="0"/>
              <a:t>‹#›</a:t>
            </a:fld>
            <a:endParaRPr lang="uk-UA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9E4D3-7641-4DB2-B935-61B2D9216718}" type="datetimeFigureOut">
              <a:rPr lang="uk-UA" smtClean="0"/>
              <a:t>13.03.2012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B404AB-B446-4EEA-A579-6A6F48F93057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9E4D3-7641-4DB2-B935-61B2D9216718}" type="datetimeFigureOut">
              <a:rPr lang="uk-UA" smtClean="0"/>
              <a:t>13.03.2012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B404AB-B446-4EEA-A579-6A6F48F93057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EEB9E4D3-7641-4DB2-B935-61B2D9216718}" type="datetimeFigureOut">
              <a:rPr lang="uk-UA" smtClean="0"/>
              <a:t>13.03.2012</a:t>
            </a:fld>
            <a:endParaRPr lang="uk-UA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F1B404AB-B446-4EEA-A579-6A6F48F93057}" type="slidenum">
              <a:rPr lang="uk-UA" smtClean="0"/>
              <a:t>‹#›</a:t>
            </a:fld>
            <a:endParaRPr lang="uk-UA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uk.wikipedia.org/wiki/%D0%95%D0%BC%D1%96%D1%81%D1%96%D1%8F" TargetMode="External"/><Relationship Id="rId7" Type="http://schemas.openxmlformats.org/officeDocument/2006/relationships/image" Target="../media/image5.jpeg"/><Relationship Id="rId2" Type="http://schemas.openxmlformats.org/officeDocument/2006/relationships/hyperlink" Target="http://uk.wikipedia.org/wiki/%D0%94%D0%B5%D1%80%D0%B6%D0%B0%D0%B2%D0%BD%D0%B5_%D1%83%D0%BF%D1%80%D0%B0%D0%B2%D0%BB%D1%96%D0%BD%D0%BD%D1%8F" TargetMode="Externa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gif"/><Relationship Id="rId5" Type="http://schemas.openxmlformats.org/officeDocument/2006/relationships/hyperlink" Target="http://uk.wikipedia.org/wiki/%D0%9A%D1%80%D0%B5%D0%B4%D0%B8%D1%82" TargetMode="External"/><Relationship Id="rId4" Type="http://schemas.openxmlformats.org/officeDocument/2006/relationships/hyperlink" Target="http://uk.wikipedia.org/wiki/%D0%93%D1%80%D0%BE%D1%88%D1%96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uk.wikipedia.org/wiki/%D0%93%D1%80%D0%BE%D1%88%D0%BE%D0%B2%D0%BE-%D0%BA%D1%80%D0%B5%D0%B4%D0%B8%D1%82%D0%BD%D0%B0_%D0%BF%D0%BE%D0%BB%D1%96%D1%82%D0%B8%D0%BA%D0%B0" TargetMode="External"/><Relationship Id="rId2" Type="http://schemas.openxmlformats.org/officeDocument/2006/relationships/hyperlink" Target="http://uk.wikipedia.org/wiki/%D0%9C%D0%BE%D0%BD%D0%B5%D1%82%D0%B0%D1%80%D0%BD%D0%B0_%D0%BF%D0%BE%D0%BB%D1%96%D1%82%D0%B8%D0%BA%D0%B0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hyperlink" Target="http://uk.wikipedia.org/wiki/%D0%92%D0%B0%D0%BB%D1%8E%D1%82%D0%BD%D0%B0_%D0%BF%D0%BE%D0%BB%D1%96%D1%82%D0%B8%D0%BA%D0%B0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196752"/>
            <a:ext cx="8712968" cy="1512168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uk-UA" sz="3200" b="1" dirty="0" smtClean="0">
                <a:solidFill>
                  <a:schemeClr val="tx1"/>
                </a:solidFill>
              </a:rPr>
              <a:t>Роль національного (центрального) банку у регулюванні банківської системи країни</a:t>
            </a:r>
            <a:endParaRPr lang="uk-UA" sz="3200" b="1" dirty="0">
              <a:solidFill>
                <a:schemeClr val="tx1"/>
              </a:solidFill>
            </a:endParaRPr>
          </a:p>
        </p:txBody>
      </p:sp>
      <p:pic>
        <p:nvPicPr>
          <p:cNvPr id="1026" name="Picture 2" descr="http://svjatoslav.kiev.ua/uploads/posts/1295448031_zlyvky_zolot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3052936"/>
            <a:ext cx="3900339" cy="321898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1489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124744"/>
            <a:ext cx="8686800" cy="2088232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400" cap="none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Націона́льний</a:t>
            </a:r>
            <a:r>
              <a:rPr lang="ru-RU" sz="2400" cap="none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ru-RU" sz="2400" cap="none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банк </a:t>
            </a:r>
            <a:r>
              <a:rPr lang="ru-RU" sz="2400" cap="none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є </a:t>
            </a:r>
            <a:r>
              <a:rPr lang="ru-RU" sz="2400" cap="none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особливим</a:t>
            </a:r>
            <a:r>
              <a:rPr lang="ru-RU" sz="2400" cap="none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ru-RU" sz="2400" cap="none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центральним</a:t>
            </a:r>
            <a:r>
              <a:rPr lang="ru-RU" sz="2400" cap="none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органом </a:t>
            </a:r>
            <a:r>
              <a:rPr lang="ru-RU" sz="2400" cap="none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hlinkClick r:id="rId2" tooltip="Державне управління"/>
              </a:rPr>
              <a:t>державного </a:t>
            </a:r>
            <a:r>
              <a:rPr lang="ru-RU" sz="2400" cap="none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hlinkClick r:id="rId2" tooltip="Державне управління"/>
              </a:rPr>
              <a:t>управління</a:t>
            </a:r>
            <a:r>
              <a:rPr lang="ru-RU" sz="2400" cap="none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, </a:t>
            </a:r>
            <a:r>
              <a:rPr lang="ru-RU" sz="2400" cap="none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його</a:t>
            </a:r>
            <a:r>
              <a:rPr lang="ru-RU" sz="2400" cap="none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 </a:t>
            </a:r>
            <a:r>
              <a:rPr lang="ru-RU" sz="2400" cap="none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hlinkClick r:id="rId3" tooltip="Емісія"/>
              </a:rPr>
              <a:t>емісійним</a:t>
            </a:r>
            <a:r>
              <a:rPr lang="ru-RU" sz="2400" cap="none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 центром, проводить </a:t>
            </a:r>
            <a:r>
              <a:rPr lang="ru-RU" sz="2400" cap="none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єдину</a:t>
            </a:r>
            <a:r>
              <a:rPr lang="ru-RU" sz="2400" cap="none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ru-RU" sz="2400" cap="none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державну</a:t>
            </a:r>
            <a:r>
              <a:rPr lang="ru-RU" sz="2400" cap="none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ru-RU" sz="2400" cap="none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політику</a:t>
            </a:r>
            <a:r>
              <a:rPr lang="ru-RU" sz="2400" cap="none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в </a:t>
            </a:r>
            <a:r>
              <a:rPr lang="ru-RU" sz="2400" cap="none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галузі</a:t>
            </a:r>
            <a:r>
              <a:rPr lang="ru-RU" sz="2400" cap="none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 </a:t>
            </a:r>
            <a:r>
              <a:rPr lang="ru-RU" sz="2400" cap="none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hlinkClick r:id="rId4" tooltip="Гроші"/>
              </a:rPr>
              <a:t>грошового</a:t>
            </a:r>
            <a:r>
              <a:rPr lang="ru-RU" sz="2400" cap="none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 </a:t>
            </a:r>
            <a:r>
              <a:rPr lang="ru-RU" sz="2400" cap="none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обігу</a:t>
            </a:r>
            <a:r>
              <a:rPr lang="ru-RU" sz="2400" cap="none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, </a:t>
            </a:r>
            <a:r>
              <a:rPr lang="ru-RU" sz="2400" cap="none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hlinkClick r:id="rId5" tooltip="Кредит"/>
              </a:rPr>
              <a:t>кредиту</a:t>
            </a:r>
            <a:r>
              <a:rPr lang="ru-RU" sz="2400" cap="none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, </a:t>
            </a:r>
            <a:r>
              <a:rPr lang="ru-RU" sz="2400" cap="none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зміцнення</a:t>
            </a:r>
            <a:r>
              <a:rPr lang="ru-RU" sz="2400" cap="none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ru-RU" sz="2400" cap="none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грошової</a:t>
            </a:r>
            <a:r>
              <a:rPr lang="ru-RU" sz="2400" cap="none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ru-RU" sz="2400" cap="none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одиниці</a:t>
            </a:r>
            <a:r>
              <a:rPr lang="ru-RU" sz="2400" cap="none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.</a:t>
            </a:r>
            <a:endParaRPr lang="uk-UA" sz="2400" cap="none" dirty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2050" name="Picture 2" descr="http://www.patent.net.ua/res/images/products/large/192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459" y="3501008"/>
            <a:ext cx="2609850" cy="3143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НБУ собирается запустить программу по добыче золота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3501008"/>
            <a:ext cx="3810000" cy="28575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0631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pidruchniki.ws/imag/politec/kov_ecteo/image18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0"/>
            <a:ext cx="806489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9983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pidruchniki.ws/imag/bank/vov_kbs/image02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2398"/>
            <a:ext cx="784302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5777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620688"/>
            <a:ext cx="7776864" cy="156966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Центра́льний</a:t>
            </a:r>
            <a:r>
              <a:rPr lang="ru-RU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банк</a:t>
            </a:r>
            <a:r>
              <a:rPr lang="ru-RU" sz="24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ru-RU" sz="2400" dirty="0" err="1">
                <a:ln>
                  <a:solidFill>
                    <a:schemeClr val="tx1"/>
                  </a:solidFill>
                </a:ln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установа</a:t>
            </a:r>
            <a:r>
              <a:rPr lang="ru-RU" sz="2400" dirty="0">
                <a:ln>
                  <a:solidFill>
                    <a:schemeClr val="tx1"/>
                  </a:solidFill>
                </a:ln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(у </a:t>
            </a:r>
            <a:r>
              <a:rPr lang="ru-RU" sz="2400" dirty="0" err="1">
                <a:ln>
                  <a:solidFill>
                    <a:schemeClr val="tx1"/>
                  </a:solidFill>
                </a:ln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більшості</a:t>
            </a:r>
            <a:r>
              <a:rPr lang="ru-RU" sz="2400" dirty="0">
                <a:ln>
                  <a:solidFill>
                    <a:schemeClr val="tx1"/>
                  </a:solidFill>
                </a:ln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n>
                  <a:solidFill>
                    <a:schemeClr val="tx1"/>
                  </a:solidFill>
                </a:ln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випадків</a:t>
            </a:r>
            <a:r>
              <a:rPr lang="ru-RU" sz="2400" dirty="0">
                <a:ln>
                  <a:solidFill>
                    <a:schemeClr val="tx1"/>
                  </a:solidFill>
                </a:ln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n>
                  <a:solidFill>
                    <a:schemeClr val="tx1"/>
                  </a:solidFill>
                </a:ln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державний</a:t>
            </a:r>
            <a:r>
              <a:rPr lang="ru-RU" sz="2400" dirty="0">
                <a:ln>
                  <a:solidFill>
                    <a:schemeClr val="tx1"/>
                  </a:solidFill>
                </a:ln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орган), яка </a:t>
            </a:r>
            <a:r>
              <a:rPr lang="ru-RU" sz="2400" dirty="0" err="1">
                <a:ln>
                  <a:solidFill>
                    <a:schemeClr val="tx1"/>
                  </a:solidFill>
                </a:ln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відповідає</a:t>
            </a:r>
            <a:r>
              <a:rPr lang="ru-RU" sz="2400" dirty="0">
                <a:ln>
                  <a:solidFill>
                    <a:schemeClr val="tx1"/>
                  </a:solidFill>
                </a:ln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за </a:t>
            </a:r>
            <a:r>
              <a:rPr lang="ru-RU" sz="2400" dirty="0" err="1">
                <a:ln>
                  <a:solidFill>
                    <a:schemeClr val="tx1"/>
                  </a:solidFill>
                </a:ln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  <a:hlinkClick r:id="rId2" tooltip="Монетарна політика"/>
              </a:rPr>
              <a:t>монетарну</a:t>
            </a:r>
            <a:r>
              <a:rPr lang="ru-RU" sz="2400" dirty="0">
                <a:ln>
                  <a:solidFill>
                    <a:schemeClr val="tx1"/>
                  </a:solidFill>
                </a:ln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 (</a:t>
            </a:r>
            <a:r>
              <a:rPr lang="ru-RU" sz="2400" dirty="0" err="1">
                <a:ln>
                  <a:solidFill>
                    <a:schemeClr val="tx1"/>
                  </a:solidFill>
                </a:ln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  <a:hlinkClick r:id="rId3" tooltip="Грошово-кредитна політика"/>
              </a:rPr>
              <a:t>грошово-кредитну</a:t>
            </a:r>
            <a:r>
              <a:rPr lang="ru-RU" sz="2400" dirty="0">
                <a:ln>
                  <a:solidFill>
                    <a:schemeClr val="tx1"/>
                  </a:solidFill>
                </a:ln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) та </a:t>
            </a:r>
            <a:r>
              <a:rPr lang="ru-RU" sz="2400" dirty="0" err="1">
                <a:ln>
                  <a:solidFill>
                    <a:schemeClr val="tx1"/>
                  </a:solidFill>
                </a:ln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  <a:hlinkClick r:id="rId4" tooltip="Валютна політика"/>
              </a:rPr>
              <a:t>валютну</a:t>
            </a:r>
            <a:r>
              <a:rPr lang="ru-RU" sz="2400" dirty="0">
                <a:ln>
                  <a:solidFill>
                    <a:schemeClr val="tx1"/>
                  </a:solidFill>
                </a:ln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  <a:hlinkClick r:id="rId4" tooltip="Валютна політика"/>
              </a:rPr>
              <a:t> </a:t>
            </a:r>
            <a:r>
              <a:rPr lang="ru-RU" sz="2400" dirty="0" err="1">
                <a:ln>
                  <a:solidFill>
                    <a:schemeClr val="tx1"/>
                  </a:solidFill>
                </a:ln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  <a:hlinkClick r:id="rId4" tooltip="Валютна політика"/>
              </a:rPr>
              <a:t>політику</a:t>
            </a:r>
            <a:r>
              <a:rPr lang="ru-RU" sz="2400" dirty="0">
                <a:ln>
                  <a:solidFill>
                    <a:schemeClr val="tx1"/>
                  </a:solidFill>
                </a:ln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400" dirty="0" err="1">
                <a:ln>
                  <a:solidFill>
                    <a:schemeClr val="tx1"/>
                  </a:solidFill>
                </a:ln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держави</a:t>
            </a:r>
            <a:r>
              <a:rPr lang="ru-RU" sz="2400" dirty="0">
                <a:ln>
                  <a:solidFill>
                    <a:schemeClr val="tx1"/>
                  </a:solidFill>
                </a:ln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n>
                  <a:solidFill>
                    <a:schemeClr val="tx1"/>
                  </a:solidFill>
                </a:ln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400" dirty="0" smtClean="0">
                <a:ln>
                  <a:solidFill>
                    <a:schemeClr val="tx1"/>
                  </a:solidFill>
                </a:ln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n>
                  <a:solidFill>
                    <a:schemeClr val="tx1"/>
                  </a:solidFill>
                </a:ln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спільноти</a:t>
            </a:r>
            <a:r>
              <a:rPr lang="ru-RU" sz="2400" dirty="0">
                <a:ln>
                  <a:solidFill>
                    <a:schemeClr val="tx1"/>
                  </a:solidFill>
                </a:ln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n>
                  <a:solidFill>
                    <a:schemeClr val="tx1"/>
                  </a:solidFill>
                </a:ln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держав.</a:t>
            </a:r>
            <a:endParaRPr lang="uk-UA" sz="2400" dirty="0">
              <a:ln>
                <a:solidFill>
                  <a:schemeClr val="tx1"/>
                </a:solidFill>
              </a:ln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4" name="Picture 4" descr="http://wiki.zakyiv.com/wp-content/uploads/2010/04/National_Bank_of_Ukraine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0905" y="2478614"/>
            <a:ext cx="4722189" cy="38884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7548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653124" y="476672"/>
            <a:ext cx="8136904" cy="830997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i="0" u="none" strike="noStrike" normalizeH="0" baseline="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Arial Unicode MS" pitchFamily="34" charset="-128"/>
                <a:cs typeface="Times New Roman" pitchFamily="18" charset="0"/>
              </a:rPr>
              <a:t>Задача емісії – погасити державні витрати та наростити грошову масу для економіки. </a:t>
            </a:r>
            <a:endParaRPr kumimoji="0" lang="uk-UA" sz="2400" i="0" u="none" strike="noStrike" normalizeH="0" baseline="0" dirty="0" smtClean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306" y="3018966"/>
            <a:ext cx="3600400" cy="268469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1494" y="1844824"/>
            <a:ext cx="3731507" cy="26642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236118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476672"/>
            <a:ext cx="7776864" cy="2585323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uk-UA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Під </a:t>
            </a:r>
            <a:r>
              <a:rPr lang="uk-UA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регулюванням банківської діяльності розуміють:</a:t>
            </a:r>
          </a:p>
          <a:p>
            <a:r>
              <a:rPr lang="uk-UA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- використання </a:t>
            </a:r>
            <a:r>
              <a:rPr lang="uk-UA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монетарних інструментів з метою впливу на обсяг і структуру банківських резервів, а також на рівень процентних ставок;</a:t>
            </a:r>
          </a:p>
          <a:p>
            <a:r>
              <a:rPr lang="uk-UA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- ухвалення </a:t>
            </a:r>
            <a:r>
              <a:rPr lang="uk-UA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положень, що базуються на чинному законодавстві й регламентують діяльність банків у вигляді нормативних актів, інструкцій, директив;</a:t>
            </a:r>
          </a:p>
          <a:p>
            <a:r>
              <a:rPr lang="uk-UA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- застосування </a:t>
            </a:r>
            <a:r>
              <a:rPr lang="uk-UA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превентивних і протекційних заходів, які спрямовані на забезпечення стабільності функціонування банківської системи і на проведення центральними банками ефективної монетарної політики.</a:t>
            </a:r>
          </a:p>
        </p:txBody>
      </p:sp>
      <p:pic>
        <p:nvPicPr>
          <p:cNvPr id="4098" name="Picture 2" descr="http://naub.oa.edu.ua/wp-content/uploads/2011/12/391-290x3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573016"/>
            <a:ext cx="2762250" cy="28575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www.megabank.net/data/image/articles/metals_tradin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573016"/>
            <a:ext cx="3696410" cy="277230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0721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0"/>
            <a:ext cx="815103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7849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476672"/>
            <a:ext cx="7704856" cy="313932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Вступний</a:t>
            </a: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контроль</a:t>
            </a:r>
          </a:p>
          <a:p>
            <a:pPr algn="just"/>
            <a:r>
              <a:rPr lang="ru-RU" dirty="0" err="1" smtClean="0"/>
              <a:t>Окремий</a:t>
            </a:r>
            <a:r>
              <a:rPr lang="ru-RU" dirty="0" smtClean="0"/>
              <a:t> </a:t>
            </a:r>
            <a:r>
              <a:rPr lang="ru-RU" dirty="0" err="1"/>
              <a:t>різновид</a:t>
            </a:r>
            <a:r>
              <a:rPr lang="ru-RU" dirty="0"/>
              <a:t> </a:t>
            </a:r>
            <a:r>
              <a:rPr lang="ru-RU" dirty="0" err="1"/>
              <a:t>перевірки</a:t>
            </a:r>
            <a:r>
              <a:rPr lang="ru-RU" dirty="0"/>
              <a:t> банку,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здійснюється</a:t>
            </a:r>
            <a:r>
              <a:rPr lang="ru-RU" dirty="0"/>
              <a:t> з метою </a:t>
            </a:r>
            <a:r>
              <a:rPr lang="ru-RU" dirty="0" err="1"/>
              <a:t>визначення</a:t>
            </a:r>
            <a:r>
              <a:rPr lang="ru-RU" dirty="0"/>
              <a:t> </a:t>
            </a:r>
            <a:r>
              <a:rPr lang="ru-RU" dirty="0" err="1"/>
              <a:t>наявності</a:t>
            </a:r>
            <a:r>
              <a:rPr lang="ru-RU" dirty="0"/>
              <a:t> в банку умов, </a:t>
            </a:r>
            <a:r>
              <a:rPr lang="ru-RU" dirty="0" err="1"/>
              <a:t>визначених</a:t>
            </a:r>
            <a:r>
              <a:rPr lang="ru-RU" dirty="0"/>
              <a:t> </a:t>
            </a:r>
            <a:r>
              <a:rPr lang="ru-RU" dirty="0" err="1"/>
              <a:t>чинним</a:t>
            </a:r>
            <a:r>
              <a:rPr lang="ru-RU" dirty="0"/>
              <a:t> </a:t>
            </a:r>
            <a:r>
              <a:rPr lang="ru-RU" dirty="0" err="1"/>
              <a:t>законодавством</a:t>
            </a:r>
            <a:r>
              <a:rPr lang="ru-RU" dirty="0"/>
              <a:t>, нормативно-</a:t>
            </a:r>
            <a:r>
              <a:rPr lang="ru-RU" dirty="0" err="1"/>
              <a:t>правовими</a:t>
            </a:r>
            <a:r>
              <a:rPr lang="ru-RU" dirty="0"/>
              <a:t> актами </a:t>
            </a:r>
            <a:r>
              <a:rPr lang="ru-RU" dirty="0" err="1"/>
              <a:t>Національного</a:t>
            </a:r>
            <a:r>
              <a:rPr lang="ru-RU" dirty="0"/>
              <a:t> банку, </a:t>
            </a:r>
            <a:r>
              <a:rPr lang="ru-RU" dirty="0" err="1"/>
              <a:t>необхідних</a:t>
            </a:r>
            <a:r>
              <a:rPr lang="ru-RU" dirty="0"/>
              <a:t> для </a:t>
            </a:r>
            <a:r>
              <a:rPr lang="ru-RU" dirty="0" err="1"/>
              <a:t>здійснення</a:t>
            </a:r>
            <a:r>
              <a:rPr lang="ru-RU" dirty="0"/>
              <a:t> </a:t>
            </a:r>
            <a:r>
              <a:rPr lang="ru-RU" dirty="0" err="1"/>
              <a:t>державної</a:t>
            </a:r>
            <a:r>
              <a:rPr lang="ru-RU" dirty="0"/>
              <a:t> </a:t>
            </a:r>
            <a:r>
              <a:rPr lang="ru-RU" dirty="0" err="1"/>
              <a:t>реєстрації</a:t>
            </a:r>
            <a:r>
              <a:rPr lang="ru-RU" dirty="0"/>
              <a:t> </a:t>
            </a:r>
            <a:r>
              <a:rPr lang="ru-RU" dirty="0" err="1"/>
              <a:t>підрозділів</a:t>
            </a:r>
            <a:r>
              <a:rPr lang="ru-RU" dirty="0"/>
              <a:t> банку, </a:t>
            </a:r>
            <a:r>
              <a:rPr lang="ru-RU" dirty="0" err="1"/>
              <a:t>отримання</a:t>
            </a:r>
            <a:r>
              <a:rPr lang="ru-RU" dirty="0"/>
              <a:t> </a:t>
            </a:r>
            <a:r>
              <a:rPr lang="ru-RU" dirty="0" err="1"/>
              <a:t>банківської</a:t>
            </a:r>
            <a:r>
              <a:rPr lang="ru-RU" dirty="0"/>
              <a:t> </a:t>
            </a:r>
            <a:r>
              <a:rPr lang="ru-RU" dirty="0" err="1"/>
              <a:t>ліцензії</a:t>
            </a:r>
            <a:r>
              <a:rPr lang="ru-RU" dirty="0"/>
              <a:t> на </a:t>
            </a:r>
            <a:r>
              <a:rPr lang="ru-RU" dirty="0" err="1"/>
              <a:t>здійснення</a:t>
            </a:r>
            <a:r>
              <a:rPr lang="ru-RU" dirty="0"/>
              <a:t> </a:t>
            </a:r>
            <a:r>
              <a:rPr lang="ru-RU" dirty="0" err="1"/>
              <a:t>банківських</a:t>
            </a:r>
            <a:r>
              <a:rPr lang="ru-RU" dirty="0"/>
              <a:t> </a:t>
            </a:r>
            <a:r>
              <a:rPr lang="ru-RU" dirty="0" err="1"/>
              <a:t>операцій</a:t>
            </a:r>
            <a:r>
              <a:rPr lang="ru-RU" dirty="0"/>
              <a:t>, </a:t>
            </a:r>
            <a:r>
              <a:rPr lang="ru-RU" dirty="0" err="1"/>
              <a:t>письмового</a:t>
            </a:r>
            <a:r>
              <a:rPr lang="ru-RU" dirty="0"/>
              <a:t> </a:t>
            </a:r>
            <a:r>
              <a:rPr lang="ru-RU" dirty="0" err="1"/>
              <a:t>дозволу</a:t>
            </a:r>
            <a:r>
              <a:rPr lang="ru-RU" dirty="0"/>
              <a:t> на </a:t>
            </a:r>
            <a:r>
              <a:rPr lang="ru-RU" dirty="0" err="1"/>
              <a:t>здійснення</a:t>
            </a:r>
            <a:r>
              <a:rPr lang="ru-RU" dirty="0"/>
              <a:t> </a:t>
            </a:r>
            <a:r>
              <a:rPr lang="ru-RU" dirty="0" err="1"/>
              <a:t>операцій</a:t>
            </a:r>
            <a:r>
              <a:rPr lang="ru-RU" dirty="0"/>
              <a:t>, </a:t>
            </a:r>
            <a:r>
              <a:rPr lang="ru-RU" dirty="0" err="1"/>
              <a:t>інших</a:t>
            </a:r>
            <a:r>
              <a:rPr lang="ru-RU" dirty="0"/>
              <a:t> </a:t>
            </a:r>
            <a:r>
              <a:rPr lang="ru-RU" dirty="0" err="1"/>
              <a:t>ліцензій</a:t>
            </a:r>
            <a:r>
              <a:rPr lang="ru-RU" dirty="0"/>
              <a:t>, </a:t>
            </a:r>
            <a:r>
              <a:rPr lang="ru-RU" dirty="0" err="1"/>
              <a:t>дозволів</a:t>
            </a:r>
            <a:r>
              <a:rPr lang="ru-RU" dirty="0"/>
              <a:t> (у тому </a:t>
            </a:r>
            <a:r>
              <a:rPr lang="ru-RU" dirty="0" err="1"/>
              <a:t>числі</a:t>
            </a:r>
            <a:r>
              <a:rPr lang="ru-RU" dirty="0"/>
              <a:t> на </a:t>
            </a:r>
            <a:r>
              <a:rPr lang="ru-RU" dirty="0" err="1"/>
              <a:t>придбання</a:t>
            </a:r>
            <a:r>
              <a:rPr lang="ru-RU" dirty="0"/>
              <a:t>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збільшення</a:t>
            </a:r>
            <a:r>
              <a:rPr lang="ru-RU" dirty="0"/>
              <a:t> </a:t>
            </a:r>
            <a:r>
              <a:rPr lang="ru-RU" dirty="0" err="1"/>
              <a:t>істотної</a:t>
            </a:r>
            <a:r>
              <a:rPr lang="ru-RU" dirty="0"/>
              <a:t> </a:t>
            </a:r>
            <a:r>
              <a:rPr lang="ru-RU" dirty="0" err="1"/>
              <a:t>участі</a:t>
            </a:r>
            <a:r>
              <a:rPr lang="ru-RU" dirty="0"/>
              <a:t> в банку), </a:t>
            </a:r>
            <a:r>
              <a:rPr lang="ru-RU" dirty="0" err="1"/>
              <a:t>передбачених</a:t>
            </a:r>
            <a:r>
              <a:rPr lang="ru-RU" dirty="0"/>
              <a:t> </a:t>
            </a:r>
            <a:r>
              <a:rPr lang="ru-RU" dirty="0" err="1"/>
              <a:t>чинним</a:t>
            </a:r>
            <a:r>
              <a:rPr lang="ru-RU" dirty="0"/>
              <a:t> </a:t>
            </a:r>
            <a:r>
              <a:rPr lang="ru-RU" dirty="0" err="1"/>
              <a:t>законодавством</a:t>
            </a:r>
            <a:r>
              <a:rPr lang="ru-RU" dirty="0"/>
              <a:t> та нормативно-</a:t>
            </a:r>
            <a:r>
              <a:rPr lang="ru-RU" dirty="0" err="1"/>
              <a:t>правовими</a:t>
            </a:r>
            <a:r>
              <a:rPr lang="ru-RU" dirty="0"/>
              <a:t> актами </a:t>
            </a:r>
            <a:r>
              <a:rPr lang="ru-RU" dirty="0" err="1"/>
              <a:t>Національного</a:t>
            </a:r>
            <a:r>
              <a:rPr lang="ru-RU" dirty="0"/>
              <a:t> банку. </a:t>
            </a:r>
            <a:r>
              <a:rPr lang="ru-RU" dirty="0" err="1"/>
              <a:t>Вступний</a:t>
            </a:r>
            <a:r>
              <a:rPr lang="ru-RU" dirty="0"/>
              <a:t> контроль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здійснюватись</a:t>
            </a:r>
            <a:r>
              <a:rPr lang="ru-RU" dirty="0"/>
              <a:t> у </a:t>
            </a:r>
            <a:r>
              <a:rPr lang="ru-RU" dirty="0" err="1"/>
              <a:t>безвиїзному</a:t>
            </a:r>
            <a:r>
              <a:rPr lang="ru-RU" dirty="0"/>
              <a:t> порядку та шляхом </a:t>
            </a:r>
            <a:r>
              <a:rPr lang="ru-RU" dirty="0" err="1"/>
              <a:t>інспекційних</a:t>
            </a:r>
            <a:r>
              <a:rPr lang="ru-RU" dirty="0"/>
              <a:t> </a:t>
            </a:r>
            <a:r>
              <a:rPr lang="ru-RU" dirty="0" err="1"/>
              <a:t>перевірок</a:t>
            </a:r>
            <a:r>
              <a:rPr lang="ru-RU" dirty="0"/>
              <a:t>.</a:t>
            </a:r>
          </a:p>
        </p:txBody>
      </p:sp>
      <p:pic>
        <p:nvPicPr>
          <p:cNvPr id="8196" name="Picture 4" descr="http://t2.gstatic.com/images?q=tbn:ANd9GcQrxQHg5H5mebyySLJHtQ9lyvukoBe4-0cTx7JOoOtSRB6xnfO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3933056"/>
            <a:ext cx="1790700" cy="2552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http://t1.gstatic.com/images?q=tbn:ANd9GcRPwzJNyDnyMN2t1f9DTnX7OmgnDz0rZu96aKsNPd8hHCilB8oEmXA9Bq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7046" y="3963652"/>
            <a:ext cx="1777900" cy="2522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http://t3.gstatic.com/images?q=tbn:ANd9GcTXxXEPKk2eaGdeiIbTAkvACLWU1wto5Iqld57fcA1AIBD29du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3963652"/>
            <a:ext cx="1790700" cy="2552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4419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412369"/>
            <a:ext cx="7920880" cy="120032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Попередній</a:t>
            </a:r>
            <a:r>
              <a: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контроль</a:t>
            </a:r>
            <a:r>
              <a:rPr lang="ru-RU" dirty="0"/>
              <a:t> - контроль, 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передує</a:t>
            </a:r>
            <a:r>
              <a:rPr lang="ru-RU" dirty="0"/>
              <a:t> </a:t>
            </a:r>
            <a:r>
              <a:rPr lang="ru-RU" dirty="0" err="1"/>
              <a:t>прийняттю</a:t>
            </a:r>
            <a:r>
              <a:rPr lang="ru-RU" dirty="0"/>
              <a:t> </a:t>
            </a:r>
            <a:r>
              <a:rPr lang="ru-RU" dirty="0" err="1"/>
              <a:t>управлінського</a:t>
            </a:r>
            <a:r>
              <a:rPr lang="ru-RU" dirty="0"/>
              <a:t> </a:t>
            </a:r>
            <a:r>
              <a:rPr lang="ru-RU" dirty="0" err="1"/>
              <a:t>рішення</a:t>
            </a:r>
            <a:r>
              <a:rPr lang="ru-RU" dirty="0"/>
              <a:t>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здійсненню</a:t>
            </a:r>
            <a:r>
              <a:rPr lang="ru-RU" dirty="0"/>
              <a:t> </a:t>
            </a:r>
            <a:r>
              <a:rPr lang="ru-RU" dirty="0" err="1"/>
              <a:t>фінансових</a:t>
            </a:r>
            <a:r>
              <a:rPr lang="ru-RU" dirty="0"/>
              <a:t>, </a:t>
            </a:r>
            <a:r>
              <a:rPr lang="ru-RU" dirty="0" err="1"/>
              <a:t>адміністративних</a:t>
            </a:r>
            <a:r>
              <a:rPr lang="ru-RU" dirty="0"/>
              <a:t>, </a:t>
            </a:r>
            <a:r>
              <a:rPr lang="ru-RU" dirty="0" err="1"/>
              <a:t>технологічних</a:t>
            </a:r>
            <a:r>
              <a:rPr lang="ru-RU" dirty="0"/>
              <a:t> </a:t>
            </a:r>
            <a:r>
              <a:rPr lang="ru-RU" dirty="0" err="1"/>
              <a:t>операцій</a:t>
            </a:r>
            <a:r>
              <a:rPr lang="ru-RU" dirty="0"/>
              <a:t>, і </a:t>
            </a:r>
            <a:r>
              <a:rPr lang="ru-RU" dirty="0" err="1"/>
              <a:t>являє</a:t>
            </a:r>
            <a:r>
              <a:rPr lang="ru-RU" dirty="0"/>
              <a:t> собою комплекс </a:t>
            </a:r>
            <a:r>
              <a:rPr lang="ru-RU" dirty="0" err="1"/>
              <a:t>контрольних</a:t>
            </a:r>
            <a:r>
              <a:rPr lang="ru-RU" dirty="0"/>
              <a:t> </a:t>
            </a:r>
            <a:r>
              <a:rPr lang="ru-RU" dirty="0" err="1"/>
              <a:t>заходів</a:t>
            </a:r>
            <a:r>
              <a:rPr lang="ru-RU" dirty="0"/>
              <a:t>, направлений на </a:t>
            </a:r>
            <a:r>
              <a:rPr lang="ru-RU" dirty="0" err="1"/>
              <a:t>упередження</a:t>
            </a:r>
            <a:r>
              <a:rPr lang="ru-RU" dirty="0"/>
              <a:t> </a:t>
            </a:r>
            <a:r>
              <a:rPr lang="ru-RU" dirty="0" err="1"/>
              <a:t>можливих</a:t>
            </a:r>
            <a:r>
              <a:rPr lang="ru-RU" dirty="0"/>
              <a:t> </a:t>
            </a:r>
            <a:r>
              <a:rPr lang="ru-RU" dirty="0" err="1"/>
              <a:t>помилок</a:t>
            </a:r>
            <a:r>
              <a:rPr lang="ru-RU" dirty="0"/>
              <a:t> та/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порушень</a:t>
            </a:r>
            <a:r>
              <a:rPr lang="ru-RU" dirty="0"/>
              <a:t>.</a:t>
            </a:r>
            <a:endParaRPr lang="uk-UA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2060848"/>
            <a:ext cx="2143125" cy="21336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026" name="Picture 2" descr="http://libfor.com/uploads/posts/2012-03/1330889216_y_28cd6e6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4306" y="2636912"/>
            <a:ext cx="2865134" cy="216775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  <p:pic>
        <p:nvPicPr>
          <p:cNvPr id="1028" name="Picture 4" descr="http://intkonf.org/wp-content/uploads/image00129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6913" y="5012633"/>
            <a:ext cx="3505527" cy="139693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861222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548680"/>
            <a:ext cx="7416824" cy="1200329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Поточний</a:t>
            </a:r>
            <a:r>
              <a: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контроль - контроль, </a:t>
            </a:r>
            <a:r>
              <a:rPr lang="ru-RU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який</a:t>
            </a:r>
            <a:r>
              <a: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здійснюється</a:t>
            </a:r>
            <a:r>
              <a: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в </a:t>
            </a:r>
            <a:r>
              <a:rPr lang="ru-RU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процесі</a:t>
            </a:r>
            <a:r>
              <a: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здійснення</a:t>
            </a:r>
            <a:r>
              <a: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фінансових</a:t>
            </a:r>
            <a:r>
              <a: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</a:t>
            </a:r>
            <a:r>
              <a:rPr lang="ru-RU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адміністративних</a:t>
            </a:r>
            <a:r>
              <a: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</a:t>
            </a:r>
            <a:r>
              <a:rPr lang="ru-RU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технологічних</a:t>
            </a:r>
            <a:r>
              <a: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операцій</a:t>
            </a:r>
            <a:r>
              <a: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і </a:t>
            </a:r>
            <a:r>
              <a:rPr lang="ru-RU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являє</a:t>
            </a:r>
            <a:r>
              <a: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собою комплекс </a:t>
            </a:r>
            <a:r>
              <a:rPr lang="ru-RU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контрольних</a:t>
            </a:r>
            <a:r>
              <a: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заходів</a:t>
            </a:r>
            <a:r>
              <a: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направлений на </a:t>
            </a:r>
            <a:r>
              <a:rPr lang="ru-RU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упередження</a:t>
            </a:r>
            <a:r>
              <a: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можливих</a:t>
            </a:r>
            <a:r>
              <a: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помилок</a:t>
            </a:r>
            <a:r>
              <a: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та/</a:t>
            </a:r>
            <a:r>
              <a:rPr lang="ru-RU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або</a:t>
            </a:r>
            <a:r>
              <a: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порушень</a:t>
            </a:r>
            <a:r>
              <a: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  <a:endParaRPr lang="uk-UA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2050" name="Picture 2" descr="http://bbs-news.info/wp-content/uploads/2011/04/bel_cur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988840"/>
            <a:ext cx="2448272" cy="184062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2052" name="Picture 4" descr="http://soskin.info/userfiles/image/Mizhn_Rezerv_2011(1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0847" y="3185604"/>
            <a:ext cx="2592288" cy="193384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2054" name="Picture 6" descr="http://t2.gstatic.com/images?q=tbn:ANd9GcRZGsHyXaYy1i-Tq_nB-S-RB5m8IeepMLNTL0E1bBV9puNTDQBDBYr-PvmQoQ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59" y="4797152"/>
            <a:ext cx="2847975" cy="1600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430295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15616" y="617921"/>
            <a:ext cx="7128792" cy="147732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b="1" dirty="0" err="1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Особливий</a:t>
            </a:r>
            <a:r>
              <a:rPr lang="ru-RU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режим </a:t>
            </a:r>
            <a:r>
              <a:rPr lang="ru-RU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контролю - </a:t>
            </a:r>
            <a:r>
              <a:rPr lang="ru-RU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додатковий</a:t>
            </a:r>
            <a:r>
              <a:rPr lang="ru-RU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ru-RU" b="1" dirty="0" err="1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інструмент</a:t>
            </a:r>
            <a:r>
              <a:rPr lang="ru-RU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ru-RU" b="1" dirty="0" err="1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банківського</a:t>
            </a:r>
            <a:r>
              <a:rPr lang="ru-RU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ru-RU" b="1" dirty="0" err="1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нагляду</a:t>
            </a:r>
            <a:r>
              <a:rPr lang="ru-RU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, </a:t>
            </a:r>
            <a:r>
              <a:rPr lang="ru-RU" b="1" dirty="0" err="1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що</a:t>
            </a:r>
            <a:r>
              <a:rPr lang="ru-RU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ru-RU" b="1" dirty="0" err="1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використовується</a:t>
            </a:r>
            <a:r>
              <a:rPr lang="ru-RU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, як правило, в </a:t>
            </a:r>
            <a:r>
              <a:rPr lang="ru-RU" b="1" dirty="0" err="1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разі</a:t>
            </a:r>
            <a:r>
              <a:rPr lang="ru-RU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ru-RU" b="1" dirty="0" err="1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виникнення</a:t>
            </a:r>
            <a:r>
              <a:rPr lang="ru-RU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в банку </a:t>
            </a:r>
            <a:r>
              <a:rPr lang="ru-RU" b="1" dirty="0" err="1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некерованої</a:t>
            </a:r>
            <a:r>
              <a:rPr lang="ru-RU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ru-RU" b="1" dirty="0" err="1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ситуації</a:t>
            </a:r>
            <a:r>
              <a:rPr lang="ru-RU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та </a:t>
            </a:r>
            <a:r>
              <a:rPr lang="ru-RU" b="1" dirty="0" err="1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встановлюється</a:t>
            </a:r>
            <a:r>
              <a:rPr lang="ru-RU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з метою </a:t>
            </a:r>
            <a:r>
              <a:rPr lang="ru-RU" b="1" dirty="0" err="1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введення</a:t>
            </a:r>
            <a:r>
              <a:rPr lang="ru-RU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ru-RU" b="1" dirty="0" err="1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щоденного</a:t>
            </a:r>
            <a:r>
              <a:rPr lang="ru-RU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контролю за </a:t>
            </a:r>
            <a:r>
              <a:rPr lang="ru-RU" b="1" dirty="0" err="1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діяльністю</a:t>
            </a:r>
            <a:r>
              <a:rPr lang="ru-RU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банку і </a:t>
            </a:r>
            <a:r>
              <a:rPr lang="ru-RU" b="1" dirty="0" err="1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виконанням</a:t>
            </a:r>
            <a:r>
              <a:rPr lang="ru-RU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ним </a:t>
            </a:r>
            <a:r>
              <a:rPr lang="ru-RU" b="1" dirty="0" err="1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вимог</a:t>
            </a:r>
            <a:r>
              <a:rPr lang="ru-RU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ru-RU" b="1" dirty="0" err="1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Національного</a:t>
            </a:r>
            <a:r>
              <a:rPr lang="ru-RU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банку.</a:t>
            </a:r>
          </a:p>
        </p:txBody>
      </p:sp>
      <p:pic>
        <p:nvPicPr>
          <p:cNvPr id="3074" name="Picture 2" descr="http://image.tsn.ua/media/images/original/Oct2009/ebb2bc3bae_16858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9539" y="2636912"/>
            <a:ext cx="3122712" cy="208180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openukraine.org/media/4609/ASA_334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0012" y="3501008"/>
            <a:ext cx="3832012" cy="256490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190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03254" y="548680"/>
            <a:ext cx="746203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5400" b="1" cap="all" dirty="0" err="1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Дякуємо</a:t>
            </a:r>
            <a:r>
              <a:rPr lang="ru-RU" sz="54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 за </a:t>
            </a:r>
            <a:r>
              <a:rPr lang="ru-RU" sz="5400" b="1" cap="all" dirty="0" err="1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увагу</a:t>
            </a:r>
            <a:r>
              <a:rPr lang="ru-RU" sz="54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!!!)))</a:t>
            </a:r>
            <a:endParaRPr lang="ru-RU" sz="54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pic>
        <p:nvPicPr>
          <p:cNvPr id="5122" name="Picture 2" descr="http://stat17.privet.ru/lr/091bd43b8c6ade9e3f27a11cd8b720b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0057" y="1772816"/>
            <a:ext cx="4788430" cy="448209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7365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130</TotalTime>
  <Words>238</Words>
  <Application>Microsoft Office PowerPoint</Application>
  <PresentationFormat>Экран (4:3)</PresentationFormat>
  <Paragraphs>14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Трек</vt:lpstr>
      <vt:lpstr>Роль національного (центрального) банку у регулюванні банківської системи країни</vt:lpstr>
      <vt:lpstr>Націона́льний банк є особливим центральним органом державного управління, його емісійним центром, проводить єдину державну політику в галузі грошового обігу, кредиту, зміцнення грошової одиниці.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Роль Національного (центрального) банку у регулюванні банківської системи країни.</dc:title>
  <dc:creator>Я люблю Дюшу</dc:creator>
  <cp:lastModifiedBy>teacher2</cp:lastModifiedBy>
  <cp:revision>12</cp:revision>
  <dcterms:created xsi:type="dcterms:W3CDTF">2012-03-07T14:15:33Z</dcterms:created>
  <dcterms:modified xsi:type="dcterms:W3CDTF">2012-03-13T11:24:37Z</dcterms:modified>
</cp:coreProperties>
</file>