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312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8DD06A4-6BDD-424D-B1D7-8C7FA001C35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1D20715-5E32-4A4C-92B8-AB8517134851}" type="slidenum">
              <a:rPr lang="uk-UA" smtClean="0"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600" y="2857500"/>
            <a:ext cx="79248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uk-UA" sz="4400" b="1" cap="none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1484784"/>
            <a:ext cx="8784976" cy="30600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Закон України  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„Про</a:t>
            </a:r>
            <a:r>
              <a:rPr lang="uk-UA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захист прав споживачів</a:t>
            </a:r>
            <a:r>
              <a:rPr lang="uk-U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25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52000" y="0"/>
            <a:ext cx="8640000" cy="72008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ЗАКОН</a:t>
            </a:r>
            <a:endParaRPr lang="uk-UA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46531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0" y="1371600"/>
            <a:ext cx="6096000" cy="4724400"/>
          </a:xfrm>
          <a:prstGeom prst="verticalScroll">
            <a:avLst>
              <a:gd name="adj" fmla="val 12500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i="1" dirty="0" err="1">
                <a:solidFill>
                  <a:schemeClr val="bg1"/>
                </a:solidFill>
              </a:rPr>
              <a:t>Захист</a:t>
            </a:r>
            <a:r>
              <a:rPr lang="ru-RU" sz="2400" b="1" i="1" dirty="0">
                <a:solidFill>
                  <a:schemeClr val="bg1"/>
                </a:solidFill>
              </a:rPr>
              <a:t> прав </a:t>
            </a:r>
            <a:r>
              <a:rPr lang="ru-RU" sz="2400" b="1" i="1" dirty="0" err="1">
                <a:solidFill>
                  <a:schemeClr val="bg1"/>
                </a:solidFill>
              </a:rPr>
              <a:t>споживачів</a:t>
            </a:r>
            <a:r>
              <a:rPr lang="ru-RU" sz="2400" b="1" i="1" dirty="0">
                <a:solidFill>
                  <a:schemeClr val="bg1"/>
                </a:solidFill>
              </a:rPr>
              <a:t> —</a:t>
            </a:r>
          </a:p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 в </a:t>
            </a:r>
            <a:r>
              <a:rPr lang="ru-RU" sz="2400" b="1" i="1" dirty="0" err="1">
                <a:solidFill>
                  <a:schemeClr val="bg1"/>
                </a:solidFill>
              </a:rPr>
              <a:t>Україні</a:t>
            </a:r>
            <a:r>
              <a:rPr lang="ru-RU" sz="2400" b="1" i="1" dirty="0">
                <a:solidFill>
                  <a:schemeClr val="bg1"/>
                </a:solidFill>
              </a:rPr>
              <a:t> — </a:t>
            </a:r>
          </a:p>
          <a:p>
            <a:pPr algn="ctr"/>
            <a:r>
              <a:rPr lang="ru-RU" sz="2400" b="1" i="1" dirty="0" err="1">
                <a:solidFill>
                  <a:schemeClr val="bg1"/>
                </a:solidFill>
              </a:rPr>
              <a:t>гарантований</a:t>
            </a:r>
            <a:r>
              <a:rPr lang="ru-RU" sz="2400" b="1" i="1" dirty="0">
                <a:solidFill>
                  <a:schemeClr val="bg1"/>
                </a:solidFill>
              </a:rPr>
              <a:t> </a:t>
            </a:r>
            <a:r>
              <a:rPr lang="ru-RU" sz="2400" b="1" i="1" dirty="0" err="1">
                <a:solidFill>
                  <a:schemeClr val="bg1"/>
                </a:solidFill>
              </a:rPr>
              <a:t>Конституцією</a:t>
            </a:r>
            <a:endParaRPr lang="ru-RU" sz="2400" b="1" i="1" dirty="0">
              <a:solidFill>
                <a:schemeClr val="bg1"/>
              </a:solidFill>
            </a:endParaRPr>
          </a:p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 контроль за </a:t>
            </a:r>
            <a:r>
              <a:rPr lang="ru-RU" sz="2400" b="1" i="1" dirty="0" err="1">
                <a:solidFill>
                  <a:schemeClr val="bg1"/>
                </a:solidFill>
              </a:rPr>
              <a:t>якістю</a:t>
            </a:r>
            <a:r>
              <a:rPr lang="ru-RU" sz="2400" b="1" i="1" dirty="0">
                <a:solidFill>
                  <a:schemeClr val="bg1"/>
                </a:solidFill>
              </a:rPr>
              <a:t> і</a:t>
            </a:r>
          </a:p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</a:rPr>
              <a:t>безпечністю</a:t>
            </a:r>
            <a:r>
              <a:rPr lang="ru-RU" sz="2400" b="1" i="1" dirty="0">
                <a:solidFill>
                  <a:schemeClr val="bg1"/>
                </a:solidFill>
              </a:rPr>
              <a:t> </a:t>
            </a:r>
            <a:r>
              <a:rPr lang="ru-RU" sz="2400" b="1" i="1" dirty="0" err="1">
                <a:solidFill>
                  <a:schemeClr val="bg1"/>
                </a:solidFill>
              </a:rPr>
              <a:t>продукції</a:t>
            </a:r>
            <a:endParaRPr lang="ru-RU" sz="2400" b="1" i="1" dirty="0">
              <a:solidFill>
                <a:schemeClr val="bg1"/>
              </a:solidFill>
            </a:endParaRPr>
          </a:p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 та </a:t>
            </a:r>
            <a:r>
              <a:rPr lang="ru-RU" sz="2400" b="1" i="1" dirty="0" err="1">
                <a:solidFill>
                  <a:schemeClr val="bg1"/>
                </a:solidFill>
              </a:rPr>
              <a:t>всіх</a:t>
            </a:r>
            <a:r>
              <a:rPr lang="ru-RU" sz="2400" b="1" i="1" dirty="0">
                <a:solidFill>
                  <a:schemeClr val="bg1"/>
                </a:solidFill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</a:rPr>
              <a:t>видів</a:t>
            </a:r>
            <a:r>
              <a:rPr lang="ru-RU" sz="2400" b="1" i="1" dirty="0">
                <a:solidFill>
                  <a:schemeClr val="bg1"/>
                </a:solidFill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</a:rPr>
              <a:t>послуг</a:t>
            </a:r>
            <a:r>
              <a:rPr lang="ru-RU" sz="2400" b="1" i="1" dirty="0">
                <a:solidFill>
                  <a:schemeClr val="bg1"/>
                </a:solidFill>
              </a:rPr>
              <a:t> і</a:t>
            </a:r>
          </a:p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</a:rPr>
              <a:t>робіт</a:t>
            </a:r>
            <a:r>
              <a:rPr lang="ru-RU" sz="2400" b="1" i="1" dirty="0">
                <a:solidFill>
                  <a:schemeClr val="bg1"/>
                </a:solidFill>
              </a:rPr>
              <a:t> з боку </a:t>
            </a:r>
            <a:r>
              <a:rPr lang="ru-RU" sz="2400" b="1" i="1" dirty="0" err="1">
                <a:solidFill>
                  <a:schemeClr val="bg1"/>
                </a:solidFill>
              </a:rPr>
              <a:t>держави</a:t>
            </a:r>
            <a:r>
              <a:rPr lang="ru-RU" sz="2400" b="1" i="1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та </a:t>
            </a:r>
            <a:r>
              <a:rPr lang="ru-RU" sz="2400" b="1" i="1" dirty="0" err="1">
                <a:solidFill>
                  <a:schemeClr val="bg1"/>
                </a:solidFill>
              </a:rPr>
              <a:t>громадсько</a:t>
            </a:r>
            <a:r>
              <a:rPr lang="ru-RU" sz="2400" b="1" i="1" dirty="0">
                <a:solidFill>
                  <a:schemeClr val="bg1"/>
                </a:solidFill>
              </a:rPr>
              <a:t>- </a:t>
            </a:r>
            <a:r>
              <a:rPr lang="ru-RU" sz="2400" b="1" i="1" dirty="0" err="1">
                <a:solidFill>
                  <a:schemeClr val="bg1"/>
                </a:solidFill>
              </a:rPr>
              <a:t>суспільний</a:t>
            </a:r>
            <a:r>
              <a:rPr lang="ru-RU" sz="2400" b="1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400" b="1" i="1" dirty="0" err="1">
                <a:solidFill>
                  <a:schemeClr val="bg1"/>
                </a:solidFill>
              </a:rPr>
              <a:t>рух</a:t>
            </a:r>
            <a:r>
              <a:rPr lang="ru-RU" sz="2400" b="1" i="1" dirty="0">
                <a:solidFill>
                  <a:schemeClr val="bg1"/>
                </a:solidFill>
              </a:rPr>
              <a:t> на </a:t>
            </a:r>
            <a:r>
              <a:rPr lang="ru-RU" sz="2400" b="1" i="1" dirty="0" err="1">
                <a:solidFill>
                  <a:schemeClr val="bg1"/>
                </a:solidFill>
              </a:rPr>
              <a:t>його</a:t>
            </a:r>
            <a:r>
              <a:rPr lang="ru-RU" sz="2400" b="1" i="1" dirty="0">
                <a:solidFill>
                  <a:schemeClr val="bg1"/>
                </a:solidFill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</a:rPr>
              <a:t>підтримку</a:t>
            </a:r>
            <a:r>
              <a:rPr lang="ru-RU" sz="2400" b="1" i="1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ru-RU" sz="2400" b="1" i="1" dirty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Picture 7" descr="konsituzi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81200"/>
            <a:ext cx="2738438" cy="4238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1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2000" y="0"/>
            <a:ext cx="8640000" cy="72008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ЗАКОН</a:t>
            </a:r>
            <a:endParaRPr lang="uk-UA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252000" y="260648"/>
            <a:ext cx="8640000" cy="6439252"/>
          </a:xfrm>
          <a:prstGeom prst="horizontalScroll">
            <a:avLst>
              <a:gd name="adj" fmla="val 12500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sz="2800" dirty="0">
                <a:solidFill>
                  <a:schemeClr val="bg1"/>
                </a:solidFill>
              </a:rPr>
              <a:t>*** 12.05.91 Україна прийняла закон 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</a:rPr>
              <a:t>“Про захист прав споживачів”.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</a:rPr>
              <a:t>У</a:t>
            </a:r>
            <a:r>
              <a:rPr lang="ru-RU" sz="2800" dirty="0">
                <a:solidFill>
                  <a:schemeClr val="bg1"/>
                </a:solidFill>
              </a:rPr>
              <a:t>творено </a:t>
            </a:r>
            <a:r>
              <a:rPr lang="ru-RU" sz="2800" dirty="0" err="1">
                <a:solidFill>
                  <a:schemeClr val="bg1"/>
                </a:solidFill>
              </a:rPr>
              <a:t>Державну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інспекцію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800" dirty="0" err="1">
                <a:solidFill>
                  <a:schemeClr val="bg1"/>
                </a:solidFill>
              </a:rPr>
              <a:t>захисту</a:t>
            </a:r>
            <a:r>
              <a:rPr lang="ru-RU" sz="2800" dirty="0">
                <a:solidFill>
                  <a:schemeClr val="bg1"/>
                </a:solidFill>
              </a:rPr>
              <a:t> прав </a:t>
            </a:r>
            <a:r>
              <a:rPr lang="ru-RU" sz="2800" dirty="0" err="1">
                <a:solidFill>
                  <a:schemeClr val="bg1"/>
                </a:solidFill>
              </a:rPr>
              <a:t>споживачів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*** В 1992 </a:t>
            </a:r>
            <a:r>
              <a:rPr lang="ru-RU" sz="2800" dirty="0" err="1">
                <a:solidFill>
                  <a:schemeClr val="bg1"/>
                </a:solidFill>
              </a:rPr>
              <a:t>їй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надано</a:t>
            </a:r>
            <a:r>
              <a:rPr lang="ru-RU" sz="2800" dirty="0">
                <a:solidFill>
                  <a:schemeClr val="bg1"/>
                </a:solidFill>
              </a:rPr>
              <a:t> статусу Державного </a:t>
            </a:r>
          </a:p>
          <a:p>
            <a:pPr algn="ctr"/>
            <a:r>
              <a:rPr lang="ru-RU" sz="2800" dirty="0" err="1">
                <a:solidFill>
                  <a:schemeClr val="bg1"/>
                </a:solidFill>
              </a:rPr>
              <a:t>комітету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України</a:t>
            </a:r>
            <a:r>
              <a:rPr lang="ru-RU" sz="2800" dirty="0">
                <a:solidFill>
                  <a:schemeClr val="bg1"/>
                </a:solidFill>
              </a:rPr>
              <a:t> у справах </a:t>
            </a:r>
            <a:r>
              <a:rPr lang="ru-RU" sz="2800" dirty="0" err="1">
                <a:solidFill>
                  <a:schemeClr val="bg1"/>
                </a:solidFill>
              </a:rPr>
              <a:t>захисту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прав </a:t>
            </a:r>
            <a:r>
              <a:rPr lang="ru-RU" sz="2800" dirty="0" err="1">
                <a:solidFill>
                  <a:schemeClr val="bg1"/>
                </a:solidFill>
              </a:rPr>
              <a:t>споживачів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uk-UA" sz="2800" dirty="0">
                <a:solidFill>
                  <a:schemeClr val="bg1"/>
                </a:solidFill>
              </a:rPr>
              <a:t>також захист 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</a:rPr>
              <a:t>прав споживачів здійснює </a:t>
            </a:r>
          </a:p>
          <a:p>
            <a:pPr algn="ctr"/>
            <a:r>
              <a:rPr lang="uk-UA" sz="2800" b="1" dirty="0">
                <a:solidFill>
                  <a:schemeClr val="bg1"/>
                </a:solidFill>
              </a:rPr>
              <a:t>Антимонопольний комітет України.</a:t>
            </a:r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uk-UA" sz="2800" dirty="0">
                <a:solidFill>
                  <a:schemeClr val="bg1"/>
                </a:solidFill>
              </a:rPr>
              <a:t>*** В 2008році було </a:t>
            </a:r>
            <a:r>
              <a:rPr lang="ru-RU" sz="2800" dirty="0">
                <a:solidFill>
                  <a:schemeClr val="bg1"/>
                </a:solidFill>
              </a:rPr>
              <a:t>створена </a:t>
            </a:r>
            <a:r>
              <a:rPr lang="ru-RU" sz="2800" dirty="0" err="1">
                <a:solidFill>
                  <a:schemeClr val="bg1"/>
                </a:solidFill>
              </a:rPr>
              <a:t>Державна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800" dirty="0" err="1">
                <a:solidFill>
                  <a:schemeClr val="bg1"/>
                </a:solidFill>
              </a:rPr>
              <a:t>житлово-комунальна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інспекція</a:t>
            </a:r>
            <a:endParaRPr lang="ru-RU" sz="2800" dirty="0">
              <a:solidFill>
                <a:schemeClr val="bg1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13" name="Picture 6" descr="aku-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649788"/>
            <a:ext cx="2667000" cy="220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12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52000" y="0"/>
            <a:ext cx="8640000" cy="72008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ЗАКОН</a:t>
            </a:r>
            <a:endParaRPr lang="uk-UA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0" y="1524000"/>
            <a:ext cx="4495800" cy="4953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ru-RU" altLang="ko-KR" sz="2400" dirty="0" err="1" smtClean="0">
                <a:solidFill>
                  <a:schemeClr val="tx2"/>
                </a:solidFill>
              </a:rPr>
              <a:t>Цей</a:t>
            </a:r>
            <a:r>
              <a:rPr lang="ru-RU" altLang="ko-KR" sz="2400" dirty="0" smtClean="0">
                <a:solidFill>
                  <a:schemeClr val="tx2"/>
                </a:solidFill>
              </a:rPr>
              <a:t> Закон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регулює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відносини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між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споживачами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товарів</a:t>
            </a:r>
            <a:r>
              <a:rPr lang="ru-RU" altLang="ko-KR" sz="2400" dirty="0" smtClean="0">
                <a:solidFill>
                  <a:schemeClr val="tx2"/>
                </a:solidFill>
              </a:rPr>
              <a:t>,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робіт</a:t>
            </a:r>
            <a:r>
              <a:rPr lang="ru-RU" altLang="ko-KR" sz="2400" dirty="0" smtClean="0">
                <a:solidFill>
                  <a:schemeClr val="tx2"/>
                </a:solidFill>
              </a:rPr>
              <a:t> і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послуг</a:t>
            </a:r>
            <a:r>
              <a:rPr lang="ru-RU" altLang="ko-KR" sz="2400" dirty="0" smtClean="0">
                <a:solidFill>
                  <a:schemeClr val="tx2"/>
                </a:solidFill>
              </a:rPr>
              <a:t> та 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виробниками</a:t>
            </a:r>
            <a:r>
              <a:rPr lang="ru-RU" altLang="ko-KR" sz="2400" dirty="0" smtClean="0">
                <a:solidFill>
                  <a:schemeClr val="tx2"/>
                </a:solidFill>
              </a:rPr>
              <a:t> і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продавцями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товарів</a:t>
            </a:r>
            <a:r>
              <a:rPr lang="ru-RU" altLang="ko-KR" sz="2400" dirty="0" smtClean="0">
                <a:solidFill>
                  <a:schemeClr val="tx2"/>
                </a:solidFill>
              </a:rPr>
              <a:t>,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виконавцями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робіт</a:t>
            </a:r>
            <a:r>
              <a:rPr lang="ru-RU" altLang="ko-KR" sz="2400" dirty="0" smtClean="0">
                <a:solidFill>
                  <a:schemeClr val="tx2"/>
                </a:solidFill>
              </a:rPr>
              <a:t> і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надавачами</a:t>
            </a:r>
            <a:r>
              <a:rPr lang="ru-RU" altLang="ko-KR" sz="2400" dirty="0" smtClean="0">
                <a:solidFill>
                  <a:schemeClr val="tx2"/>
                </a:solidFill>
              </a:rPr>
              <a:t> 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послуг</a:t>
            </a:r>
            <a:r>
              <a:rPr lang="ru-RU" altLang="ko-KR" sz="2400" dirty="0" smtClean="0">
                <a:solidFill>
                  <a:schemeClr val="tx2"/>
                </a:solidFill>
              </a:rPr>
              <a:t> 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різних</a:t>
            </a:r>
            <a:r>
              <a:rPr lang="ru-RU" altLang="ko-KR" sz="2400" dirty="0" smtClean="0">
                <a:solidFill>
                  <a:schemeClr val="tx2"/>
                </a:solidFill>
              </a:rPr>
              <a:t> форм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власності</a:t>
            </a:r>
            <a:r>
              <a:rPr lang="ru-RU" altLang="ko-KR" sz="2400" dirty="0" smtClean="0">
                <a:solidFill>
                  <a:schemeClr val="tx2"/>
                </a:solidFill>
              </a:rPr>
              <a:t>,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встановлює</a:t>
            </a:r>
            <a:r>
              <a:rPr lang="ru-RU" altLang="ko-KR" sz="2400" dirty="0" smtClean="0">
                <a:solidFill>
                  <a:schemeClr val="tx2"/>
                </a:solidFill>
              </a:rPr>
              <a:t> права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споживачів</a:t>
            </a:r>
            <a:r>
              <a:rPr lang="ru-RU" altLang="ko-KR" sz="2400" dirty="0" smtClean="0">
                <a:solidFill>
                  <a:schemeClr val="tx2"/>
                </a:solidFill>
              </a:rPr>
              <a:t>, а 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також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визначає</a:t>
            </a:r>
            <a:r>
              <a:rPr lang="ru-RU" altLang="ko-KR" sz="2400" dirty="0" smtClean="0">
                <a:solidFill>
                  <a:schemeClr val="tx2"/>
                </a:solidFill>
              </a:rPr>
              <a:t> 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механізм</a:t>
            </a:r>
            <a:r>
              <a:rPr lang="ru-RU" altLang="ko-KR" sz="2400" dirty="0" smtClean="0">
                <a:solidFill>
                  <a:schemeClr val="tx2"/>
                </a:solidFill>
              </a:rPr>
              <a:t> 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їх</a:t>
            </a:r>
            <a:r>
              <a:rPr lang="ru-RU" altLang="ko-KR" sz="2400" dirty="0" smtClean="0">
                <a:solidFill>
                  <a:schemeClr val="tx2"/>
                </a:solidFill>
              </a:rPr>
              <a:t> 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захисту</a:t>
            </a:r>
            <a:r>
              <a:rPr lang="ru-RU" altLang="ko-KR" sz="2400" dirty="0" smtClean="0">
                <a:solidFill>
                  <a:schemeClr val="tx2"/>
                </a:solidFill>
              </a:rPr>
              <a:t> та 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основи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реалізації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державної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політики</a:t>
            </a:r>
            <a:r>
              <a:rPr lang="ru-RU" altLang="ko-KR" sz="2400" dirty="0" smtClean="0">
                <a:solidFill>
                  <a:schemeClr val="tx2"/>
                </a:solidFill>
              </a:rPr>
              <a:t> у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сфері</a:t>
            </a:r>
            <a:r>
              <a:rPr lang="ru-RU" altLang="ko-KR" sz="2400" dirty="0" smtClean="0">
                <a:solidFill>
                  <a:schemeClr val="tx2"/>
                </a:solidFill>
              </a:rPr>
              <a:t>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захисту</a:t>
            </a:r>
            <a:r>
              <a:rPr lang="ru-RU" altLang="ko-KR" sz="2400" dirty="0" smtClean="0">
                <a:solidFill>
                  <a:schemeClr val="tx2"/>
                </a:solidFill>
              </a:rPr>
              <a:t> прав </a:t>
            </a:r>
            <a:r>
              <a:rPr lang="ru-RU" altLang="ko-KR" sz="2400" dirty="0" err="1" smtClean="0">
                <a:solidFill>
                  <a:schemeClr val="tx2"/>
                </a:solidFill>
              </a:rPr>
              <a:t>споживачів</a:t>
            </a:r>
            <a:r>
              <a:rPr lang="ru-RU" altLang="ko-KR" sz="2400" dirty="0" smtClean="0">
                <a:solidFill>
                  <a:schemeClr val="tx2"/>
                </a:solidFill>
              </a:rPr>
              <a:t>.</a:t>
            </a:r>
            <a:r>
              <a:rPr lang="ru-RU" altLang="ko-KR" sz="2400" dirty="0" smtClean="0"/>
              <a:t> </a:t>
            </a:r>
            <a:endParaRPr lang="uk-UA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2001" y="720080"/>
            <a:ext cx="849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>
                <a:solidFill>
                  <a:srgbClr val="FFC000"/>
                </a:solidFill>
              </a:rPr>
              <a:t>“Про захист прав споживачів”</a:t>
            </a:r>
            <a:endParaRPr lang="uk-UA" sz="3200" dirty="0">
              <a:solidFill>
                <a:srgbClr val="FFC000"/>
              </a:solidFill>
            </a:endParaRPr>
          </a:p>
        </p:txBody>
      </p:sp>
      <p:pic>
        <p:nvPicPr>
          <p:cNvPr id="12" name="Picture 5" descr="3_jpg_450x600_q9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19200"/>
            <a:ext cx="433546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10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Скругленный прямоугольник 41"/>
          <p:cNvSpPr/>
          <p:nvPr/>
        </p:nvSpPr>
        <p:spPr>
          <a:xfrm>
            <a:off x="252000" y="0"/>
            <a:ext cx="8640000" cy="72008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ЗАКОН СКЛАДАЄТЬСЯ З:</a:t>
            </a:r>
            <a:endParaRPr lang="uk-UA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AutoShape 6"/>
          <p:cNvSpPr>
            <a:spLocks noChangeArrowheads="1"/>
          </p:cNvSpPr>
          <p:nvPr/>
        </p:nvSpPr>
        <p:spPr bwMode="auto">
          <a:xfrm>
            <a:off x="3100800" y="836712"/>
            <a:ext cx="5791200" cy="3352800"/>
          </a:xfrm>
          <a:prstGeom prst="wedgeRectCallout">
            <a:avLst>
              <a:gd name="adj1" fmla="val -43750"/>
              <a:gd name="adj2" fmla="val 6770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sz="2400" b="1" dirty="0" err="1"/>
              <a:t>Розділ</a:t>
            </a:r>
            <a:r>
              <a:rPr lang="ru-RU" sz="2400" b="1" dirty="0"/>
              <a:t> I  «ЗАГАЛЬНІ ПОЛОЖЕННЯ» - 2 </a:t>
            </a:r>
            <a:r>
              <a:rPr lang="ru-RU" sz="2400" b="1" dirty="0" err="1"/>
              <a:t>статті</a:t>
            </a:r>
            <a:endParaRPr lang="ru-RU" sz="2400" b="1" dirty="0"/>
          </a:p>
          <a:p>
            <a:pPr algn="ctr"/>
            <a:r>
              <a:rPr lang="uk-UA" sz="2400" b="1" dirty="0"/>
              <a:t>Розділ ІІ </a:t>
            </a:r>
            <a:r>
              <a:rPr lang="ru-RU" sz="2400" b="1" dirty="0"/>
              <a:t>«ПРАВА СПОЖИВАЧІВ ТА ЇХ ЗАХИСТ» - 22 </a:t>
            </a:r>
            <a:r>
              <a:rPr lang="ru-RU" sz="2400" b="1" dirty="0" err="1"/>
              <a:t>статті</a:t>
            </a:r>
            <a:endParaRPr lang="ru-RU" sz="2400" b="1" dirty="0"/>
          </a:p>
          <a:p>
            <a:pPr algn="ctr"/>
            <a:r>
              <a:rPr lang="uk-UA" sz="2400" b="1" dirty="0"/>
              <a:t>Розділ ІІІ </a:t>
            </a:r>
            <a:r>
              <a:rPr lang="ru-RU" sz="2400" b="1" dirty="0"/>
              <a:t>«ГРОМАДСЬКІ ОРГАНІЗАЦІЇ СПОЖИВАЧІВ» - 2 </a:t>
            </a:r>
            <a:r>
              <a:rPr lang="ru-RU" sz="2400" b="1" dirty="0" err="1"/>
              <a:t>статті</a:t>
            </a:r>
            <a:endParaRPr lang="ru-RU" sz="2400" b="1" dirty="0"/>
          </a:p>
          <a:p>
            <a:pPr algn="ctr"/>
            <a:endParaRPr lang="ru-RU" sz="2400" dirty="0"/>
          </a:p>
        </p:txBody>
      </p:sp>
      <p:pic>
        <p:nvPicPr>
          <p:cNvPr id="44" name="Picture 7" descr="в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16" y="4067175"/>
            <a:ext cx="3048000" cy="274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8" descr="law03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57650"/>
            <a:ext cx="4038600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70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2000" y="0"/>
            <a:ext cx="8640000" cy="72008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Споживачі в Україні мають право на…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2000" y="720080"/>
            <a:ext cx="8640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----- </a:t>
            </a:r>
            <a:r>
              <a:rPr lang="ru-RU" sz="2400" dirty="0" err="1">
                <a:solidFill>
                  <a:schemeClr val="tx2"/>
                </a:solidFill>
              </a:rPr>
              <a:t>захист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своїх</a:t>
            </a:r>
            <a:r>
              <a:rPr lang="ru-RU" sz="2400" dirty="0">
                <a:solidFill>
                  <a:schemeClr val="tx2"/>
                </a:solidFill>
              </a:rPr>
              <a:t> прав державою;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----- </a:t>
            </a:r>
            <a:r>
              <a:rPr lang="ru-RU" sz="2400" dirty="0" err="1">
                <a:solidFill>
                  <a:schemeClr val="tx2"/>
                </a:solidFill>
              </a:rPr>
              <a:t>належну</a:t>
            </a:r>
            <a:r>
              <a:rPr lang="ru-RU" sz="2400" dirty="0">
                <a:solidFill>
                  <a:schemeClr val="tx2"/>
                </a:solidFill>
              </a:rPr>
              <a:t> </a:t>
            </a:r>
            <a:r>
              <a:rPr lang="ru-RU" sz="2400" dirty="0" err="1">
                <a:solidFill>
                  <a:schemeClr val="tx2"/>
                </a:solidFill>
              </a:rPr>
              <a:t>якість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продукціїта</a:t>
            </a:r>
            <a:r>
              <a:rPr lang="ru-RU" sz="2400" dirty="0">
                <a:solidFill>
                  <a:schemeClr val="tx2"/>
                </a:solidFill>
              </a:rPr>
              <a:t> </a:t>
            </a:r>
            <a:r>
              <a:rPr lang="ru-RU" sz="2400" dirty="0" err="1">
                <a:solidFill>
                  <a:schemeClr val="tx2"/>
                </a:solidFill>
              </a:rPr>
              <a:t>обслуговування</a:t>
            </a:r>
            <a:r>
              <a:rPr lang="ru-RU" sz="2400" dirty="0">
                <a:solidFill>
                  <a:schemeClr val="tx2"/>
                </a:solidFill>
              </a:rPr>
              <a:t>;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----- </a:t>
            </a:r>
            <a:r>
              <a:rPr lang="ru-RU" sz="2400" dirty="0" err="1">
                <a:solidFill>
                  <a:schemeClr val="tx2"/>
                </a:solidFill>
              </a:rPr>
              <a:t>безпеку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продукції</a:t>
            </a:r>
            <a:r>
              <a:rPr lang="ru-RU" sz="2400" dirty="0">
                <a:solidFill>
                  <a:schemeClr val="tx2"/>
                </a:solidFill>
              </a:rPr>
              <a:t>;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----- </a:t>
            </a:r>
            <a:r>
              <a:rPr lang="ru-RU" sz="2400" dirty="0" err="1">
                <a:solidFill>
                  <a:schemeClr val="tx2"/>
                </a:solidFill>
              </a:rPr>
              <a:t>відшкодування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шкоди</a:t>
            </a:r>
            <a:r>
              <a:rPr lang="ru-RU" sz="2400" dirty="0">
                <a:solidFill>
                  <a:schemeClr val="tx2"/>
                </a:solidFill>
              </a:rPr>
              <a:t> (</a:t>
            </a:r>
            <a:r>
              <a:rPr lang="ru-RU" sz="2400" dirty="0" err="1">
                <a:solidFill>
                  <a:schemeClr val="tx2"/>
                </a:solidFill>
              </a:rPr>
              <a:t>збитків</a:t>
            </a:r>
            <a:r>
              <a:rPr lang="ru-RU" sz="2400" dirty="0">
                <a:solidFill>
                  <a:schemeClr val="tx2"/>
                </a:solidFill>
              </a:rPr>
              <a:t>), </a:t>
            </a:r>
            <a:r>
              <a:rPr lang="ru-RU" sz="2400" dirty="0" err="1">
                <a:solidFill>
                  <a:schemeClr val="tx2"/>
                </a:solidFill>
              </a:rPr>
              <a:t>завданих</a:t>
            </a:r>
            <a:r>
              <a:rPr lang="ru-RU" sz="2400" dirty="0">
                <a:solidFill>
                  <a:schemeClr val="tx2"/>
                </a:solidFill>
              </a:rPr>
              <a:t> дефектною </a:t>
            </a:r>
            <a:r>
              <a:rPr lang="ru-RU" sz="2400" dirty="0" err="1">
                <a:solidFill>
                  <a:schemeClr val="tx2"/>
                </a:solidFill>
              </a:rPr>
              <a:t>чи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фальсифікованою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продукцією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або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продукцією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неналежної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якості</a:t>
            </a:r>
            <a:r>
              <a:rPr lang="ru-RU" sz="2400" dirty="0">
                <a:solidFill>
                  <a:schemeClr val="tx2"/>
                </a:solidFill>
              </a:rPr>
              <a:t>, а </a:t>
            </a:r>
            <a:r>
              <a:rPr lang="ru-RU" sz="2400" dirty="0" err="1">
                <a:solidFill>
                  <a:schemeClr val="tx2"/>
                </a:solidFill>
              </a:rPr>
              <a:t>також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майнової</a:t>
            </a:r>
            <a:r>
              <a:rPr lang="ru-RU" sz="2400" dirty="0">
                <a:solidFill>
                  <a:schemeClr val="tx2"/>
                </a:solidFill>
              </a:rPr>
              <a:t> та </a:t>
            </a:r>
            <a:r>
              <a:rPr lang="ru-RU" sz="2400" dirty="0" err="1">
                <a:solidFill>
                  <a:schemeClr val="tx2"/>
                </a:solidFill>
              </a:rPr>
              <a:t>моральної</a:t>
            </a:r>
            <a:r>
              <a:rPr lang="ru-RU" sz="2400" dirty="0">
                <a:solidFill>
                  <a:schemeClr val="tx2"/>
                </a:solidFill>
              </a:rPr>
              <a:t> (</a:t>
            </a:r>
            <a:r>
              <a:rPr lang="ru-RU" sz="2400" dirty="0" err="1">
                <a:solidFill>
                  <a:schemeClr val="tx2"/>
                </a:solidFill>
              </a:rPr>
              <a:t>немайнової</a:t>
            </a:r>
            <a:r>
              <a:rPr lang="ru-RU" sz="2400" dirty="0">
                <a:solidFill>
                  <a:schemeClr val="tx2"/>
                </a:solidFill>
              </a:rPr>
              <a:t>) </a:t>
            </a:r>
            <a:r>
              <a:rPr lang="ru-RU" sz="2400" dirty="0" err="1">
                <a:solidFill>
                  <a:schemeClr val="tx2"/>
                </a:solidFill>
              </a:rPr>
              <a:t>шкоди</a:t>
            </a:r>
            <a:r>
              <a:rPr lang="ru-RU" sz="2400" dirty="0">
                <a:solidFill>
                  <a:schemeClr val="tx2"/>
                </a:solidFill>
              </a:rPr>
              <a:t>, </a:t>
            </a:r>
            <a:r>
              <a:rPr lang="ru-RU" sz="2400" dirty="0" err="1">
                <a:solidFill>
                  <a:schemeClr val="tx2"/>
                </a:solidFill>
              </a:rPr>
              <a:t>заподіяної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небезпечною</a:t>
            </a:r>
            <a:r>
              <a:rPr lang="ru-RU" sz="2400" dirty="0">
                <a:solidFill>
                  <a:schemeClr val="tx2"/>
                </a:solidFill>
              </a:rPr>
              <a:t> для </a:t>
            </a:r>
            <a:r>
              <a:rPr lang="ru-RU" sz="2400" dirty="0" err="1">
                <a:solidFill>
                  <a:schemeClr val="tx2"/>
                </a:solidFill>
              </a:rPr>
              <a:t>життя</a:t>
            </a:r>
            <a:r>
              <a:rPr lang="ru-RU" sz="2400" dirty="0">
                <a:solidFill>
                  <a:schemeClr val="tx2"/>
                </a:solidFill>
              </a:rPr>
              <a:t> і </a:t>
            </a:r>
            <a:r>
              <a:rPr lang="ru-RU" sz="2400" dirty="0" err="1">
                <a:solidFill>
                  <a:schemeClr val="tx2"/>
                </a:solidFill>
              </a:rPr>
              <a:t>здоров'я</a:t>
            </a:r>
            <a:r>
              <a:rPr lang="ru-RU" sz="2400" dirty="0">
                <a:solidFill>
                  <a:schemeClr val="tx2"/>
                </a:solidFill>
              </a:rPr>
              <a:t> людей </a:t>
            </a:r>
            <a:r>
              <a:rPr lang="ru-RU" sz="2400" dirty="0" err="1">
                <a:solidFill>
                  <a:schemeClr val="tx2"/>
                </a:solidFill>
              </a:rPr>
              <a:t>продукцією</a:t>
            </a:r>
            <a:r>
              <a:rPr lang="ru-RU" sz="2400" dirty="0">
                <a:solidFill>
                  <a:schemeClr val="tx2"/>
                </a:solidFill>
              </a:rPr>
              <a:t> у </a:t>
            </a:r>
            <a:r>
              <a:rPr lang="ru-RU" sz="2400" dirty="0" err="1">
                <a:solidFill>
                  <a:schemeClr val="tx2"/>
                </a:solidFill>
              </a:rPr>
              <a:t>випадках</a:t>
            </a:r>
            <a:r>
              <a:rPr lang="ru-RU" sz="2400" dirty="0">
                <a:solidFill>
                  <a:schemeClr val="tx2"/>
                </a:solidFill>
              </a:rPr>
              <a:t>, </a:t>
            </a:r>
            <a:r>
              <a:rPr lang="ru-RU" sz="2400" dirty="0" err="1">
                <a:solidFill>
                  <a:schemeClr val="tx2"/>
                </a:solidFill>
              </a:rPr>
              <a:t>передбачених</a:t>
            </a:r>
            <a:r>
              <a:rPr lang="ru-RU" sz="2400" dirty="0">
                <a:solidFill>
                  <a:schemeClr val="tx2"/>
                </a:solidFill>
              </a:rPr>
              <a:t> </a:t>
            </a:r>
            <a:r>
              <a:rPr lang="ru-RU" sz="2400" dirty="0" err="1">
                <a:solidFill>
                  <a:schemeClr val="tx2"/>
                </a:solidFill>
              </a:rPr>
              <a:t>законодавством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4" name="Picture 6" descr="130907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1"/>
          <a:stretch>
            <a:fillRect/>
          </a:stretch>
        </p:blipFill>
        <p:spPr bwMode="auto">
          <a:xfrm>
            <a:off x="1371600" y="3767068"/>
            <a:ext cx="6248400" cy="2714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60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2000" y="0"/>
            <a:ext cx="8640000" cy="72008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Споживачі в Україні мають право на…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2000" y="720080"/>
            <a:ext cx="8640000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400" dirty="0">
                <a:solidFill>
                  <a:schemeClr val="tx2"/>
                </a:solidFill>
              </a:rPr>
              <a:t>-----</a:t>
            </a:r>
            <a:r>
              <a:rPr lang="ru-RU" sz="2400" dirty="0" err="1">
                <a:solidFill>
                  <a:schemeClr val="tx2"/>
                </a:solidFill>
              </a:rPr>
              <a:t>необхідну</a:t>
            </a:r>
            <a:r>
              <a:rPr lang="ru-RU" sz="2400" dirty="0">
                <a:solidFill>
                  <a:schemeClr val="tx2"/>
                </a:solidFill>
              </a:rPr>
              <a:t>, </a:t>
            </a:r>
            <a:r>
              <a:rPr lang="ru-RU" sz="2400" dirty="0" err="1">
                <a:solidFill>
                  <a:schemeClr val="tx2"/>
                </a:solidFill>
              </a:rPr>
              <a:t>доступну</a:t>
            </a:r>
            <a:r>
              <a:rPr lang="ru-RU" sz="2400" dirty="0">
                <a:solidFill>
                  <a:schemeClr val="tx2"/>
                </a:solidFill>
              </a:rPr>
              <a:t>, </a:t>
            </a:r>
            <a:r>
              <a:rPr lang="ru-RU" sz="2400" dirty="0" err="1">
                <a:solidFill>
                  <a:schemeClr val="tx2"/>
                </a:solidFill>
              </a:rPr>
              <a:t>достовірну</a:t>
            </a:r>
            <a:r>
              <a:rPr lang="ru-RU" sz="2400" dirty="0">
                <a:solidFill>
                  <a:schemeClr val="tx2"/>
                </a:solidFill>
              </a:rPr>
              <a:t> та </a:t>
            </a:r>
            <a:r>
              <a:rPr lang="ru-RU" sz="2400" dirty="0" err="1">
                <a:solidFill>
                  <a:schemeClr val="tx2"/>
                </a:solidFill>
              </a:rPr>
              <a:t>своєчасну</a:t>
            </a:r>
            <a:r>
              <a:rPr lang="ru-RU" sz="2400" dirty="0">
                <a:solidFill>
                  <a:schemeClr val="tx2"/>
                </a:solidFill>
              </a:rPr>
              <a:t> </a:t>
            </a:r>
            <a:r>
              <a:rPr lang="ru-RU" sz="2400" dirty="0" err="1">
                <a:solidFill>
                  <a:schemeClr val="tx2"/>
                </a:solidFill>
              </a:rPr>
              <a:t>інформацію</a:t>
            </a:r>
            <a:r>
              <a:rPr lang="ru-RU" sz="2400" dirty="0">
                <a:solidFill>
                  <a:schemeClr val="tx2"/>
                </a:solidFill>
              </a:rPr>
              <a:t> про </a:t>
            </a:r>
            <a:r>
              <a:rPr lang="ru-RU" sz="2400" dirty="0" err="1">
                <a:solidFill>
                  <a:schemeClr val="tx2"/>
                </a:solidFill>
              </a:rPr>
              <a:t>продукцію</a:t>
            </a:r>
            <a:r>
              <a:rPr lang="ru-RU" sz="2400" dirty="0">
                <a:solidFill>
                  <a:schemeClr val="tx2"/>
                </a:solidFill>
              </a:rPr>
              <a:t>, </a:t>
            </a:r>
            <a:r>
              <a:rPr lang="ru-RU" sz="2400" dirty="0" err="1">
                <a:solidFill>
                  <a:schemeClr val="tx2"/>
                </a:solidFill>
              </a:rPr>
              <a:t>її</a:t>
            </a:r>
            <a:r>
              <a:rPr lang="ru-RU" sz="2400" dirty="0">
                <a:solidFill>
                  <a:schemeClr val="tx2"/>
                </a:solidFill>
              </a:rPr>
              <a:t> </a:t>
            </a:r>
            <a:r>
              <a:rPr lang="ru-RU" sz="2400" dirty="0" err="1">
                <a:solidFill>
                  <a:schemeClr val="tx2"/>
                </a:solidFill>
              </a:rPr>
              <a:t>кількість</a:t>
            </a:r>
            <a:r>
              <a:rPr lang="ru-RU" sz="2400" dirty="0">
                <a:solidFill>
                  <a:schemeClr val="tx2"/>
                </a:solidFill>
              </a:rPr>
              <a:t>, </a:t>
            </a:r>
            <a:r>
              <a:rPr lang="ru-RU" sz="2400" dirty="0" err="1">
                <a:solidFill>
                  <a:schemeClr val="tx2"/>
                </a:solidFill>
              </a:rPr>
              <a:t>якість</a:t>
            </a:r>
            <a:r>
              <a:rPr lang="ru-RU" sz="2400" dirty="0">
                <a:solidFill>
                  <a:schemeClr val="tx2"/>
                </a:solidFill>
              </a:rPr>
              <a:t>, </a:t>
            </a:r>
            <a:r>
              <a:rPr lang="ru-RU" sz="2400" dirty="0" err="1">
                <a:solidFill>
                  <a:schemeClr val="tx2"/>
                </a:solidFill>
              </a:rPr>
              <a:t>асортимент</a:t>
            </a:r>
            <a:r>
              <a:rPr lang="ru-RU" sz="2400" dirty="0">
                <a:solidFill>
                  <a:schemeClr val="tx2"/>
                </a:solidFill>
              </a:rPr>
              <a:t>, а </a:t>
            </a:r>
            <a:r>
              <a:rPr lang="ru-RU" sz="2400" dirty="0" err="1">
                <a:solidFill>
                  <a:schemeClr val="tx2"/>
                </a:solidFill>
              </a:rPr>
              <a:t>також</a:t>
            </a:r>
            <a:r>
              <a:rPr lang="ru-RU" sz="2400" dirty="0">
                <a:solidFill>
                  <a:schemeClr val="tx2"/>
                </a:solidFill>
              </a:rPr>
              <a:t> про </a:t>
            </a:r>
            <a:r>
              <a:rPr lang="ru-RU" sz="2400" dirty="0" err="1">
                <a:solidFill>
                  <a:schemeClr val="tx2"/>
                </a:solidFill>
              </a:rPr>
              <a:t>її</a:t>
            </a:r>
            <a:r>
              <a:rPr lang="ru-RU" sz="2400" dirty="0">
                <a:solidFill>
                  <a:schemeClr val="tx2"/>
                </a:solidFill>
              </a:rPr>
              <a:t> </a:t>
            </a:r>
            <a:r>
              <a:rPr lang="ru-RU" sz="2400" dirty="0" err="1">
                <a:solidFill>
                  <a:schemeClr val="tx2"/>
                </a:solidFill>
              </a:rPr>
              <a:t>виробника</a:t>
            </a:r>
            <a:r>
              <a:rPr lang="ru-RU" sz="2400" dirty="0">
                <a:solidFill>
                  <a:schemeClr val="tx2"/>
                </a:solidFill>
              </a:rPr>
              <a:t> (</a:t>
            </a:r>
            <a:r>
              <a:rPr lang="ru-RU" sz="2400" dirty="0" err="1">
                <a:solidFill>
                  <a:schemeClr val="tx2"/>
                </a:solidFill>
              </a:rPr>
              <a:t>виконавця</a:t>
            </a:r>
            <a:r>
              <a:rPr lang="ru-RU" sz="2400" dirty="0">
                <a:solidFill>
                  <a:schemeClr val="tx2"/>
                </a:solidFill>
              </a:rPr>
              <a:t>, </a:t>
            </a:r>
            <a:r>
              <a:rPr lang="ru-RU" sz="2400" dirty="0" err="1">
                <a:solidFill>
                  <a:schemeClr val="tx2"/>
                </a:solidFill>
              </a:rPr>
              <a:t>продавця</a:t>
            </a:r>
            <a:r>
              <a:rPr lang="ru-RU" sz="2400" dirty="0">
                <a:solidFill>
                  <a:schemeClr val="tx2"/>
                </a:solidFill>
              </a:rPr>
              <a:t>);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----- </a:t>
            </a:r>
            <a:r>
              <a:rPr lang="ru-RU" sz="2400" dirty="0" err="1">
                <a:solidFill>
                  <a:schemeClr val="tx2"/>
                </a:solidFill>
              </a:rPr>
              <a:t>звернення</a:t>
            </a:r>
            <a:r>
              <a:rPr lang="ru-RU" sz="2400" dirty="0">
                <a:solidFill>
                  <a:schemeClr val="tx2"/>
                </a:solidFill>
              </a:rPr>
              <a:t> до суду та </a:t>
            </a:r>
            <a:r>
              <a:rPr lang="ru-RU" sz="2400" dirty="0" err="1">
                <a:solidFill>
                  <a:schemeClr val="tx2"/>
                </a:solidFill>
              </a:rPr>
              <a:t>інших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уповноважених</a:t>
            </a:r>
            <a:r>
              <a:rPr lang="ru-RU" sz="2400" dirty="0">
                <a:solidFill>
                  <a:schemeClr val="tx2"/>
                </a:solidFill>
              </a:rPr>
              <a:t> </a:t>
            </a:r>
            <a:r>
              <a:rPr lang="ru-RU" sz="2400" dirty="0" err="1">
                <a:solidFill>
                  <a:schemeClr val="tx2"/>
                </a:solidFill>
              </a:rPr>
              <a:t>органів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державної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влади</a:t>
            </a:r>
            <a:r>
              <a:rPr lang="ru-RU" sz="2400" dirty="0">
                <a:solidFill>
                  <a:schemeClr val="tx2"/>
                </a:solidFill>
              </a:rPr>
              <a:t> за </a:t>
            </a:r>
            <a:r>
              <a:rPr lang="ru-RU" sz="2400" dirty="0" err="1">
                <a:solidFill>
                  <a:schemeClr val="tx2"/>
                </a:solidFill>
              </a:rPr>
              <a:t>захистом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порушених</a:t>
            </a:r>
            <a:r>
              <a:rPr lang="ru-RU" sz="2400" dirty="0">
                <a:solidFill>
                  <a:schemeClr val="tx2"/>
                </a:solidFill>
              </a:rPr>
              <a:t> прав;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----- </a:t>
            </a:r>
            <a:r>
              <a:rPr lang="ru-RU" sz="2400" dirty="0" err="1">
                <a:solidFill>
                  <a:schemeClr val="tx2"/>
                </a:solidFill>
              </a:rPr>
              <a:t>об'єднання</a:t>
            </a:r>
            <a:r>
              <a:rPr lang="ru-RU" sz="2400" dirty="0">
                <a:solidFill>
                  <a:schemeClr val="tx2"/>
                </a:solidFill>
              </a:rPr>
              <a:t> в </a:t>
            </a:r>
            <a:r>
              <a:rPr lang="ru-RU" sz="2400" dirty="0" err="1">
                <a:solidFill>
                  <a:schemeClr val="tx2"/>
                </a:solidFill>
              </a:rPr>
              <a:t>громадські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організації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споживачів</a:t>
            </a:r>
            <a:r>
              <a:rPr lang="ru-RU" sz="2400" dirty="0">
                <a:solidFill>
                  <a:schemeClr val="tx2"/>
                </a:solidFill>
              </a:rPr>
              <a:t>(</a:t>
            </a:r>
            <a:r>
              <a:rPr lang="ru-RU" sz="2400" dirty="0" err="1">
                <a:solidFill>
                  <a:schemeClr val="tx2"/>
                </a:solidFill>
              </a:rPr>
              <a:t>об'єднання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err="1">
                <a:solidFill>
                  <a:schemeClr val="tx2"/>
                </a:solidFill>
              </a:rPr>
              <a:t>споживачів</a:t>
            </a:r>
            <a:r>
              <a:rPr lang="ru-RU" sz="2400" dirty="0">
                <a:solidFill>
                  <a:schemeClr val="tx2"/>
                </a:solidFill>
              </a:rPr>
              <a:t>).</a:t>
            </a:r>
          </a:p>
        </p:txBody>
      </p:sp>
      <p:pic>
        <p:nvPicPr>
          <p:cNvPr id="4" name="Picture 5" descr="7290727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7" y="3204687"/>
            <a:ext cx="5000625" cy="3238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93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2000" y="0"/>
            <a:ext cx="8640000" cy="72008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Громадські організації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07645" y="990600"/>
            <a:ext cx="47529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-UA" sz="2000" dirty="0">
                <a:solidFill>
                  <a:schemeClr val="tx2"/>
                </a:solidFill>
              </a:rPr>
              <a:t>У 1989 була зареєстрована</a:t>
            </a:r>
          </a:p>
          <a:p>
            <a:pPr algn="ctr"/>
            <a:r>
              <a:rPr lang="uk-UA" sz="2000" dirty="0">
                <a:solidFill>
                  <a:schemeClr val="tx2"/>
                </a:solidFill>
              </a:rPr>
              <a:t> громадська організація </a:t>
            </a:r>
          </a:p>
          <a:p>
            <a:pPr algn="ctr"/>
            <a:r>
              <a:rPr lang="uk-UA" sz="2000" b="1" dirty="0">
                <a:solidFill>
                  <a:schemeClr val="tx2"/>
                </a:solidFill>
              </a:rPr>
              <a:t>«Українська асоціація споживачів»,</a:t>
            </a:r>
            <a:r>
              <a:rPr lang="uk-UA" sz="2000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uk-UA" sz="2000" dirty="0">
                <a:solidFill>
                  <a:schemeClr val="tx2"/>
                </a:solidFill>
              </a:rPr>
              <a:t>яка взяла на себе відповідальність </a:t>
            </a:r>
          </a:p>
          <a:p>
            <a:pPr algn="ctr"/>
            <a:r>
              <a:rPr lang="uk-UA" sz="2000" dirty="0">
                <a:solidFill>
                  <a:schemeClr val="tx2"/>
                </a:solidFill>
              </a:rPr>
              <a:t>працювати за міжнародними </a:t>
            </a:r>
          </a:p>
          <a:p>
            <a:pPr algn="ctr"/>
            <a:r>
              <a:rPr lang="uk-UA" sz="2000" dirty="0">
                <a:solidFill>
                  <a:schemeClr val="tx2"/>
                </a:solidFill>
              </a:rPr>
              <a:t>правовими нормами.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217988" y="2819400"/>
            <a:ext cx="4926012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-UA" sz="2000" dirty="0">
                <a:solidFill>
                  <a:schemeClr val="tx2"/>
                </a:solidFill>
              </a:rPr>
              <a:t>У 2003 році зареєстрована </a:t>
            </a:r>
          </a:p>
          <a:p>
            <a:pPr algn="ctr"/>
            <a:r>
              <a:rPr lang="uk-UA" sz="2000" dirty="0">
                <a:solidFill>
                  <a:schemeClr val="tx2"/>
                </a:solidFill>
              </a:rPr>
              <a:t>громадська організація </a:t>
            </a:r>
            <a:r>
              <a:rPr lang="uk-UA" sz="2000" b="1" dirty="0">
                <a:solidFill>
                  <a:schemeClr val="tx2"/>
                </a:solidFill>
              </a:rPr>
              <a:t>"Експерт</a:t>
            </a:r>
            <a:r>
              <a:rPr lang="uk-UA" sz="2000" dirty="0">
                <a:solidFill>
                  <a:schemeClr val="tx2"/>
                </a:solidFill>
              </a:rPr>
              <a:t>", </a:t>
            </a:r>
          </a:p>
          <a:p>
            <a:pPr algn="ctr"/>
            <a:r>
              <a:rPr lang="uk-UA" sz="2000" dirty="0">
                <a:solidFill>
                  <a:schemeClr val="tx2"/>
                </a:solidFill>
              </a:rPr>
              <a:t>основною метою діяльності якої є </a:t>
            </a:r>
          </a:p>
          <a:p>
            <a:pPr algn="ctr"/>
            <a:r>
              <a:rPr lang="uk-UA" sz="2000" dirty="0">
                <a:solidFill>
                  <a:schemeClr val="tx2"/>
                </a:solidFill>
              </a:rPr>
              <a:t>виявлення на ринку неякісних, </a:t>
            </a:r>
          </a:p>
          <a:p>
            <a:pPr algn="ctr"/>
            <a:r>
              <a:rPr lang="uk-UA" sz="2000" dirty="0">
                <a:solidFill>
                  <a:schemeClr val="tx2"/>
                </a:solidFill>
              </a:rPr>
              <a:t>небезпечних для споживання продуктів </a:t>
            </a:r>
          </a:p>
          <a:p>
            <a:pPr algn="ctr"/>
            <a:r>
              <a:rPr lang="uk-UA" sz="2000" dirty="0">
                <a:solidFill>
                  <a:schemeClr val="tx2"/>
                </a:solidFill>
              </a:rPr>
              <a:t>харчування та інформування </a:t>
            </a:r>
          </a:p>
          <a:p>
            <a:pPr algn="ctr"/>
            <a:r>
              <a:rPr lang="uk-UA" sz="2000" dirty="0">
                <a:solidFill>
                  <a:schemeClr val="tx2"/>
                </a:solidFill>
              </a:rPr>
              <a:t>про це споживачів.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52400" y="5181600"/>
            <a:ext cx="2957513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uk-UA" sz="2000" dirty="0">
                <a:solidFill>
                  <a:schemeClr val="tx2"/>
                </a:solidFill>
              </a:rPr>
              <a:t>Також в Україні працює</a:t>
            </a:r>
          </a:p>
          <a:p>
            <a:pPr algn="ctr">
              <a:spcBef>
                <a:spcPct val="20000"/>
              </a:spcBef>
            </a:pPr>
            <a:r>
              <a:rPr lang="uk-UA" sz="2000" dirty="0">
                <a:solidFill>
                  <a:schemeClr val="tx2"/>
                </a:solidFill>
              </a:rPr>
              <a:t>ряд інших організацій, </a:t>
            </a:r>
          </a:p>
          <a:p>
            <a:pPr algn="ctr">
              <a:spcBef>
                <a:spcPct val="20000"/>
              </a:spcBef>
            </a:pPr>
            <a:r>
              <a:rPr lang="uk-UA" sz="2000" dirty="0">
                <a:solidFill>
                  <a:schemeClr val="tx2"/>
                </a:solidFill>
              </a:rPr>
              <a:t>які захищають права </a:t>
            </a:r>
          </a:p>
          <a:p>
            <a:pPr algn="ctr">
              <a:spcBef>
                <a:spcPct val="20000"/>
              </a:spcBef>
            </a:pPr>
            <a:r>
              <a:rPr lang="uk-UA" sz="2000" dirty="0">
                <a:solidFill>
                  <a:schemeClr val="tx2"/>
                </a:solidFill>
              </a:rPr>
              <a:t>споживачів.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6" name="Picture 8" descr="logosmall-300x30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95600"/>
            <a:ext cx="2209800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9" descr="0-ukrayinska-asotsiatsiya-prav-spozhivachi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3" t="6950" r="39494" b="40184"/>
          <a:stretch>
            <a:fillRect/>
          </a:stretch>
        </p:blipFill>
        <p:spPr bwMode="auto">
          <a:xfrm>
            <a:off x="5105400" y="838200"/>
            <a:ext cx="2209800" cy="2033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10" descr="CONSUM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105400"/>
            <a:ext cx="1428750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Picture 9" descr="imag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334000"/>
            <a:ext cx="1655763" cy="1082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spilk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029200"/>
            <a:ext cx="1828800" cy="1658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0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2000" y="0"/>
            <a:ext cx="8640000" cy="72008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Державний комітет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76426" y="1052736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ru-RU" sz="3200" dirty="0" smtClean="0">
                <a:solidFill>
                  <a:schemeClr val="tx2"/>
                </a:solidFill>
              </a:rPr>
              <a:t>ЗАВДАННЯ: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1) </a:t>
            </a:r>
            <a:r>
              <a:rPr lang="ru-RU" sz="2400" dirty="0" err="1" smtClean="0">
                <a:solidFill>
                  <a:schemeClr val="tx2"/>
                </a:solidFill>
              </a:rPr>
              <a:t>захист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інтересів</a:t>
            </a:r>
            <a:r>
              <a:rPr lang="ru-RU" sz="2400" dirty="0" smtClean="0">
                <a:solidFill>
                  <a:schemeClr val="tx2"/>
                </a:solidFill>
              </a:rPr>
              <a:t> і прав </a:t>
            </a:r>
            <a:r>
              <a:rPr lang="ru-RU" sz="2400" dirty="0" err="1" smtClean="0">
                <a:solidFill>
                  <a:schemeClr val="tx2"/>
                </a:solidFill>
              </a:rPr>
              <a:t>громадян</a:t>
            </a:r>
            <a:r>
              <a:rPr lang="ru-RU" sz="2400" dirty="0" smtClean="0">
                <a:solidFill>
                  <a:schemeClr val="tx2"/>
                </a:solidFill>
              </a:rPr>
              <a:t> як </a:t>
            </a:r>
            <a:r>
              <a:rPr lang="ru-RU" sz="2400" dirty="0" err="1" smtClean="0">
                <a:solidFill>
                  <a:schemeClr val="tx2"/>
                </a:solidFill>
              </a:rPr>
              <a:t>споживачів</a:t>
            </a:r>
            <a:r>
              <a:rPr lang="ru-RU" sz="2400" dirty="0" smtClean="0">
                <a:solidFill>
                  <a:schemeClr val="tx2"/>
                </a:solidFill>
              </a:rPr>
              <a:t> у </a:t>
            </a:r>
            <a:r>
              <a:rPr lang="ru-RU" sz="2400" dirty="0" err="1" smtClean="0">
                <a:solidFill>
                  <a:schemeClr val="tx2"/>
                </a:solidFill>
              </a:rPr>
              <a:t>разі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придбання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замовлення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абовикористання</a:t>
            </a:r>
            <a:r>
              <a:rPr lang="ru-RU" sz="2400" dirty="0" smtClean="0">
                <a:solidFill>
                  <a:schemeClr val="tx2"/>
                </a:solidFill>
              </a:rPr>
              <a:t> ними </a:t>
            </a:r>
            <a:r>
              <a:rPr lang="ru-RU" sz="2400" dirty="0" err="1" smtClean="0">
                <a:solidFill>
                  <a:schemeClr val="tx2"/>
                </a:solidFill>
              </a:rPr>
              <a:t>товарів</a:t>
            </a:r>
            <a:r>
              <a:rPr lang="ru-RU" sz="2400" dirty="0" smtClean="0">
                <a:solidFill>
                  <a:schemeClr val="tx2"/>
                </a:solidFill>
              </a:rPr>
              <a:t> (</a:t>
            </a:r>
            <a:r>
              <a:rPr lang="ru-RU" sz="2400" dirty="0" err="1" smtClean="0">
                <a:solidFill>
                  <a:schemeClr val="tx2"/>
                </a:solidFill>
              </a:rPr>
              <a:t>робіт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послуг</a:t>
            </a:r>
            <a:r>
              <a:rPr lang="ru-RU" sz="2400" dirty="0" smtClean="0">
                <a:solidFill>
                  <a:schemeClr val="tx2"/>
                </a:solidFill>
              </a:rPr>
              <a:t>) для </a:t>
            </a:r>
            <a:r>
              <a:rPr lang="ru-RU" sz="2400" dirty="0" err="1" smtClean="0">
                <a:solidFill>
                  <a:schemeClr val="tx2"/>
                </a:solidFill>
              </a:rPr>
              <a:t>власних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побутових</a:t>
            </a:r>
            <a:r>
              <a:rPr lang="ru-RU" sz="2400" dirty="0" smtClean="0">
                <a:solidFill>
                  <a:schemeClr val="tx2"/>
                </a:solidFill>
              </a:rPr>
              <a:t> потреб;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2) </a:t>
            </a:r>
            <a:r>
              <a:rPr lang="ru-RU" sz="2400" dirty="0" err="1" smtClean="0">
                <a:solidFill>
                  <a:schemeClr val="tx2"/>
                </a:solidFill>
              </a:rPr>
              <a:t>здійснення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міжнародного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співробітництва</a:t>
            </a:r>
            <a:r>
              <a:rPr lang="ru-RU" sz="2400" dirty="0" smtClean="0">
                <a:solidFill>
                  <a:schemeClr val="tx2"/>
                </a:solidFill>
              </a:rPr>
              <a:t> у </a:t>
            </a:r>
            <a:r>
              <a:rPr lang="ru-RU" sz="2400" dirty="0" err="1" smtClean="0">
                <a:solidFill>
                  <a:schemeClr val="tx2"/>
                </a:solidFill>
              </a:rPr>
              <a:t>сфері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захисту</a:t>
            </a:r>
            <a:r>
              <a:rPr lang="ru-RU" sz="2400" dirty="0" smtClean="0">
                <a:solidFill>
                  <a:schemeClr val="tx2"/>
                </a:solidFill>
              </a:rPr>
              <a:t> прав </a:t>
            </a:r>
            <a:r>
              <a:rPr lang="ru-RU" sz="2400" dirty="0" err="1" smtClean="0">
                <a:solidFill>
                  <a:schemeClr val="tx2"/>
                </a:solidFill>
              </a:rPr>
              <a:t>споживачів</a:t>
            </a:r>
            <a:r>
              <a:rPr lang="ru-RU" sz="2400" dirty="0" smtClean="0">
                <a:solidFill>
                  <a:schemeClr val="tx2"/>
                </a:solidFill>
              </a:rPr>
              <a:t>;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3) </a:t>
            </a:r>
            <a:r>
              <a:rPr lang="ru-RU" sz="2400" dirty="0" err="1" smtClean="0">
                <a:solidFill>
                  <a:schemeClr val="tx2"/>
                </a:solidFill>
              </a:rPr>
              <a:t>здійснення</a:t>
            </a:r>
            <a:r>
              <a:rPr lang="ru-RU" sz="2400" dirty="0" smtClean="0">
                <a:solidFill>
                  <a:schemeClr val="tx2"/>
                </a:solidFill>
              </a:rPr>
              <a:t> державного контролю за </a:t>
            </a:r>
            <a:r>
              <a:rPr lang="ru-RU" sz="2400" dirty="0" err="1" smtClean="0">
                <a:solidFill>
                  <a:schemeClr val="tx2"/>
                </a:solidFill>
              </a:rPr>
              <a:t>дотриманням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законодавства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України</a:t>
            </a:r>
            <a:r>
              <a:rPr lang="ru-RU" sz="2400" dirty="0" smtClean="0">
                <a:solidFill>
                  <a:schemeClr val="tx2"/>
                </a:solidFill>
              </a:rPr>
              <a:t> про </a:t>
            </a:r>
            <a:r>
              <a:rPr lang="ru-RU" sz="2400" dirty="0" err="1" smtClean="0">
                <a:solidFill>
                  <a:schemeClr val="tx2"/>
                </a:solidFill>
              </a:rPr>
              <a:t>захист</a:t>
            </a:r>
            <a:r>
              <a:rPr lang="ru-RU" sz="2400" dirty="0" smtClean="0">
                <a:solidFill>
                  <a:schemeClr val="tx2"/>
                </a:solidFill>
              </a:rPr>
              <a:t> прав </a:t>
            </a:r>
            <a:r>
              <a:rPr lang="ru-RU" sz="2400" dirty="0" err="1" smtClean="0">
                <a:solidFill>
                  <a:schemeClr val="tx2"/>
                </a:solidFill>
              </a:rPr>
              <a:t>споживачів</a:t>
            </a:r>
            <a:r>
              <a:rPr lang="ru-RU" sz="2400" dirty="0" smtClean="0">
                <a:solidFill>
                  <a:schemeClr val="tx2"/>
                </a:solidFill>
              </a:rPr>
              <a:t>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4) </a:t>
            </a:r>
            <a:r>
              <a:rPr lang="ru-RU" sz="2400" dirty="0" err="1" smtClean="0">
                <a:solidFill>
                  <a:schemeClr val="tx2"/>
                </a:solidFill>
              </a:rPr>
              <a:t>захист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споживачів</a:t>
            </a:r>
            <a:r>
              <a:rPr lang="ru-RU" sz="2400" dirty="0" smtClean="0">
                <a:solidFill>
                  <a:schemeClr val="tx2"/>
                </a:solidFill>
              </a:rPr>
              <a:t>  </a:t>
            </a:r>
            <a:r>
              <a:rPr lang="ru-RU" sz="2400" dirty="0" err="1" smtClean="0">
                <a:solidFill>
                  <a:schemeClr val="tx2"/>
                </a:solidFill>
              </a:rPr>
              <a:t>від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порушень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рекламодавцями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виробниками</a:t>
            </a:r>
            <a:r>
              <a:rPr lang="ru-RU" sz="2400" dirty="0" smtClean="0">
                <a:solidFill>
                  <a:schemeClr val="tx2"/>
                </a:solidFill>
              </a:rPr>
              <a:t> та </a:t>
            </a:r>
            <a:br>
              <a:rPr lang="ru-RU" sz="2400" dirty="0" smtClean="0">
                <a:solidFill>
                  <a:schemeClr val="tx2"/>
                </a:solidFill>
              </a:rPr>
            </a:br>
            <a:r>
              <a:rPr lang="ru-RU" sz="2400" dirty="0" err="1" smtClean="0">
                <a:solidFill>
                  <a:schemeClr val="tx2"/>
                </a:solidFill>
              </a:rPr>
              <a:t>розповсюджувачами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реклами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законодавства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України</a:t>
            </a:r>
            <a:r>
              <a:rPr lang="ru-RU" sz="2400" dirty="0" smtClean="0">
                <a:solidFill>
                  <a:schemeClr val="tx2"/>
                </a:solidFill>
              </a:rPr>
              <a:t> про рекламу</a:t>
            </a:r>
          </a:p>
          <a:p>
            <a:pPr>
              <a:lnSpc>
                <a:spcPct val="90000"/>
              </a:lnSpc>
            </a:pPr>
            <a:endParaRPr lang="ru-RU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12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2000" y="0"/>
            <a:ext cx="8640000" cy="72008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Виконання закону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ятно 2 5"/>
          <p:cNvSpPr/>
          <p:nvPr/>
        </p:nvSpPr>
        <p:spPr>
          <a:xfrm>
            <a:off x="369248" y="419522"/>
            <a:ext cx="8568472" cy="6381328"/>
          </a:xfrm>
          <a:prstGeom prst="irregularSeal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b="1" dirty="0"/>
              <a:t>Закон в Україні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b="1" dirty="0"/>
              <a:t>виконується приблизно на 25%,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b="1" dirty="0"/>
              <a:t>до 80% скарг задовольняється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b="1" dirty="0"/>
              <a:t>щорічно.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b="1" dirty="0"/>
              <a:t>Переважно люди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b="1" dirty="0"/>
              <a:t>звертаються зі скаргами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b="1" dirty="0"/>
              <a:t>про невиконання їхніх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b="1" dirty="0"/>
              <a:t>законних вимог.</a:t>
            </a:r>
            <a:endParaRPr lang="ru-RU" b="1" dirty="0"/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5687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4625"/>
            <a:ext cx="8784976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Всесвітній день </a:t>
            </a:r>
            <a:br>
              <a:rPr lang="uk-UA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захисту прав споживачів.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914400" y="1361079"/>
            <a:ext cx="7627938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sz="2000" dirty="0"/>
              <a:t>15 </a:t>
            </a:r>
            <a:r>
              <a:rPr lang="ru-RU" sz="2000" dirty="0" err="1"/>
              <a:t>березня</a:t>
            </a:r>
            <a:r>
              <a:rPr lang="ru-RU" sz="2000" dirty="0"/>
              <a:t> 1961 року Джон Ф. </a:t>
            </a:r>
            <a:r>
              <a:rPr lang="ru-RU" sz="2000" dirty="0" err="1"/>
              <a:t>Кеннеді</a:t>
            </a:r>
            <a:r>
              <a:rPr lang="ru-RU" sz="2000" dirty="0"/>
              <a:t> </a:t>
            </a:r>
          </a:p>
          <a:p>
            <a:pPr algn="ctr"/>
            <a:r>
              <a:rPr lang="ru-RU" sz="2000" dirty="0" err="1"/>
              <a:t>виголосив</a:t>
            </a:r>
            <a:r>
              <a:rPr lang="ru-RU" sz="2000" dirty="0"/>
              <a:t> у </a:t>
            </a:r>
            <a:r>
              <a:rPr lang="ru-RU" sz="2000" dirty="0" err="1"/>
              <a:t>Конгресі</a:t>
            </a:r>
            <a:r>
              <a:rPr lang="ru-RU" sz="2000" dirty="0"/>
              <a:t> США </a:t>
            </a:r>
            <a:r>
              <a:rPr lang="ru-RU" sz="2000" dirty="0" err="1"/>
              <a:t>промову</a:t>
            </a:r>
            <a:r>
              <a:rPr lang="ru-RU" sz="2000" dirty="0"/>
              <a:t>, </a:t>
            </a:r>
          </a:p>
          <a:p>
            <a:pPr algn="ctr"/>
            <a:r>
              <a:rPr lang="ru-RU" sz="2000" dirty="0"/>
              <a:t>в </a:t>
            </a:r>
            <a:r>
              <a:rPr lang="ru-RU" sz="2000" dirty="0" err="1"/>
              <a:t>якій</a:t>
            </a:r>
            <a:r>
              <a:rPr lang="ru-RU" sz="2000" dirty="0"/>
              <a:t> </a:t>
            </a:r>
            <a:r>
              <a:rPr lang="ru-RU" sz="2000" dirty="0" err="1"/>
              <a:t>він</a:t>
            </a:r>
            <a:r>
              <a:rPr lang="ru-RU" sz="2000" dirty="0"/>
              <a:t> назвав </a:t>
            </a:r>
            <a:r>
              <a:rPr lang="ru-RU" sz="2000" dirty="0" err="1">
                <a:solidFill>
                  <a:schemeClr val="tx2"/>
                </a:solidFill>
              </a:rPr>
              <a:t>чотири</a:t>
            </a:r>
            <a:r>
              <a:rPr lang="ru-RU" sz="2000" dirty="0"/>
              <a:t> </a:t>
            </a:r>
            <a:r>
              <a:rPr lang="ru-RU" sz="2000" dirty="0" err="1"/>
              <a:t>основні</a:t>
            </a:r>
            <a:r>
              <a:rPr lang="ru-RU" sz="2000" dirty="0"/>
              <a:t> </a:t>
            </a:r>
            <a:r>
              <a:rPr lang="ru-RU" sz="2000" dirty="0">
                <a:solidFill>
                  <a:schemeClr val="tx2"/>
                </a:solidFill>
              </a:rPr>
              <a:t>права</a:t>
            </a:r>
            <a:r>
              <a:rPr lang="ru-RU" sz="2000" dirty="0"/>
              <a:t> </a:t>
            </a:r>
            <a:r>
              <a:rPr lang="ru-RU" sz="2000" dirty="0" err="1"/>
              <a:t>споживача</a:t>
            </a:r>
            <a:r>
              <a:rPr lang="ru-RU" sz="2000" dirty="0"/>
              <a:t>. </a:t>
            </a:r>
          </a:p>
          <a:p>
            <a:pPr algn="ctr"/>
            <a:r>
              <a:rPr lang="ru-RU" sz="2000" dirty="0" err="1"/>
              <a:t>Цими</a:t>
            </a:r>
            <a:r>
              <a:rPr lang="ru-RU" sz="2000" dirty="0"/>
              <a:t> правами стали: право </a:t>
            </a:r>
            <a:r>
              <a:rPr lang="ru-RU" sz="2000" dirty="0">
                <a:solidFill>
                  <a:schemeClr val="tx2"/>
                </a:solidFill>
              </a:rPr>
              <a:t>на </a:t>
            </a:r>
            <a:r>
              <a:rPr lang="ru-RU" sz="2000" dirty="0" err="1">
                <a:solidFill>
                  <a:schemeClr val="tx2"/>
                </a:solidFill>
              </a:rPr>
              <a:t>інформацію</a:t>
            </a:r>
            <a:r>
              <a:rPr lang="ru-RU" sz="2000" dirty="0">
                <a:solidFill>
                  <a:schemeClr val="tx2"/>
                </a:solidFill>
              </a:rPr>
              <a:t>,</a:t>
            </a:r>
            <a:r>
              <a:rPr lang="ru-RU" sz="2000" dirty="0"/>
              <a:t> право </a:t>
            </a:r>
            <a:r>
              <a:rPr lang="ru-RU" sz="2000" dirty="0">
                <a:solidFill>
                  <a:schemeClr val="tx2"/>
                </a:solidFill>
              </a:rPr>
              <a:t>на </a:t>
            </a:r>
            <a:r>
              <a:rPr lang="ru-RU" sz="2000" dirty="0" err="1">
                <a:solidFill>
                  <a:schemeClr val="tx2"/>
                </a:solidFill>
              </a:rPr>
              <a:t>безпеку</a:t>
            </a:r>
            <a:r>
              <a:rPr lang="ru-RU" sz="2000" dirty="0">
                <a:solidFill>
                  <a:schemeClr val="tx2"/>
                </a:solidFill>
              </a:rPr>
              <a:t>, 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</a:rPr>
              <a:t>право на </a:t>
            </a:r>
            <a:r>
              <a:rPr lang="ru-RU" sz="2000" dirty="0" err="1">
                <a:solidFill>
                  <a:schemeClr val="tx2"/>
                </a:solidFill>
              </a:rPr>
              <a:t>вибір</a:t>
            </a:r>
            <a:r>
              <a:rPr lang="ru-RU" sz="2000" dirty="0">
                <a:solidFill>
                  <a:schemeClr val="tx2"/>
                </a:solidFill>
              </a:rPr>
              <a:t> і право бути </a:t>
            </a:r>
            <a:r>
              <a:rPr lang="ru-RU" sz="2000" dirty="0" err="1">
                <a:solidFill>
                  <a:schemeClr val="tx2"/>
                </a:solidFill>
              </a:rPr>
              <a:t>почутим</a:t>
            </a:r>
            <a:r>
              <a:rPr lang="ru-RU" sz="2000" dirty="0"/>
              <a:t>. </a:t>
            </a:r>
          </a:p>
          <a:p>
            <a:pPr algn="ctr"/>
            <a:r>
              <a:rPr lang="ru-RU" sz="2000" dirty="0" err="1"/>
              <a:t>Товариства</a:t>
            </a:r>
            <a:r>
              <a:rPr lang="ru-RU" sz="2000" dirty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 прав </a:t>
            </a:r>
            <a:r>
              <a:rPr lang="ru-RU" sz="2000" dirty="0" err="1"/>
              <a:t>споживача</a:t>
            </a:r>
            <a:r>
              <a:rPr lang="ru-RU" sz="2000" dirty="0"/>
              <a:t> </a:t>
            </a:r>
            <a:r>
              <a:rPr lang="ru-RU" sz="2000" dirty="0" err="1"/>
              <a:t>всього</a:t>
            </a:r>
            <a:r>
              <a:rPr lang="ru-RU" sz="2000" dirty="0"/>
              <a:t> </a:t>
            </a:r>
          </a:p>
          <a:p>
            <a:pPr algn="ctr"/>
            <a:r>
              <a:rPr lang="ru-RU" sz="2000" dirty="0" err="1"/>
              <a:t>світу</a:t>
            </a:r>
            <a:r>
              <a:rPr lang="ru-RU" sz="2000" dirty="0"/>
              <a:t> </a:t>
            </a:r>
            <a:r>
              <a:rPr lang="ru-RU" sz="2000" dirty="0" err="1"/>
              <a:t>зробили</a:t>
            </a:r>
            <a:r>
              <a:rPr lang="ru-RU" sz="2000" dirty="0"/>
              <a:t> </a:t>
            </a:r>
            <a:r>
              <a:rPr lang="ru-RU" sz="2000" dirty="0" err="1"/>
              <a:t>ці</a:t>
            </a:r>
            <a:r>
              <a:rPr lang="ru-RU" sz="2000" dirty="0"/>
              <a:t> слова </a:t>
            </a:r>
            <a:r>
              <a:rPr lang="ru-RU" sz="2000" dirty="0" err="1"/>
              <a:t>своїм</a:t>
            </a:r>
            <a:r>
              <a:rPr lang="ru-RU" sz="2000" dirty="0"/>
              <a:t> </a:t>
            </a:r>
            <a:r>
              <a:rPr lang="ru-RU" sz="2000" dirty="0" err="1"/>
              <a:t>маніфестом</a:t>
            </a:r>
            <a:r>
              <a:rPr lang="ru-RU" sz="2000" dirty="0"/>
              <a:t>.</a:t>
            </a:r>
          </a:p>
        </p:txBody>
      </p:sp>
      <p:pic>
        <p:nvPicPr>
          <p:cNvPr id="5" name="Picture 6" descr="remaj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6754"/>
            <a:ext cx="4572000" cy="2987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k01_STA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795" y="3586754"/>
            <a:ext cx="4043693" cy="2987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13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5"/>
          <p:cNvSpPr>
            <a:spLocks noChangeArrowheads="1" noChangeShapeType="1" noTextEdit="1"/>
          </p:cNvSpPr>
          <p:nvPr/>
        </p:nvSpPr>
        <p:spPr bwMode="auto">
          <a:xfrm>
            <a:off x="533400" y="2590800"/>
            <a:ext cx="8305800" cy="1981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b="1" i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Дякую за увагу!!!</a:t>
            </a:r>
          </a:p>
        </p:txBody>
      </p:sp>
    </p:spTree>
    <p:extLst>
      <p:ext uri="{BB962C8B-B14F-4D97-AF65-F5344CB8AC3E}">
        <p14:creationId xmlns:p14="http://schemas.microsoft.com/office/powerpoint/2010/main" val="335347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113</TotalTime>
  <Words>333</Words>
  <Application>Microsoft Office PowerPoint</Application>
  <PresentationFormat>Экран (4:3)</PresentationFormat>
  <Paragraphs>82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Горизонт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Артур</dc:creator>
  <cp:lastModifiedBy>teacher2</cp:lastModifiedBy>
  <cp:revision>15</cp:revision>
  <dcterms:created xsi:type="dcterms:W3CDTF">2012-02-26T11:50:18Z</dcterms:created>
  <dcterms:modified xsi:type="dcterms:W3CDTF">2012-03-13T10:45:27Z</dcterms:modified>
</cp:coreProperties>
</file>