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7" autoAdjust="0"/>
    <p:restoredTop sz="94714" autoAdjust="0"/>
  </p:normalViewPr>
  <p:slideViewPr>
    <p:cSldViewPr>
      <p:cViewPr varScale="1">
        <p:scale>
          <a:sx n="61" d="100"/>
          <a:sy n="61" d="100"/>
        </p:scale>
        <p:origin x="-5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6799FE-2310-498E-A87B-FA505DB2D389}" type="datetimeFigureOut">
              <a:rPr lang="uk-UA"/>
              <a:pPr>
                <a:defRPr/>
              </a:pPr>
              <a:t>30.11.2010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C65919A-122B-4C9C-80DB-BFE293761B1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FE8127-D901-434C-A613-F9BDC7D044C1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048105-D0E2-444C-A1B3-9073009846DA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003FBB-2B04-4C89-99AA-840F07C9BFD2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F46FC3-125F-4FBB-8901-56FA30DFA05E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6DBC4B-2A21-4D73-B9C8-1D4C93DC683A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C06F4B-6545-475F-A5A8-04617D90A7B9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7E7943-8709-4110-A3E9-A7BEC1159D42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B4EDF1-0BE9-4E04-BBF1-60171261DF14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B00B1A-47A0-4444-8609-CFBF7A676FED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C1DABF-4608-4F07-B89B-124DF6C3410A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EF838B-CCDF-48D7-957C-4DB214D9B3EA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160650-6EA2-454B-B00C-B826B1E3EB81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716F9D-0909-41E8-93F7-FF23B36D858B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390F7D-5A5B-469E-8223-A7935B35E91A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6EBAFB-40F3-4966-BE00-1CF40F02318B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3B8B-8C6A-40A1-9F79-7024CDCFB471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1BC2-2039-4794-8B1F-9DD4FEB3D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1B405-5886-4755-97A1-6E33957A7477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D92F5-C3FA-47AB-AC16-9FE765F7B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6C28F-1D8E-4111-B978-A2A9E01E7AF7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CA0D4-08E6-4614-8AA1-8AF72C832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7C581-F675-4694-8897-527A85D1C801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1EF63-F2AA-4F46-BF70-4C9ECA4E7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21BC5-265B-4CE6-A4DE-DAF72D8A3C98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CE978-96E2-4CF4-ABB5-0AD62B1FE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508DC-FD75-4EE9-ACC0-BBD43104462E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751C6-81A7-4EE0-B0D1-6650BDAC0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53EB8-EC35-43A0-AFD9-F0A7DF884E59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E3BB-C5F4-4BC9-9C8A-92D9C8E28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0ACA3-4057-4361-87DA-04DFC0017CA5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3791F-1B13-4D69-9FE6-1B3983327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04A41-737F-4059-BAEA-CADA2A5F48BD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ABD54-0D0C-4156-926F-03B9D883F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42D45-523C-4B84-83D6-A287A4D83B62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7FE94-F17B-42E6-A751-C7A4FBC2A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345E4-2C11-42FB-BB73-8CCC22F72F41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25DAA-C6A9-4889-8F69-1659A1A39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83D7EF-9B41-405E-BF42-8738ECEEE0CB}" type="datetimeFigureOut">
              <a:rPr lang="ru-RU"/>
              <a:pPr>
                <a:defRPr/>
              </a:pPr>
              <a:t>30.11.2010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56CC02-ED53-42CB-9B83-2573AB6A6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96969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96969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8080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6" descr="2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349500"/>
            <a:ext cx="5311775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smtClean="0">
                <a:latin typeface="Times New Roman" pitchFamily="18" charset="0"/>
                <a:cs typeface="Times New Roman" pitchFamily="18" charset="0"/>
              </a:rPr>
              <a:t>Содержание производства и его основные факторы</a:t>
            </a:r>
            <a:endParaRPr lang="uk-U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68313" y="3429000"/>
            <a:ext cx="8229600" cy="4389438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Труд	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Капитал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Земля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Менеджмент</a:t>
            </a:r>
            <a:endParaRPr lang="uk-UA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9" descr="photo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924175"/>
            <a:ext cx="5672138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u="sng" smtClean="0">
                <a:latin typeface="Times New Roman" pitchFamily="18" charset="0"/>
                <a:cs typeface="Times New Roman" pitchFamily="18" charset="0"/>
              </a:rPr>
              <a:t>Земля как фактор производства</a:t>
            </a:r>
            <a:endParaRPr lang="uk-UA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Под землей как фактором производства понимаются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все природные (воспроизводимые и невоспроизво-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димые) ресурсы.</a:t>
            </a:r>
            <a:endParaRPr lang="uk-UA" smtClean="0"/>
          </a:p>
        </p:txBody>
      </p:sp>
      <p:pic>
        <p:nvPicPr>
          <p:cNvPr id="32772" name="Рисунок 8" descr="c_989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3357563"/>
            <a:ext cx="3408363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10" descr="04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4437063"/>
            <a:ext cx="3290888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Рисунок 11" descr="picture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525" y="4581525"/>
            <a:ext cx="31083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4389437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К этому фактору относятся следующие элементы природы: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1)  сельскохозяйственные земли;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2)  леса;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3)  воды океанов и морей, озер, рек, а также подземные воды;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4)  химические элементы земной коры, именуемые полезными ископаемыми;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5)  атмосфера, атмосферные и природно-климатические явления и процессы;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6)  космические явления и процессы;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7) пространство Земли как место размещения вещественных элементов экономики, а также околоземное пространство.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3" descr="sem_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665663"/>
            <a:ext cx="3132137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8229600" cy="7096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i="1" u="sng" smtClean="0"/>
              <a:t>Менеджмент как фактор производства.</a:t>
            </a:r>
            <a:r>
              <a:rPr lang="uk-UA" sz="3200" smtClean="0"/>
              <a:t/>
            </a:r>
            <a:br>
              <a:rPr lang="uk-UA" sz="3200" smtClean="0"/>
            </a:br>
            <a:endParaRPr lang="uk-UA" sz="320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9117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i="1" u="sng" smtClean="0"/>
              <a:t>Предпринимательский талант</a:t>
            </a:r>
            <a:r>
              <a:rPr lang="ru-RU" sz="2000" smtClean="0"/>
              <a:t> предполагает особые 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способности человека, заключающиеся в его умении:</a:t>
            </a:r>
            <a:endParaRPr lang="uk-UA" sz="2000" smtClean="0"/>
          </a:p>
          <a:p>
            <a:r>
              <a:rPr lang="ru-RU" sz="2000" smtClean="0"/>
              <a:t>организовывать производство и выпуск товаров и услуг путем соединения всех необходимых факторов производства; </a:t>
            </a:r>
            <a:endParaRPr lang="uk-UA" sz="2000" smtClean="0"/>
          </a:p>
          <a:p>
            <a:r>
              <a:rPr lang="ru-RU" sz="2000" smtClean="0"/>
              <a:t>принимать основные решения по управлению производством и ведению бизнеса; </a:t>
            </a:r>
            <a:endParaRPr lang="uk-UA" sz="2000" smtClean="0"/>
          </a:p>
          <a:p>
            <a:r>
              <a:rPr lang="ru-RU" sz="2000" smtClean="0"/>
              <a:t>рисковать денежными средствами, временем, трудом, деловой репутацией, поскольку деятельность на рынке связана с большой неопределенностью, а результат не гарантирован; </a:t>
            </a:r>
            <a:endParaRPr lang="uk-UA" sz="2000" smtClean="0"/>
          </a:p>
          <a:p>
            <a:r>
              <a:rPr lang="ru-RU" sz="2000" smtClean="0"/>
              <a:t>быть новатором, то есть внедрять новые технологии, новые продукты, методы организации производства.</a:t>
            </a:r>
            <a:endParaRPr lang="uk-UA" sz="2000" smtClean="0"/>
          </a:p>
          <a:p>
            <a:endParaRPr lang="uk-UA" sz="200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В состав данного ресурса принято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включать: во-первых,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предпринимателей, к которым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относятся владельцы компаний,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менеджеры, не являющиеся их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соб­ственниками, а также организаторы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бизнеса, сочетающие в одном лице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владельцев и управляющих; во-вторых,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всю предпринимательскую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инфраструктуру страны, а именно: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действующие институты  рыночной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экономики, т.е. банки, биржи,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страховые компании, консультативные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фирмы; в-третьих, предпринимательскую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этику и культуру, а также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предпринимательский дух общества.</a:t>
            </a:r>
            <a:endParaRPr lang="uk-UA" sz="270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/>
          </a:p>
        </p:txBody>
      </p:sp>
      <p:pic>
        <p:nvPicPr>
          <p:cNvPr id="38914" name="Рисунок 5" descr="career-bi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60575"/>
            <a:ext cx="34290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87900" y="1412875"/>
            <a:ext cx="4038600" cy="4435475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539750" y="908050"/>
            <a:ext cx="8229600" cy="1143000"/>
          </a:xfrm>
        </p:spPr>
        <p:txBody>
          <a:bodyPr/>
          <a:lstStyle/>
          <a:p>
            <a:r>
              <a:rPr lang="ru-RU" sz="2000" smtClean="0"/>
              <a:t>Вознаграждением услуг предпринимателя является прибыль. Часто прибыль рассматривают как своеобразную плату за риск, с которым сопряжена предпринимательская деятельность.</a:t>
            </a:r>
            <a:r>
              <a:rPr lang="uk-UA" sz="2000" smtClean="0"/>
              <a:t/>
            </a:r>
            <a:br>
              <a:rPr lang="uk-UA" sz="2000" smtClean="0"/>
            </a:br>
            <a:endParaRPr lang="uk-UA" sz="200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Предпринимательский доход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(экономическая при быль) состоит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/>
              <a:t>из двух частей: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mtClean="0"/>
              <a:t> нормальной прибыли предпринимателя, входящей в состав внутренних (альтернативных) издержек, которая представляет собой минимальный доход, необходимый для продолжения функционирования фирмы в выбранной сфере деятельности;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mtClean="0"/>
              <a:t>чистого дохода предпринимателя – части прибыли, оставшейся в распоряжении предпринимателя после выплаты процентов за ссуду.</a:t>
            </a:r>
            <a:endParaRPr lang="uk-UA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/>
          </a:p>
        </p:txBody>
      </p:sp>
      <p:pic>
        <p:nvPicPr>
          <p:cNvPr id="1030" name="Picture 6" descr="C:\Users\Артем\Desktop\Презентации\Производство\Деньги\управлять-деньга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3828784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2868612"/>
          </a:xfrm>
        </p:spPr>
        <p:txBody>
          <a:bodyPr/>
          <a:lstStyle/>
          <a:p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В западных странах определены перспективные направления предпринимательства. Так, в Японии ставка делается на информационный бизнес, в Германии, Великобритании и Франции – на промышленные технологии (считается, что тот, кто силен в промышленном производстве, будет иметь успех во всех областях науки и техники). В США в центре внимания – наращивание интеллектуального уровня работников, их образования и квалификации, ибо от этого зависит технологический потенциал бизнеса.</a:t>
            </a:r>
            <a:r>
              <a:rPr lang="uk-UA" sz="2000" smtClean="0"/>
              <a:t/>
            </a:r>
            <a:br>
              <a:rPr lang="uk-UA" sz="2000" smtClean="0"/>
            </a:br>
            <a:endParaRPr lang="uk-UA" sz="2000" smtClean="0"/>
          </a:p>
        </p:txBody>
      </p:sp>
      <p:pic>
        <p:nvPicPr>
          <p:cNvPr id="43010" name="Рисунок 4" descr="14133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860800"/>
            <a:ext cx="2663825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Рисунок 5" descr="content_info_3_1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4149725"/>
            <a:ext cx="2592387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Рисунок 6" descr="stud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3573463"/>
            <a:ext cx="280828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4" descr="000000156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19700" y="1844675"/>
            <a:ext cx="2308225" cy="2070100"/>
          </a:xfrm>
        </p:spPr>
      </p:pic>
      <p:pic>
        <p:nvPicPr>
          <p:cNvPr id="16386" name="Рисунок 6" descr="photo_zavo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3213100"/>
            <a:ext cx="1849437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Что такое производство</a:t>
            </a:r>
            <a:endParaRPr lang="uk-UA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750" y="2060575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     Производство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— один из возможных видов деятельности организации или физического лица, направленный на создание конечного продукта или услуги; структурированная комбинация факторов производства с целью достижения конечного продукта или услуги; производственное предприятие также называют производством.</a:t>
            </a:r>
            <a:endParaRPr lang="uk-UA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9" name="Рисунок 5" descr="slide0026_image08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4292600"/>
            <a:ext cx="28448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Функционирование предприятий и домашних хозяйств основывается на производства использовании факторов и получении от их использования соответствующих доходов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Факторы производства — ресурсы, необходимые для производства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товаров и услуг. Традиционно подразделяются на составляющие: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трудовые ресурсы, или труд; 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инвестиционные ресурсы, или капитал; 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природные ресурсы, или земля; 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сырьевые ресурсы; 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предпринимательский талант, или предпринимательские способности; 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информация; специфической формой информации является технология; 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знания, или управленческие способности (менеджмент).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539750" y="1341438"/>
            <a:ext cx="8229600" cy="1143000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условиях рыночной экономики все перечисленные выше экономические ресурсы свободно покупаются и продаются и приносят своим владельцам особый (факторный) доход: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smtClean="0">
                <a:latin typeface="Times New Roman" pitchFamily="18" charset="0"/>
                <a:cs typeface="Times New Roman" pitchFamily="18" charset="0"/>
              </a:rPr>
            </a:br>
            <a:endParaRPr lang="uk-UA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Содержимое 3" descr="Безымянный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2349500"/>
            <a:ext cx="7561262" cy="3876675"/>
          </a:xfrm>
        </p:spPr>
      </p:pic>
      <p:pic>
        <p:nvPicPr>
          <p:cNvPr id="20483" name="Рисунок 4" descr="talkingaboutmoney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54538"/>
            <a:ext cx="20589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money-online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1275" y="4881563"/>
            <a:ext cx="1482725" cy="197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8229600" cy="1143000"/>
          </a:xfrm>
        </p:spPr>
        <p:txBody>
          <a:bodyPr/>
          <a:lstStyle/>
          <a:p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Труд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– это деятельность человека, имеющая цель. </a:t>
            </a:r>
            <a:r>
              <a:rPr lang="uk-UA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smtClean="0">
                <a:latin typeface="Times New Roman" pitchFamily="18" charset="0"/>
                <a:cs typeface="Times New Roman" pitchFamily="18" charset="0"/>
              </a:rPr>
            </a:br>
            <a:endParaRPr lang="uk-UA" sz="3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officeработники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771775" y="3213100"/>
            <a:ext cx="1720850" cy="21685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Процесс труда включает в       себя три основных компонента: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целесообразную деятельность человека;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предмет, на который направлен труд;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средства труда, с помощью которых человек воздействует на предмет труда. </a:t>
            </a:r>
            <a:endParaRPr lang="uk-UA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Рисунок 6" descr="b_6256ff66e719e3ec59e9bd8ef5a106b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060575"/>
            <a:ext cx="2387600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7" descr="63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4437063"/>
            <a:ext cx="15097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zarplata1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3717032"/>
            <a:ext cx="3312368" cy="24842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Заработная плата - понятие, с помощью которого можно охарактеризовать труд как фактор производства.</a:t>
            </a:r>
            <a:endParaRPr lang="uk-UA" sz="2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Текст 5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r>
              <a:rPr lang="ru-RU" sz="2000" b="0" smtClean="0">
                <a:latin typeface="Times New Roman" pitchFamily="18" charset="0"/>
                <a:cs typeface="Times New Roman" pitchFamily="18" charset="0"/>
              </a:rPr>
              <a:t>Номинальная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smtClean="0">
                <a:latin typeface="Times New Roman" pitchFamily="18" charset="0"/>
                <a:cs typeface="Times New Roman" pitchFamily="18" charset="0"/>
              </a:rPr>
              <a:t>зароботная плата-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r>
              <a:rPr lang="ru-RU" sz="2000" b="0" smtClean="0">
                <a:latin typeface="Times New Roman" pitchFamily="18" charset="0"/>
                <a:cs typeface="Times New Roman" pitchFamily="18" charset="0"/>
              </a:rPr>
              <a:t>Реальная зароботная плата-</a:t>
            </a:r>
            <a:endParaRPr lang="uk-UA" sz="2000" b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Содержимое 6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65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сумма денег, которую получает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работник наемного труда, за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свой дневной, недельный,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месячный труд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2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это та масса жизненных благ и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услуг, которые можно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приобрести за полученные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деньги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copilc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4437112"/>
            <a:ext cx="2743167" cy="2039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6" descr="Ищу работу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4089400"/>
            <a:ext cx="1905000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Что такое рынок труда?</a:t>
            </a: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smtClean="0">
                <a:latin typeface="Times New Roman" pitchFamily="18" charset="0"/>
                <a:cs typeface="Times New Roman" pitchFamily="18" charset="0"/>
              </a:rPr>
            </a:br>
            <a:endParaRPr lang="uk-UA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484313"/>
            <a:ext cx="40386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Рынок труда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- совокупность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реальных и потенциальных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продавцов и покупателей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рабочей силы, а также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отношения между ними.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Является одним из факторов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производства, на котором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формируются цены на труд как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результат взаимодействия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механизмов спроса и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предложения, на этой основе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определяется уровень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зарплаты.</a:t>
            </a:r>
          </a:p>
        </p:txBody>
      </p:sp>
      <p:sp>
        <p:nvSpPr>
          <p:cNvPr id="26628" name="Содержимое 3"/>
          <p:cNvSpPr>
            <a:spLocks noGrp="1"/>
          </p:cNvSpPr>
          <p:nvPr>
            <p:ph sz="half" idx="2"/>
          </p:nvPr>
        </p:nvSpPr>
        <p:spPr>
          <a:xfrm>
            <a:off x="4787900" y="981075"/>
            <a:ext cx="4038600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Биржа труда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— это организация,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выступающая в роли посредника в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отношениях  между работниками и </a:t>
            </a:r>
          </a:p>
          <a:p>
            <a:pPr>
              <a:buFont typeface="Wingdings 2" pitchFamily="18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предприятиями при найме рабочей силы. </a:t>
            </a:r>
            <a:endParaRPr lang="uk-UA" sz="1600" smtClean="0">
              <a:latin typeface="Times New Roman" pitchFamily="18" charset="0"/>
              <a:cs typeface="Times New Roman" pitchFamily="18" charset="0"/>
            </a:endParaRPr>
          </a:p>
          <a:p>
            <a:endParaRPr lang="uk-UA" smtClean="0">
              <a:latin typeface="Times New Roman" pitchFamily="18" charset="0"/>
              <a:cs typeface="Times New Roman" pitchFamily="18" charset="0"/>
            </a:endParaRPr>
          </a:p>
          <a:p>
            <a:endParaRPr lang="uk-UA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9" name="Рисунок 5" descr="вібор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0225" y="3573463"/>
            <a:ext cx="3533775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4" descr="63656501_cat3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2205038"/>
            <a:ext cx="2230437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395288" y="1412875"/>
            <a:ext cx="4824412" cy="1584325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Что такое капитал?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Это совокупность товаров, имущества, активов, используемых для получения прибыли, богатства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468313" y="4292600"/>
            <a:ext cx="8229600" cy="30400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Целью капиталиста является получение прибавочной стоимости 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(избытка стоимости произведённых товаров над стоимостью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затраченного на такое производство капитала).</a:t>
            </a:r>
            <a:endParaRPr lang="uk-UA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uk-UA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Рисунок 4" descr="круговорот капитал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908050"/>
            <a:ext cx="3455988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3708400" y="620713"/>
            <a:ext cx="3384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Капитал</a:t>
            </a:r>
            <a:endParaRPr lang="uk-UA" sz="3200" b="1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5" descr="forx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4872038"/>
            <a:ext cx="1985962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Так куда же можно вложить свой капитал, если он у вас конечно есть?! Вложить можно в:</a:t>
            </a:r>
            <a:endParaRPr lang="uk-UA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Банк</a:t>
            </a:r>
          </a:p>
          <a:p>
            <a:r>
              <a:rPr lang="ru-RU" smtClean="0"/>
              <a:t>ПИФы</a:t>
            </a:r>
          </a:p>
          <a:p>
            <a:r>
              <a:rPr lang="ru-RU" smtClean="0"/>
              <a:t>Ценные бумаги</a:t>
            </a:r>
          </a:p>
          <a:p>
            <a:r>
              <a:rPr lang="en-US" smtClean="0"/>
              <a:t>ForeX</a:t>
            </a:r>
          </a:p>
          <a:p>
            <a:r>
              <a:rPr lang="ru-RU" smtClean="0"/>
              <a:t>Драгоценые металлы и раритет</a:t>
            </a:r>
          </a:p>
          <a:p>
            <a:r>
              <a:rPr lang="ru-RU" smtClean="0"/>
              <a:t>Недвижимость </a:t>
            </a:r>
          </a:p>
          <a:p>
            <a:r>
              <a:rPr lang="ru-RU" smtClean="0"/>
              <a:t>Качество жизни</a:t>
            </a:r>
          </a:p>
          <a:p>
            <a:pPr>
              <a:buSzPct val="100000"/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uk-UA" smtClean="0"/>
          </a:p>
        </p:txBody>
      </p:sp>
      <p:pic>
        <p:nvPicPr>
          <p:cNvPr id="30724" name="Рисунок 3" descr="gol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365625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4" descr="акции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1989138"/>
            <a:ext cx="2081213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6" descr="недвижимость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2205038"/>
            <a:ext cx="283845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660</Words>
  <Application>Microsoft Office PowerPoint</Application>
  <PresentationFormat>Экран (4:3)</PresentationFormat>
  <Paragraphs>122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Constantia</vt:lpstr>
      <vt:lpstr>Arial</vt:lpstr>
      <vt:lpstr>Calibri</vt:lpstr>
      <vt:lpstr>Wingdings 2</vt:lpstr>
      <vt:lpstr>Times New Roman</vt:lpstr>
      <vt:lpstr>Поток</vt:lpstr>
      <vt:lpstr>Поток</vt:lpstr>
      <vt:lpstr>Поток</vt:lpstr>
      <vt:lpstr>Поток</vt:lpstr>
      <vt:lpstr>  Содержание производства и его основные факторы</vt:lpstr>
      <vt:lpstr>Что такое производство</vt:lpstr>
      <vt:lpstr>Функционирование предприятий и домашних хозяйств основывается на производства использовании факторов и получении от их использования соответствующих доходов</vt:lpstr>
      <vt:lpstr>В условиях рыночной экономики все перечисленные выше экономические ресурсы свободно покупаются и продаются и приносят своим владельцам особый (факторный) доход: </vt:lpstr>
      <vt:lpstr>Труд – это деятельность человека, имеющая цель.  </vt:lpstr>
      <vt:lpstr>Заработная плата - понятие, с помощью которого можно охарактеризовать труд как фактор производства.</vt:lpstr>
      <vt:lpstr>Что такое рынок труда? </vt:lpstr>
      <vt:lpstr>Что такое капитал? Это совокупность товаров, имущества, активов, используемых для получения прибыли, богатства</vt:lpstr>
      <vt:lpstr>Так куда же можно вложить свой капитал, если он у вас конечно есть?! Вложить можно в:</vt:lpstr>
      <vt:lpstr>Земля как фактор производства</vt:lpstr>
      <vt:lpstr>Слайд 11</vt:lpstr>
      <vt:lpstr>Менеджмент как фактор производства. </vt:lpstr>
      <vt:lpstr>Слайд 13</vt:lpstr>
      <vt:lpstr>Вознаграждением услуг предпринимателя является прибыль. Часто прибыль рассматривают как своеобразную плату за риск, с которым сопряжена предпринимательская деятельность. </vt:lpstr>
      <vt:lpstr>                              В западных странах определены перспективные направления предпринимательства. Так, в Японии ставка делается на информационный бизнес, в Германии, Великобритании и Франции – на промышленные технологии (считается, что тот, кто силен в промышленном производстве, будет иметь успех во всех областях науки и техники). В США в центре внимания – наращивание интеллектуального уровня работников, их образования и квалификации, ибо от этого зависит технологический потенциал бизнеса.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производства и его основные факторы</dc:title>
  <dc:creator>Артем</dc:creator>
  <cp:lastModifiedBy>Admin</cp:lastModifiedBy>
  <cp:revision>26</cp:revision>
  <dcterms:created xsi:type="dcterms:W3CDTF">2010-11-12T15:05:44Z</dcterms:created>
  <dcterms:modified xsi:type="dcterms:W3CDTF">2010-11-30T13:10:30Z</dcterms:modified>
</cp:coreProperties>
</file>