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05484DF-53F2-4221-B8D3-FF430E37657A}" type="datetimeFigureOut">
              <a:rPr lang="uk-UA" smtClean="0"/>
              <a:t>01.12.2010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8E2708-930E-47E9-9B7B-5AC4F65EB04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f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22"/>
            <a:ext cx="9144000" cy="684577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643182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Прямые и косвенные налоги. Фискальная (налогово-бюджетная) политика. Налоговая инспекция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200bak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86380" y="3571876"/>
            <a:ext cx="3711742" cy="31003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Косвенный налог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14282" y="1357298"/>
            <a:ext cx="8643998" cy="2286016"/>
          </a:xfrm>
        </p:spPr>
        <p:txBody>
          <a:bodyPr>
            <a:normAutofit/>
          </a:bodyPr>
          <a:lstStyle/>
          <a:p>
            <a:pPr marL="0" indent="324000" algn="just">
              <a:spcBef>
                <a:spcPts val="0"/>
              </a:spcBef>
              <a:buNone/>
            </a:pPr>
            <a:r>
              <a:rPr lang="ru-RU" sz="3200" dirty="0" smtClean="0"/>
              <a:t>Налог </a:t>
            </a:r>
            <a:r>
              <a:rPr lang="ru-RU" sz="3200" dirty="0" smtClean="0"/>
              <a:t>на товары и услуги, </a:t>
            </a:r>
            <a:r>
              <a:rPr lang="ru-RU" sz="3200" dirty="0" smtClean="0"/>
              <a:t>устанавливаемый </a:t>
            </a:r>
            <a:r>
              <a:rPr lang="ru-RU" sz="3200" dirty="0" smtClean="0"/>
              <a:t>в виде надбавки к цене или тарифу, в отличие от прямых налогов, определяемых доходом налогоплательщика</a:t>
            </a:r>
            <a:endParaRPr lang="uk-UA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косвенный налогов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5429264"/>
            <a:ext cx="2857520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400" dirty="0"/>
              <a:t>Акциз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628" y="4357694"/>
            <a:ext cx="3357586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600" dirty="0" err="1"/>
              <a:t>Таможенная</a:t>
            </a:r>
            <a:r>
              <a:rPr lang="uk-UA" sz="3600" dirty="0"/>
              <a:t> </a:t>
            </a:r>
            <a:r>
              <a:rPr lang="uk-UA" sz="3600" dirty="0" err="1"/>
              <a:t>пошлина</a:t>
            </a:r>
            <a:r>
              <a:rPr lang="uk-UA" sz="3600" dirty="0"/>
              <a:t> </a:t>
            </a:r>
          </a:p>
        </p:txBody>
      </p:sp>
      <p:cxnSp>
        <p:nvCxnSpPr>
          <p:cNvPr id="11" name="Прямая со стрелкой 10"/>
          <p:cNvCxnSpPr>
            <a:stCxn id="5" idx="2"/>
            <a:endCxn id="7" idx="0"/>
          </p:cNvCxnSpPr>
          <p:nvPr/>
        </p:nvCxnSpPr>
        <p:spPr>
          <a:xfrm rot="16200000" flipH="1">
            <a:off x="5204233" y="739366"/>
            <a:ext cx="773230" cy="18913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  <a:endCxn id="9" idx="0"/>
          </p:cNvCxnSpPr>
          <p:nvPr/>
        </p:nvCxnSpPr>
        <p:spPr>
          <a:xfrm rot="5400000">
            <a:off x="2239557" y="951967"/>
            <a:ext cx="2059114" cy="27520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</p:cNvCxnSpPr>
          <p:nvPr/>
        </p:nvCxnSpPr>
        <p:spPr>
          <a:xfrm rot="16200000" flipH="1">
            <a:off x="4079085" y="1864515"/>
            <a:ext cx="3059246" cy="1927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6" idx="0"/>
          </p:cNvCxnSpPr>
          <p:nvPr/>
        </p:nvCxnSpPr>
        <p:spPr>
          <a:xfrm rot="5400000">
            <a:off x="1150127" y="1934239"/>
            <a:ext cx="4130816" cy="2859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43372" y="2071678"/>
            <a:ext cx="4786346" cy="107721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Налог на добавленную стоимость 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14282" y="3357562"/>
            <a:ext cx="3357586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600" dirty="0" err="1"/>
              <a:t>Экологический</a:t>
            </a:r>
            <a:r>
              <a:rPr lang="uk-UA" sz="3600" dirty="0"/>
              <a:t> </a:t>
            </a:r>
            <a:r>
              <a:rPr lang="uk-UA" sz="3600" dirty="0" err="1"/>
              <a:t>налог</a:t>
            </a:r>
            <a:r>
              <a:rPr lang="uk-UA" sz="3600" dirty="0"/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/>
              <a:t>Прямо́й нало́г</a:t>
            </a:r>
            <a:r>
              <a:rPr lang="uk-UA" smtClean="0"/>
              <a:t>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410604" cy="3114684"/>
          </a:xfrm>
        </p:spPr>
        <p:txBody>
          <a:bodyPr>
            <a:normAutofit/>
          </a:bodyPr>
          <a:lstStyle/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 err="1" smtClean="0"/>
              <a:t>налог</a:t>
            </a:r>
            <a:r>
              <a:rPr lang="uk-UA" dirty="0" smtClean="0"/>
              <a:t>, </a:t>
            </a:r>
            <a:r>
              <a:rPr lang="uk-UA" dirty="0" err="1" smtClean="0"/>
              <a:t>который</a:t>
            </a:r>
            <a:r>
              <a:rPr lang="uk-UA" dirty="0" smtClean="0"/>
              <a:t> </a:t>
            </a:r>
            <a:r>
              <a:rPr lang="uk-UA" dirty="0" err="1" smtClean="0"/>
              <a:t>взимается</a:t>
            </a:r>
            <a:r>
              <a:rPr lang="uk-UA" dirty="0" smtClean="0"/>
              <a:t> </a:t>
            </a:r>
            <a:r>
              <a:rPr lang="uk-UA" dirty="0" err="1" smtClean="0"/>
              <a:t>государством</a:t>
            </a:r>
            <a:r>
              <a:rPr lang="uk-UA" dirty="0" smtClean="0"/>
              <a:t> </a:t>
            </a:r>
            <a:r>
              <a:rPr lang="uk-UA" dirty="0" err="1" smtClean="0"/>
              <a:t>непосредственно</a:t>
            </a:r>
            <a:r>
              <a:rPr lang="uk-UA" dirty="0" smtClean="0"/>
              <a:t> с </a:t>
            </a:r>
            <a:r>
              <a:rPr lang="uk-UA" dirty="0" err="1" smtClean="0"/>
              <a:t>доходов</a:t>
            </a:r>
            <a:r>
              <a:rPr lang="uk-UA" dirty="0" smtClean="0"/>
              <a:t> </a:t>
            </a:r>
            <a:r>
              <a:rPr lang="uk-UA" dirty="0" err="1" smtClean="0"/>
              <a:t>или</a:t>
            </a:r>
            <a:r>
              <a:rPr lang="uk-UA" dirty="0" smtClean="0"/>
              <a:t> </a:t>
            </a:r>
            <a:r>
              <a:rPr lang="uk-UA" dirty="0" err="1" smtClean="0"/>
              <a:t>имущества</a:t>
            </a:r>
            <a:r>
              <a:rPr lang="uk-UA" dirty="0" smtClean="0"/>
              <a:t> </a:t>
            </a:r>
            <a:r>
              <a:rPr lang="uk-UA" dirty="0" err="1" smtClean="0"/>
              <a:t>налогоплательщика</a:t>
            </a:r>
            <a:r>
              <a:rPr lang="uk-UA" dirty="0" smtClean="0"/>
              <a:t>. </a:t>
            </a:r>
            <a:r>
              <a:rPr lang="uk-UA" dirty="0" err="1" smtClean="0"/>
              <a:t>Применительно</a:t>
            </a:r>
            <a:r>
              <a:rPr lang="uk-UA" dirty="0" smtClean="0"/>
              <a:t> к прямому </a:t>
            </a:r>
            <a:r>
              <a:rPr lang="uk-UA" dirty="0" err="1" smtClean="0"/>
              <a:t>налогу</a:t>
            </a:r>
            <a:r>
              <a:rPr lang="uk-UA" dirty="0" smtClean="0"/>
              <a:t> </a:t>
            </a:r>
            <a:r>
              <a:rPr lang="uk-UA" dirty="0" err="1" smtClean="0"/>
              <a:t>юридические</a:t>
            </a:r>
            <a:r>
              <a:rPr lang="uk-UA" dirty="0" smtClean="0"/>
              <a:t> и </a:t>
            </a:r>
            <a:r>
              <a:rPr lang="uk-UA" dirty="0" err="1" smtClean="0"/>
              <a:t>фактические</a:t>
            </a:r>
            <a:r>
              <a:rPr lang="uk-UA" dirty="0" smtClean="0"/>
              <a:t> </a:t>
            </a:r>
            <a:r>
              <a:rPr lang="uk-UA" dirty="0" err="1" smtClean="0"/>
              <a:t>налогоплательщики</a:t>
            </a:r>
            <a:r>
              <a:rPr lang="uk-UA" dirty="0" smtClean="0"/>
              <a:t> </a:t>
            </a:r>
            <a:r>
              <a:rPr lang="uk-UA" dirty="0" err="1" smtClean="0"/>
              <a:t>совпадают</a:t>
            </a:r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12" name="Содержимое 11" descr="logo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86248" y="4929198"/>
            <a:ext cx="4343400" cy="1339553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err="1" smtClean="0"/>
              <a:t>Фиска́льная</a:t>
            </a:r>
            <a:r>
              <a:rPr lang="ru-RU" sz="2800" dirty="0" smtClean="0"/>
              <a:t> (</a:t>
            </a:r>
            <a:r>
              <a:rPr lang="ru-RU" sz="2800" dirty="0" err="1" smtClean="0"/>
              <a:t>налогово-бюдже́тная</a:t>
            </a:r>
            <a:r>
              <a:rPr lang="ru-RU" sz="2800" dirty="0" smtClean="0"/>
              <a:t>) </a:t>
            </a:r>
            <a:r>
              <a:rPr lang="ru-RU" sz="2800" dirty="0" err="1" smtClean="0"/>
              <a:t>поли́тика</a:t>
            </a:r>
            <a:r>
              <a:rPr lang="ru-RU" sz="2800" dirty="0" smtClean="0"/>
              <a:t> </a:t>
            </a:r>
            <a:endParaRPr lang="uk-UA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3429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Правительственная </a:t>
            </a:r>
            <a:r>
              <a:rPr lang="ru-RU" dirty="0" smtClean="0"/>
              <a:t>политика, один из основных методов вмешательства государства в экономику с целью уменьшения колебаний </a:t>
            </a:r>
            <a:r>
              <a:rPr lang="ru-RU" dirty="0" err="1" smtClean="0"/>
              <a:t>бизнес-циклов</a:t>
            </a:r>
            <a:r>
              <a:rPr lang="ru-RU" dirty="0" smtClean="0"/>
              <a:t> и обеспечения стабильной экономической системы в краткосрочной перспективе. Основными инструментами фискальной политики являются доходы и расходы государственного бюджета, то есть: налоги, трансферты и государственные закупки товаров и </a:t>
            </a:r>
            <a:r>
              <a:rPr lang="ru-RU" dirty="0" smtClean="0"/>
              <a:t>услуг.</a:t>
            </a:r>
            <a:endParaRPr lang="uk-UA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 smtClean="0"/>
              <a:t>Налоговая инспекция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42900" algn="just">
              <a:spcBef>
                <a:spcPts val="0"/>
              </a:spcBef>
              <a:buNone/>
            </a:pPr>
            <a:endParaRPr lang="ru-RU" dirty="0" smtClean="0"/>
          </a:p>
          <a:p>
            <a:pPr marL="0" indent="342900" algn="just">
              <a:spcBef>
                <a:spcPts val="0"/>
              </a:spcBef>
              <a:buNone/>
            </a:pPr>
            <a:endParaRPr lang="ru-RU" sz="28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800" dirty="0" smtClean="0"/>
              <a:t>Государственная </a:t>
            </a:r>
            <a:r>
              <a:rPr lang="ru-RU" sz="2800" dirty="0" smtClean="0"/>
              <a:t>налоговая администрация Украины является центральным органом исполнительной власти, ей подчинены государственные налоговые администрации в Автономной Республике Крым, областях, городов Киеве и Севастополе</a:t>
            </a:r>
            <a:endParaRPr lang="uk-UA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Задачи налоговой службы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1643050"/>
            <a:ext cx="7929618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осуществление контроля за соблюдением налогового законодательства, правильностью исчисления, полнотой и своевременностью уплаты в бюджеты, государственные целевые фонды налогов и сборов (обязательных платежей), а также налоговых доходов, установленные законодательством</a:t>
            </a:r>
            <a:endParaRPr lang="uk-UA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2786058"/>
            <a:ext cx="792961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внесение в установленном порядке предложений по совершенствованию налогового законодательства</a:t>
            </a:r>
            <a:endParaRPr lang="uk-UA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3429000"/>
            <a:ext cx="792961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принятие, в случаях предусмотренных Законом, нормативно-правовых актов и методических рекомендаций по вопросам налогообложения</a:t>
            </a:r>
            <a:endParaRPr lang="uk-UA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4214818"/>
            <a:ext cx="7929618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формирование и ведение Государственного реестра физических лиц - налогоплательщиков и иных обязательных платежей, а также Единого банка данных о налогоплательщиках - юридических лицах</a:t>
            </a:r>
            <a:endParaRPr lang="uk-UA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5214951"/>
            <a:ext cx="7929618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разъяснение законодательства по вопросам налогообложения среди налогоплательщиков</a:t>
            </a:r>
            <a:endParaRPr lang="uk-U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85786" y="5715016"/>
            <a:ext cx="7929618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предотвращение преступлений и других правонарушений отнесенных Законом к компетенции налоговой милиции, их раскрытие, пресечение, расследование и производство по делам об административных правонарушениях</a:t>
            </a:r>
            <a:endParaRPr lang="uk-UA" sz="1400" dirty="0"/>
          </a:p>
        </p:txBody>
      </p:sp>
      <p:cxnSp>
        <p:nvCxnSpPr>
          <p:cNvPr id="12" name="Shape 11"/>
          <p:cNvCxnSpPr>
            <a:endCxn id="4" idx="1"/>
          </p:cNvCxnSpPr>
          <p:nvPr/>
        </p:nvCxnSpPr>
        <p:spPr>
          <a:xfrm rot="16200000" flipH="1">
            <a:off x="154350" y="1488668"/>
            <a:ext cx="1048558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endCxn id="5" idx="1"/>
          </p:cNvCxnSpPr>
          <p:nvPr/>
        </p:nvCxnSpPr>
        <p:spPr>
          <a:xfrm rot="16200000" flipH="1">
            <a:off x="190634" y="2452516"/>
            <a:ext cx="975990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15"/>
          <p:cNvCxnSpPr/>
          <p:nvPr/>
        </p:nvCxnSpPr>
        <p:spPr>
          <a:xfrm rot="16200000" flipH="1">
            <a:off x="369229" y="3274053"/>
            <a:ext cx="618800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endCxn id="7" idx="1"/>
          </p:cNvCxnSpPr>
          <p:nvPr/>
        </p:nvCxnSpPr>
        <p:spPr>
          <a:xfrm rot="16200000" flipH="1">
            <a:off x="-77541" y="3720823"/>
            <a:ext cx="1512340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endCxn id="8" idx="1"/>
          </p:cNvCxnSpPr>
          <p:nvPr/>
        </p:nvCxnSpPr>
        <p:spPr>
          <a:xfrm rot="16200000" flipH="1">
            <a:off x="280213" y="4863267"/>
            <a:ext cx="796832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endCxn id="10" idx="1"/>
          </p:cNvCxnSpPr>
          <p:nvPr/>
        </p:nvCxnSpPr>
        <p:spPr>
          <a:xfrm rot="16200000" flipH="1">
            <a:off x="315368" y="5613930"/>
            <a:ext cx="726522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</TotalTime>
  <Words>274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Прямые и косвенные налоги. Фискальная (налогово-бюджетная) политика. Налоговая инспекция</vt:lpstr>
      <vt:lpstr>Косвенный налог </vt:lpstr>
      <vt:lpstr>Виды косвенный налогов</vt:lpstr>
      <vt:lpstr>Прямо́й нало́г </vt:lpstr>
      <vt:lpstr>Фиска́льная (налогово-бюдже́тная) поли́тика </vt:lpstr>
      <vt:lpstr>Налоговая инспекция</vt:lpstr>
      <vt:lpstr>Задачи налоговой службы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Прямые и косвенные налоги. Фискальная (налогово-бюджетная) политика. Налоговая инспекция</dc:title>
  <dc:creator>sofia</dc:creator>
  <cp:lastModifiedBy>sofia</cp:lastModifiedBy>
  <cp:revision>3</cp:revision>
  <dcterms:created xsi:type="dcterms:W3CDTF">2010-11-30T22:06:01Z</dcterms:created>
  <dcterms:modified xsi:type="dcterms:W3CDTF">2010-11-30T22:35:27Z</dcterms:modified>
</cp:coreProperties>
</file>