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63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Прямая соединительная линия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Овал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Овал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Овал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B5CE8A-C696-4C48-BEB3-7BAB819FC28A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25B86-EF68-4E5E-8658-704D5127F4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EF080B4-C33D-4611-8ACF-D0C57E68AB2E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3C024F1-115A-42A4-96B6-A84839F629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ая соединительная линия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ая соединительная линия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Овал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Овал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Прямая соединительная линия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905C8-40D0-4B44-8CEE-A494F29E7B00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1FA58-B241-40E3-B864-0FF3394721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7CCD6-CC70-450D-B158-405DD445DC8D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704DB-E42E-4F80-84C5-413754BC64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57F37-CFD2-4DC5-B2E1-32049FB67F0C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8B263-298F-4D1B-902F-062DB6EB50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A2AD75B-5B5E-471A-8746-BDA95E9798D8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2659F2E-747E-4672-ADC8-A5D8143716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D0F3B-5730-4357-890D-5DBDEC3F9712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B7DA2-1075-4489-894F-CF4F7D69A4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Прямая соединительная линия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Овал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6FB155D-7C68-4727-9054-9DECBCCD8D10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68A718C-8824-41CF-97FA-9EABEF75A3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Овал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Прямая соединительная линия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FF3521C-E0B8-4511-BAD1-41C5762E29DD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3A1DD3B-4972-4DC8-9A45-3767767C20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1D33F-8E00-4193-B13B-6D4AFF9CA0B4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B59C41-78A8-47C6-8D42-1C84A8C661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580FB-C4FB-40D8-BA68-12C1525372BD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D13AB-B47E-4838-899F-172FD23B9B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78BEBC6D-9A98-4BDB-A11B-C2FAEEA98E33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954418F9-D316-4867-AF6D-35FD8FFE89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5" r:id="rId4"/>
    <p:sldLayoutId id="2147483694" r:id="rId5"/>
    <p:sldLayoutId id="2147483699" r:id="rId6"/>
    <p:sldLayoutId id="2147483693" r:id="rId7"/>
    <p:sldLayoutId id="2147483700" r:id="rId8"/>
    <p:sldLayoutId id="2147483701" r:id="rId9"/>
    <p:sldLayoutId id="2147483692" r:id="rId10"/>
    <p:sldLayoutId id="214748369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428625"/>
            <a:ext cx="7315200" cy="189388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err="1" smtClean="0"/>
              <a:t>Презентація</a:t>
            </a:r>
            <a:r>
              <a:rPr lang="ru-RU" dirty="0" smtClean="0"/>
              <a:t> на тему :</a:t>
            </a:r>
            <a:br>
              <a:rPr lang="ru-RU" dirty="0" smtClean="0"/>
            </a:br>
            <a:r>
              <a:rPr lang="ru-RU" dirty="0" smtClean="0"/>
              <a:t>Як </a:t>
            </a:r>
            <a:r>
              <a:rPr lang="ru-RU" dirty="0" err="1" smtClean="0"/>
              <a:t>забезпечується</a:t>
            </a:r>
            <a:r>
              <a:rPr lang="ru-RU" dirty="0" smtClean="0"/>
              <a:t> </a:t>
            </a:r>
            <a:r>
              <a:rPr lang="ru-RU" dirty="0" err="1" smtClean="0"/>
              <a:t>макроекономічна</a:t>
            </a:r>
            <a:r>
              <a:rPr lang="ru-RU" dirty="0" smtClean="0"/>
              <a:t> </a:t>
            </a:r>
            <a:r>
              <a:rPr lang="ru-RU" dirty="0" err="1" smtClean="0"/>
              <a:t>рівновага</a:t>
            </a:r>
            <a:r>
              <a:rPr lang="ru-RU" dirty="0" smtClean="0"/>
              <a:t>: три погляди</a:t>
            </a:r>
            <a:endParaRPr lang="ru-RU" dirty="0"/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003800"/>
            <a:ext cx="6172200" cy="1371600"/>
          </a:xfrm>
        </p:spPr>
        <p:txBody>
          <a:bodyPr/>
          <a:lstStyle/>
          <a:p>
            <a:endParaRPr lang="uk-UA" smtClean="0"/>
          </a:p>
          <a:p>
            <a:r>
              <a:rPr lang="uk-UA" smtClean="0"/>
              <a:t>  </a:t>
            </a:r>
            <a:endParaRPr lang="ru-RU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sz="2400" dirty="0" smtClean="0"/>
              <a:t>Макроекономічна рівновага – центральне питання макроекономічної науки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1800" dirty="0" err="1" smtClean="0">
                <a:solidFill>
                  <a:schemeClr val="accent5">
                    <a:lumMod val="75000"/>
                  </a:schemeClr>
                </a:solidFill>
              </a:rPr>
              <a:t>Під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1800" dirty="0" err="1" smtClean="0">
                <a:solidFill>
                  <a:schemeClr val="accent5">
                    <a:lumMod val="75000"/>
                  </a:schemeClr>
                </a:solidFill>
              </a:rPr>
              <a:t>макроекономічною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1800" dirty="0" err="1" smtClean="0">
                <a:solidFill>
                  <a:schemeClr val="accent5">
                    <a:lumMod val="75000"/>
                  </a:schemeClr>
                </a:solidFill>
              </a:rPr>
              <a:t>рівновагою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ru-RU" sz="1800" dirty="0" err="1" smtClean="0">
                <a:solidFill>
                  <a:schemeClr val="accent5">
                    <a:lumMod val="75000"/>
                  </a:schemeClr>
                </a:solidFill>
              </a:rPr>
              <a:t>розуміють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ru-RU" sz="1800" dirty="0" err="1" smtClean="0">
                <a:solidFill>
                  <a:schemeClr val="accent5">
                    <a:lumMod val="75000"/>
                  </a:schemeClr>
                </a:solidFill>
              </a:rPr>
              <a:t>досягнення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 таких </a:t>
            </a:r>
            <a:r>
              <a:rPr lang="ru-RU" sz="1800" dirty="0" err="1" smtClean="0">
                <a:solidFill>
                  <a:schemeClr val="accent5">
                    <a:lumMod val="75000"/>
                  </a:schemeClr>
                </a:solidFill>
              </a:rPr>
              <a:t>народногосподарських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1800" dirty="0" err="1" smtClean="0">
                <a:solidFill>
                  <a:schemeClr val="accent5">
                    <a:lumMod val="75000"/>
                  </a:schemeClr>
                </a:solidFill>
              </a:rPr>
              <a:t>пропорцій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, за  </a:t>
            </a:r>
            <a:r>
              <a:rPr lang="ru-RU" sz="1800" dirty="0" err="1" smtClean="0">
                <a:solidFill>
                  <a:schemeClr val="accent5">
                    <a:lumMod val="75000"/>
                  </a:schemeClr>
                </a:solidFill>
              </a:rPr>
              <a:t>яких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1800" dirty="0" err="1" smtClean="0">
                <a:solidFill>
                  <a:schemeClr val="accent5">
                    <a:lumMod val="75000"/>
                  </a:schemeClr>
                </a:solidFill>
              </a:rPr>
              <a:t>динаміка</a:t>
            </a:r>
            <a:endParaRPr lang="ru-RU" sz="18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1800" dirty="0" err="1" smtClean="0">
                <a:solidFill>
                  <a:schemeClr val="accent5">
                    <a:lumMod val="75000"/>
                  </a:schemeClr>
                </a:solidFill>
              </a:rPr>
              <a:t>економічного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    </a:t>
            </a:r>
            <a:r>
              <a:rPr lang="ru-RU" sz="1800" dirty="0" err="1" smtClean="0">
                <a:solidFill>
                  <a:schemeClr val="accent5">
                    <a:lumMod val="75000"/>
                  </a:schemeClr>
                </a:solidFill>
              </a:rPr>
              <a:t>розвитку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    </a:t>
            </a:r>
            <a:r>
              <a:rPr lang="ru-RU" sz="1800" dirty="0" err="1" smtClean="0">
                <a:solidFill>
                  <a:schemeClr val="accent5">
                    <a:lumMod val="75000"/>
                  </a:schemeClr>
                </a:solidFill>
              </a:rPr>
              <a:t>характеризуватиметься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     </a:t>
            </a:r>
            <a:r>
              <a:rPr lang="ru-RU" sz="1800" dirty="0" err="1" smtClean="0">
                <a:solidFill>
                  <a:schemeClr val="accent5">
                    <a:lumMod val="75000"/>
                  </a:schemeClr>
                </a:solidFill>
              </a:rPr>
              <a:t>бажаною</a:t>
            </a:r>
            <a:endParaRPr lang="ru-RU" sz="18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1800" dirty="0" err="1" smtClean="0">
                <a:solidFill>
                  <a:schemeClr val="accent5">
                    <a:lumMod val="75000"/>
                  </a:schemeClr>
                </a:solidFill>
              </a:rPr>
              <a:t>стабільністю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1800" dirty="0" smtClean="0"/>
              <a:t>                 Для </a:t>
            </a:r>
            <a:r>
              <a:rPr lang="ru-RU" sz="1800" dirty="0" err="1" smtClean="0"/>
              <a:t>макроекономічної</a:t>
            </a:r>
            <a:r>
              <a:rPr lang="ru-RU" sz="1800" dirty="0" smtClean="0"/>
              <a:t> </a:t>
            </a:r>
            <a:r>
              <a:rPr lang="ru-RU" sz="1800" dirty="0" err="1" smtClean="0"/>
              <a:t>рівноваги</a:t>
            </a:r>
            <a:r>
              <a:rPr lang="ru-RU" sz="1800" dirty="0" smtClean="0"/>
              <a:t> </a:t>
            </a:r>
            <a:r>
              <a:rPr lang="ru-RU" sz="1800" dirty="0" err="1" smtClean="0"/>
              <a:t>характерне</a:t>
            </a:r>
            <a:r>
              <a:rPr lang="ru-RU" sz="1800" dirty="0" smtClean="0"/>
              <a:t>:</a:t>
            </a:r>
          </a:p>
          <a:p>
            <a:pPr marL="274320" indent="-274320" fontAlgn="auto">
              <a:spcAft>
                <a:spcPts val="0"/>
              </a:spcAft>
              <a:buFont typeface="Wingdings"/>
              <a:buNone/>
              <a:defRPr/>
            </a:pPr>
            <a:endParaRPr lang="ru-RU" sz="1800" dirty="0" smtClean="0"/>
          </a:p>
          <a:p>
            <a:pPr marL="274320" indent="-274320" fontAlgn="auto">
              <a:spcAft>
                <a:spcPts val="0"/>
              </a:spcAft>
              <a:buFont typeface="Wingdings"/>
              <a:buNone/>
              <a:defRPr/>
            </a:pPr>
            <a:endParaRPr lang="ru-RU" sz="1800" dirty="0" smtClean="0"/>
          </a:p>
          <a:p>
            <a:pPr marL="274320" indent="-274320" fontAlgn="auto">
              <a:spcAft>
                <a:spcPts val="0"/>
              </a:spcAft>
              <a:buFont typeface="Wingdings"/>
              <a:buNone/>
              <a:defRPr/>
            </a:pPr>
            <a:endParaRPr lang="ru-RU" sz="1800" dirty="0" smtClean="0"/>
          </a:p>
          <a:p>
            <a:pPr marL="274320" indent="-274320" fontAlgn="auto">
              <a:spcAft>
                <a:spcPts val="0"/>
              </a:spcAft>
              <a:buFont typeface="Wingdings"/>
              <a:buNone/>
              <a:defRPr/>
            </a:pPr>
            <a:endParaRPr lang="ru-RU" sz="1800" dirty="0" smtClean="0"/>
          </a:p>
          <a:p>
            <a:pPr marL="274320" indent="-274320" fontAlgn="auto">
              <a:spcAft>
                <a:spcPts val="0"/>
              </a:spcAft>
              <a:buFont typeface="Wingdings"/>
              <a:buNone/>
              <a:defRPr/>
            </a:pPr>
            <a:endParaRPr lang="ru-RU" sz="1800" dirty="0" smtClean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0063" y="3429000"/>
            <a:ext cx="2500312" cy="13573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</a:t>
            </a:r>
            <a:r>
              <a:rPr lang="ru-RU" sz="1600" dirty="0" err="1"/>
              <a:t>відсутність</a:t>
            </a:r>
            <a:r>
              <a:rPr lang="ru-RU" sz="1600" dirty="0"/>
              <a:t> </a:t>
            </a:r>
            <a:r>
              <a:rPr lang="ru-RU" sz="1600" dirty="0" err="1"/>
              <a:t>надлишків</a:t>
            </a:r>
            <a:r>
              <a:rPr lang="ru-RU" sz="1600" dirty="0"/>
              <a:t> </a:t>
            </a:r>
            <a:r>
              <a:rPr lang="ru-RU" sz="1600" dirty="0" err="1"/>
              <a:t>нереалізованого</a:t>
            </a:r>
            <a:r>
              <a:rPr lang="ru-RU" sz="1600" dirty="0"/>
              <a:t>  </a:t>
            </a:r>
            <a:r>
              <a:rPr lang="ru-RU" sz="1600" dirty="0" err="1"/>
              <a:t>суспільного</a:t>
            </a:r>
            <a:r>
              <a:rPr lang="ru-RU" sz="1600" dirty="0"/>
              <a:t>  продукту</a:t>
            </a:r>
            <a:endParaRPr lang="ru-RU" sz="1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357563" y="3429000"/>
            <a:ext cx="2214562" cy="13573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dirty="0"/>
              <a:t>Відсутність дефіциту суспільного продукту</a:t>
            </a:r>
            <a:endParaRPr lang="ru-RU" sz="16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57875" y="3429000"/>
            <a:ext cx="2000250" cy="13573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err="1"/>
              <a:t>повна</a:t>
            </a:r>
            <a:r>
              <a:rPr lang="ru-RU" sz="1600" dirty="0"/>
              <a:t> </a:t>
            </a:r>
            <a:r>
              <a:rPr lang="ru-RU" sz="1600" dirty="0" err="1"/>
              <a:t>зайнятість</a:t>
            </a:r>
            <a:r>
              <a:rPr lang="ru-RU" sz="1600" dirty="0"/>
              <a:t> </a:t>
            </a:r>
            <a:r>
              <a:rPr lang="ru-RU" sz="1600" dirty="0" err="1"/>
              <a:t>усіх</a:t>
            </a:r>
            <a:r>
              <a:rPr lang="ru-RU" sz="1600" dirty="0"/>
              <a:t>  </a:t>
            </a:r>
            <a:r>
              <a:rPr lang="ru-RU" sz="1600" dirty="0" err="1"/>
              <a:t>наявних</a:t>
            </a:r>
            <a:r>
              <a:rPr lang="ru-RU" sz="1600" dirty="0"/>
              <a:t> </a:t>
            </a:r>
            <a:r>
              <a:rPr lang="ru-RU" sz="1600" dirty="0" err="1"/>
              <a:t>виробничих</a:t>
            </a:r>
            <a:r>
              <a:rPr lang="ru-RU" sz="1600" dirty="0"/>
              <a:t> </a:t>
            </a:r>
            <a:r>
              <a:rPr lang="ru-RU" sz="1600" dirty="0" err="1"/>
              <a:t>ресурсів</a:t>
            </a:r>
            <a:endParaRPr lang="ru-RU" sz="1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85875" y="5214938"/>
            <a:ext cx="6286500" cy="1071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Незмінні темпи економічного зростання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7467600" cy="1274763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 smtClean="0"/>
              <a:t>Існують три основні погляди з приводу забезпечення макроекономічної рівноваги</a:t>
            </a:r>
            <a:endParaRPr lang="ru-RU" dirty="0"/>
          </a:p>
        </p:txBody>
      </p:sp>
      <p:sp>
        <p:nvSpPr>
          <p:cNvPr id="15362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r>
              <a:rPr lang="uk-UA" smtClean="0"/>
              <a:t>.</a:t>
            </a:r>
            <a:endParaRPr lang="ru-RU" smtClean="0"/>
          </a:p>
        </p:txBody>
      </p:sp>
      <p:sp>
        <p:nvSpPr>
          <p:cNvPr id="6" name="Стрелка вниз 5"/>
          <p:cNvSpPr/>
          <p:nvPr/>
        </p:nvSpPr>
        <p:spPr>
          <a:xfrm>
            <a:off x="1285875" y="1143000"/>
            <a:ext cx="428625" cy="20002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0" y="3214688"/>
            <a:ext cx="2928938" cy="307181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rgbClr val="FFFF00"/>
                </a:solidFill>
              </a:rPr>
              <a:t>Класична модель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143375" y="1428750"/>
            <a:ext cx="285750" cy="21431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071813" y="3714750"/>
            <a:ext cx="2500312" cy="2071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Кейнсіанська модель</a:t>
            </a:r>
            <a:endParaRPr lang="ru-RU" dirty="0"/>
          </a:p>
        </p:txBody>
      </p:sp>
      <p:sp>
        <p:nvSpPr>
          <p:cNvPr id="10" name="Стрелка вниз 9"/>
          <p:cNvSpPr/>
          <p:nvPr/>
        </p:nvSpPr>
        <p:spPr>
          <a:xfrm>
            <a:off x="7000875" y="1071563"/>
            <a:ext cx="428625" cy="20716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786438" y="3214688"/>
            <a:ext cx="2857500" cy="292893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 Неокласична модель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 smtClean="0">
                <a:solidFill>
                  <a:srgbClr val="0070C0"/>
                </a:solidFill>
              </a:rPr>
              <a:t>Класична модель</a:t>
            </a: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/>
          </a:p>
        </p:txBody>
      </p:sp>
      <p:sp>
        <p:nvSpPr>
          <p:cNvPr id="16386" name="Содержимое 2"/>
          <p:cNvSpPr>
            <a:spLocks noGrp="1"/>
          </p:cNvSpPr>
          <p:nvPr>
            <p:ph sz="quarter" idx="1"/>
          </p:nvPr>
        </p:nvSpPr>
        <p:spPr>
          <a:xfrm>
            <a:off x="357188" y="1600200"/>
            <a:ext cx="8215312" cy="48736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000" smtClean="0"/>
              <a:t>    </a:t>
            </a:r>
            <a:r>
              <a:rPr lang="ru-RU" sz="2000" smtClean="0">
                <a:solidFill>
                  <a:srgbClr val="0070C0"/>
                </a:solidFill>
              </a:rPr>
              <a:t>Класична модель є однією з найвідоміших в економічній науці, але і малопрактичною хоча б тому,що  вона виключає  з аналізу  фактор    держави. Це ми можемо зрозуміти із перерахованих нижче гіпотез.</a:t>
            </a:r>
          </a:p>
          <a:p>
            <a:pPr algn="ctr">
              <a:buFont typeface="Wingdings" pitchFamily="2" charset="2"/>
              <a:buNone/>
            </a:pPr>
            <a:r>
              <a:rPr lang="uk-UA" sz="2000" smtClean="0"/>
              <a:t>Основними гіпотезами класичної моделі макрорівноваги є:</a:t>
            </a:r>
            <a:endParaRPr lang="ru-RU" sz="2000" smtClean="0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142875" y="3929063"/>
            <a:ext cx="2786063" cy="242887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err="1"/>
              <a:t>Вихідним</a:t>
            </a:r>
            <a:r>
              <a:rPr lang="ru-RU" sz="1400" dirty="0"/>
              <a:t> у </a:t>
            </a:r>
            <a:r>
              <a:rPr lang="ru-RU" sz="1400" dirty="0" err="1"/>
              <a:t>встановленні</a:t>
            </a:r>
            <a:r>
              <a:rPr lang="ru-RU" sz="1400" dirty="0"/>
              <a:t> </a:t>
            </a:r>
            <a:r>
              <a:rPr lang="ru-RU" sz="1400" dirty="0" err="1"/>
              <a:t>рівноваги</a:t>
            </a:r>
            <a:r>
              <a:rPr lang="ru-RU" sz="1400" dirty="0"/>
              <a:t> </a:t>
            </a:r>
            <a:r>
              <a:rPr lang="ru-RU" sz="1400" dirty="0" err="1"/>
              <a:t>є</a:t>
            </a:r>
            <a:r>
              <a:rPr lang="ru-RU" sz="1400" dirty="0"/>
              <a:t> </a:t>
            </a:r>
            <a:r>
              <a:rPr lang="ru-RU" sz="1400" dirty="0" err="1"/>
              <a:t>ринок</a:t>
            </a:r>
            <a:r>
              <a:rPr lang="ru-RU" sz="1400" dirty="0"/>
              <a:t> </a:t>
            </a:r>
            <a:r>
              <a:rPr lang="ru-RU" sz="1400" dirty="0" err="1"/>
              <a:t>ресурсів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86125" y="4071938"/>
            <a:ext cx="2571750" cy="2000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err="1"/>
              <a:t>Рівновага</a:t>
            </a:r>
            <a:r>
              <a:rPr lang="ru-RU" sz="1600" dirty="0"/>
              <a:t> </a:t>
            </a:r>
            <a:r>
              <a:rPr lang="ru-RU" sz="1600" dirty="0" err="1"/>
              <a:t>встановлюється</a:t>
            </a:r>
            <a:r>
              <a:rPr lang="ru-RU" sz="1600" dirty="0"/>
              <a:t> в  </a:t>
            </a:r>
            <a:r>
              <a:rPr lang="ru-RU" sz="1600" dirty="0" err="1"/>
              <a:t>результаті</a:t>
            </a:r>
            <a:r>
              <a:rPr lang="ru-RU" sz="1600" dirty="0"/>
              <a:t>  </a:t>
            </a:r>
            <a:r>
              <a:rPr lang="ru-RU" sz="1600" dirty="0" err="1"/>
              <a:t>взаємодії</a:t>
            </a:r>
            <a:r>
              <a:rPr lang="ru-RU" sz="1600" dirty="0"/>
              <a:t> </a:t>
            </a:r>
            <a:r>
              <a:rPr lang="ru-RU" sz="1600" dirty="0" err="1"/>
              <a:t>ринків</a:t>
            </a:r>
            <a:r>
              <a:rPr lang="ru-RU" sz="1600" dirty="0"/>
              <a:t> </a:t>
            </a:r>
            <a:r>
              <a:rPr lang="ru-RU" sz="1600" dirty="0" err="1"/>
              <a:t>ресурсів</a:t>
            </a:r>
            <a:r>
              <a:rPr lang="ru-RU" sz="1600" dirty="0"/>
              <a:t>, </a:t>
            </a:r>
            <a:r>
              <a:rPr lang="ru-RU" sz="1600" dirty="0" err="1"/>
              <a:t>товарів,грошей</a:t>
            </a:r>
            <a:r>
              <a:rPr lang="ru-RU" sz="1600" dirty="0"/>
              <a:t> та </a:t>
            </a:r>
            <a:r>
              <a:rPr lang="ru-RU" sz="1600" dirty="0" err="1"/>
              <a:t>заощаджень</a:t>
            </a:r>
            <a:r>
              <a:rPr lang="ru-RU" sz="1600" dirty="0"/>
              <a:t>(</a:t>
            </a:r>
            <a:r>
              <a:rPr lang="ru-RU" sz="1600" dirty="0" err="1"/>
              <a:t>інвестицій</a:t>
            </a:r>
            <a:r>
              <a:rPr lang="ru-RU" sz="1600" dirty="0"/>
              <a:t>)</a:t>
            </a:r>
            <a:endParaRPr lang="ru-RU" sz="1600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rot="5400000">
            <a:off x="4215607" y="3571081"/>
            <a:ext cx="5715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6286500" y="3786188"/>
            <a:ext cx="2571750" cy="2714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На ринках </a:t>
            </a:r>
            <a:r>
              <a:rPr lang="ru-RU" sz="1400" dirty="0" err="1"/>
              <a:t>ресурсів</a:t>
            </a:r>
            <a:r>
              <a:rPr lang="ru-RU" sz="1400" dirty="0"/>
              <a:t> </a:t>
            </a:r>
            <a:r>
              <a:rPr lang="ru-RU" sz="1400" dirty="0" err="1"/>
              <a:t>і</a:t>
            </a:r>
            <a:r>
              <a:rPr lang="ru-RU" sz="1400" dirty="0"/>
              <a:t> </a:t>
            </a:r>
            <a:r>
              <a:rPr lang="ru-RU" sz="1400" dirty="0" err="1"/>
              <a:t>товарів</a:t>
            </a:r>
            <a:r>
              <a:rPr lang="ru-RU" sz="1400" dirty="0"/>
              <a:t> </a:t>
            </a:r>
            <a:r>
              <a:rPr lang="ru-RU" sz="1400" dirty="0" err="1"/>
              <a:t>існує</a:t>
            </a:r>
            <a:r>
              <a:rPr lang="ru-RU" sz="1400" dirty="0"/>
              <a:t> </a:t>
            </a:r>
            <a:r>
              <a:rPr lang="ru-RU" sz="1400" dirty="0" err="1"/>
              <a:t>рівень</a:t>
            </a:r>
            <a:r>
              <a:rPr lang="ru-RU" sz="1400" dirty="0"/>
              <a:t> </a:t>
            </a:r>
            <a:r>
              <a:rPr lang="ru-RU" sz="1400" dirty="0" err="1"/>
              <a:t>цін,який</a:t>
            </a:r>
            <a:r>
              <a:rPr lang="ru-RU" sz="1400" dirty="0"/>
              <a:t>  </a:t>
            </a:r>
            <a:r>
              <a:rPr lang="ru-RU" sz="1400" dirty="0" err="1"/>
              <a:t>врівноважує</a:t>
            </a:r>
            <a:r>
              <a:rPr lang="ru-RU" sz="1400" dirty="0"/>
              <a:t> попит </a:t>
            </a:r>
            <a:r>
              <a:rPr lang="ru-RU" sz="1400" dirty="0" err="1"/>
              <a:t>і</a:t>
            </a:r>
            <a:r>
              <a:rPr lang="ru-RU" sz="1400" dirty="0"/>
              <a:t> </a:t>
            </a:r>
            <a:r>
              <a:rPr lang="ru-RU" sz="1400" dirty="0" err="1"/>
              <a:t>пропозицію,і</a:t>
            </a:r>
            <a:r>
              <a:rPr lang="ru-RU" sz="1400" dirty="0"/>
              <a:t> </a:t>
            </a:r>
            <a:r>
              <a:rPr lang="ru-RU" sz="1400" dirty="0" err="1"/>
              <a:t>завдяки</a:t>
            </a:r>
            <a:r>
              <a:rPr lang="ru-RU" sz="1400" dirty="0"/>
              <a:t> </a:t>
            </a:r>
            <a:r>
              <a:rPr lang="ru-RU" sz="1400" dirty="0" err="1"/>
              <a:t>цінам</a:t>
            </a:r>
            <a:r>
              <a:rPr lang="ru-RU" sz="1400" dirty="0"/>
              <a:t> </a:t>
            </a:r>
            <a:r>
              <a:rPr lang="ru-RU" sz="1400" dirty="0" err="1"/>
              <a:t>відбувається</a:t>
            </a:r>
            <a:r>
              <a:rPr lang="ru-RU" sz="1400" dirty="0"/>
              <a:t> </a:t>
            </a:r>
            <a:r>
              <a:rPr lang="ru-RU" sz="1400" dirty="0" err="1"/>
              <a:t>автоматичне</a:t>
            </a:r>
            <a:r>
              <a:rPr lang="ru-RU" sz="1400" dirty="0"/>
              <a:t> </a:t>
            </a:r>
            <a:r>
              <a:rPr lang="ru-RU" sz="1400" dirty="0" err="1"/>
              <a:t>очищення</a:t>
            </a:r>
            <a:r>
              <a:rPr lang="ru-RU" sz="1400" dirty="0"/>
              <a:t> </a:t>
            </a:r>
            <a:r>
              <a:rPr lang="ru-RU" sz="1400" dirty="0" err="1"/>
              <a:t>ринків</a:t>
            </a:r>
            <a:r>
              <a:rPr lang="ru-RU" sz="1400" dirty="0"/>
              <a:t> як </a:t>
            </a:r>
            <a:r>
              <a:rPr lang="ru-RU" sz="1400" dirty="0" err="1"/>
              <a:t>від</a:t>
            </a:r>
            <a:r>
              <a:rPr lang="ru-RU" sz="1400" dirty="0"/>
              <a:t> </a:t>
            </a:r>
            <a:r>
              <a:rPr lang="ru-RU" sz="1400" dirty="0" err="1"/>
              <a:t>зайвого</a:t>
            </a:r>
            <a:r>
              <a:rPr lang="ru-RU" sz="1400" dirty="0"/>
              <a:t> </a:t>
            </a:r>
            <a:r>
              <a:rPr lang="ru-RU" sz="1400" dirty="0" err="1"/>
              <a:t>попиту,так</a:t>
            </a:r>
            <a:r>
              <a:rPr lang="ru-RU" sz="1400" dirty="0"/>
              <a:t> </a:t>
            </a:r>
            <a:r>
              <a:rPr lang="ru-RU" sz="1400" dirty="0" err="1"/>
              <a:t>і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 </a:t>
            </a:r>
            <a:r>
              <a:rPr lang="ru-RU" sz="1400" dirty="0" err="1"/>
              <a:t>зайвої</a:t>
            </a:r>
            <a:endParaRPr lang="ru-RU" sz="14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err="1"/>
              <a:t>пропозиції</a:t>
            </a:r>
            <a:endParaRPr lang="ru-RU" sz="1400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>
            <a:off x="7287419" y="3499644"/>
            <a:ext cx="42862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>
            <a:off x="1355725" y="3500438"/>
            <a:ext cx="430213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38" y="0"/>
            <a:ext cx="74676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sz="2400" dirty="0" smtClean="0">
                <a:solidFill>
                  <a:srgbClr val="0070C0"/>
                </a:solidFill>
              </a:rPr>
              <a:t>Відповідно до класичної моделі забезпечення макроекономічної рівноваги: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63" y="1214438"/>
            <a:ext cx="8043862" cy="5357812"/>
          </a:xfrm>
        </p:spPr>
        <p:txBody>
          <a:bodyPr>
            <a:normAutofit/>
          </a:bodyPr>
          <a:lstStyle/>
          <a:p>
            <a:pPr marL="274320" indent="-274320" algn="just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1800" dirty="0" err="1" smtClean="0">
                <a:solidFill>
                  <a:schemeClr val="accent3"/>
                </a:solidFill>
              </a:rPr>
              <a:t>Економіці</a:t>
            </a:r>
            <a:r>
              <a:rPr lang="ru-RU" sz="1800" dirty="0" smtClean="0">
                <a:solidFill>
                  <a:schemeClr val="accent3"/>
                </a:solidFill>
              </a:rPr>
              <a:t> </a:t>
            </a:r>
            <a:r>
              <a:rPr lang="ru-RU" sz="1800" dirty="0" err="1" smtClean="0">
                <a:solidFill>
                  <a:schemeClr val="accent3"/>
                </a:solidFill>
              </a:rPr>
              <a:t>властива</a:t>
            </a:r>
            <a:r>
              <a:rPr lang="ru-RU" sz="1800" dirty="0" smtClean="0">
                <a:solidFill>
                  <a:schemeClr val="accent3"/>
                </a:solidFill>
              </a:rPr>
              <a:t> </a:t>
            </a:r>
            <a:r>
              <a:rPr lang="ru-RU" sz="1800" dirty="0" err="1" smtClean="0">
                <a:solidFill>
                  <a:schemeClr val="accent3"/>
                </a:solidFill>
              </a:rPr>
              <a:t>взаємозамінність</a:t>
            </a:r>
            <a:r>
              <a:rPr lang="ru-RU" sz="1800" dirty="0" smtClean="0">
                <a:solidFill>
                  <a:schemeClr val="accent3"/>
                </a:solidFill>
              </a:rPr>
              <a:t> </a:t>
            </a:r>
            <a:r>
              <a:rPr lang="ru-RU" sz="1800" dirty="0" err="1" smtClean="0">
                <a:solidFill>
                  <a:schemeClr val="accent3"/>
                </a:solidFill>
              </a:rPr>
              <a:t>факторів</a:t>
            </a:r>
            <a:r>
              <a:rPr lang="ru-RU" sz="1800" dirty="0" smtClean="0">
                <a:solidFill>
                  <a:schemeClr val="accent3"/>
                </a:solidFill>
              </a:rPr>
              <a:t> </a:t>
            </a:r>
            <a:r>
              <a:rPr lang="ru-RU" sz="1800" dirty="0" err="1" smtClean="0">
                <a:solidFill>
                  <a:schemeClr val="accent3"/>
                </a:solidFill>
              </a:rPr>
              <a:t>виробництва</a:t>
            </a:r>
            <a:r>
              <a:rPr lang="ru-RU" sz="1800" dirty="0" smtClean="0">
                <a:solidFill>
                  <a:schemeClr val="accent3"/>
                </a:solidFill>
              </a:rPr>
              <a:t>, яка </a:t>
            </a:r>
            <a:r>
              <a:rPr lang="ru-RU" sz="1800" dirty="0" err="1" smtClean="0">
                <a:solidFill>
                  <a:schemeClr val="accent3"/>
                </a:solidFill>
              </a:rPr>
              <a:t>передбачає</a:t>
            </a:r>
            <a:r>
              <a:rPr lang="ru-RU" sz="1800" dirty="0" smtClean="0">
                <a:solidFill>
                  <a:schemeClr val="accent3"/>
                </a:solidFill>
              </a:rPr>
              <a:t> </a:t>
            </a:r>
            <a:r>
              <a:rPr lang="ru-RU" sz="1800" dirty="0" err="1" smtClean="0">
                <a:solidFill>
                  <a:schemeClr val="accent3"/>
                </a:solidFill>
              </a:rPr>
              <a:t>збільшення</a:t>
            </a:r>
            <a:r>
              <a:rPr lang="ru-RU" sz="1800" dirty="0" smtClean="0">
                <a:solidFill>
                  <a:schemeClr val="accent3"/>
                </a:solidFill>
              </a:rPr>
              <a:t> </a:t>
            </a:r>
            <a:r>
              <a:rPr lang="ru-RU" sz="1800" dirty="0" err="1" smtClean="0">
                <a:solidFill>
                  <a:schemeClr val="accent3"/>
                </a:solidFill>
              </a:rPr>
              <a:t>обсягів</a:t>
            </a:r>
            <a:r>
              <a:rPr lang="ru-RU" sz="1800" dirty="0" smtClean="0">
                <a:solidFill>
                  <a:schemeClr val="accent3"/>
                </a:solidFill>
              </a:rPr>
              <a:t> реального продукту в </a:t>
            </a:r>
            <a:r>
              <a:rPr lang="ru-RU" sz="1800" dirty="0" err="1" smtClean="0">
                <a:solidFill>
                  <a:schemeClr val="accent3"/>
                </a:solidFill>
              </a:rPr>
              <a:t>разі</a:t>
            </a:r>
            <a:r>
              <a:rPr lang="ru-RU" sz="1800" dirty="0" smtClean="0">
                <a:solidFill>
                  <a:schemeClr val="accent3"/>
                </a:solidFill>
              </a:rPr>
              <a:t> </a:t>
            </a:r>
            <a:r>
              <a:rPr lang="ru-RU" sz="1800" dirty="0" err="1" smtClean="0">
                <a:solidFill>
                  <a:schemeClr val="accent3"/>
                </a:solidFill>
              </a:rPr>
              <a:t>кількісного</a:t>
            </a:r>
            <a:r>
              <a:rPr lang="ru-RU" sz="1800" dirty="0" smtClean="0">
                <a:solidFill>
                  <a:schemeClr val="accent3"/>
                </a:solidFill>
              </a:rPr>
              <a:t> </a:t>
            </a:r>
            <a:r>
              <a:rPr lang="ru-RU" sz="1800" dirty="0" err="1" smtClean="0">
                <a:solidFill>
                  <a:schemeClr val="accent3"/>
                </a:solidFill>
              </a:rPr>
              <a:t>зростання</a:t>
            </a:r>
            <a:r>
              <a:rPr lang="ru-RU" sz="1800" dirty="0" smtClean="0">
                <a:solidFill>
                  <a:schemeClr val="accent3"/>
                </a:solidFill>
              </a:rPr>
              <a:t> одного </a:t>
            </a:r>
            <a:r>
              <a:rPr lang="ru-RU" sz="1800" dirty="0" err="1" smtClean="0">
                <a:solidFill>
                  <a:schemeClr val="accent3"/>
                </a:solidFill>
              </a:rPr>
              <a:t>з</a:t>
            </a:r>
            <a:r>
              <a:rPr lang="ru-RU" sz="1800" dirty="0" smtClean="0">
                <a:solidFill>
                  <a:schemeClr val="accent3"/>
                </a:solidFill>
              </a:rPr>
              <a:t> </a:t>
            </a:r>
            <a:r>
              <a:rPr lang="ru-RU" sz="1800" dirty="0" err="1" smtClean="0">
                <a:solidFill>
                  <a:schemeClr val="accent3"/>
                </a:solidFill>
              </a:rPr>
              <a:t>факторів</a:t>
            </a:r>
            <a:r>
              <a:rPr lang="ru-RU" sz="1800" dirty="0" smtClean="0">
                <a:solidFill>
                  <a:schemeClr val="accent3"/>
                </a:solidFill>
              </a:rPr>
              <a:t>.</a:t>
            </a:r>
          </a:p>
          <a:p>
            <a:pPr marL="274320" indent="-274320" algn="just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1800" dirty="0" err="1" smtClean="0">
                <a:solidFill>
                  <a:schemeClr val="accent3"/>
                </a:solidFill>
              </a:rPr>
              <a:t>Макроекономічний</a:t>
            </a:r>
            <a:r>
              <a:rPr lang="ru-RU" sz="1800" dirty="0" smtClean="0">
                <a:solidFill>
                  <a:schemeClr val="accent3"/>
                </a:solidFill>
              </a:rPr>
              <a:t> оптимум у </a:t>
            </a:r>
            <a:r>
              <a:rPr lang="ru-RU" sz="1800" dirty="0" err="1" smtClean="0">
                <a:solidFill>
                  <a:schemeClr val="accent3"/>
                </a:solidFill>
              </a:rPr>
              <a:t>класичній</a:t>
            </a:r>
            <a:r>
              <a:rPr lang="ru-RU" sz="1800" dirty="0" smtClean="0">
                <a:solidFill>
                  <a:schemeClr val="accent3"/>
                </a:solidFill>
              </a:rPr>
              <a:t> </a:t>
            </a:r>
            <a:r>
              <a:rPr lang="ru-RU" sz="1800" dirty="0" err="1" smtClean="0">
                <a:solidFill>
                  <a:schemeClr val="accent3"/>
                </a:solidFill>
              </a:rPr>
              <a:t>моделі</a:t>
            </a:r>
            <a:r>
              <a:rPr lang="ru-RU" sz="1800" dirty="0" smtClean="0">
                <a:solidFill>
                  <a:schemeClr val="accent3"/>
                </a:solidFill>
              </a:rPr>
              <a:t> </a:t>
            </a:r>
            <a:r>
              <a:rPr lang="ru-RU" sz="1800" dirty="0" err="1" smtClean="0">
                <a:solidFill>
                  <a:schemeClr val="accent3"/>
                </a:solidFill>
              </a:rPr>
              <a:t>грунтується</a:t>
            </a:r>
            <a:r>
              <a:rPr lang="ru-RU" sz="1800" dirty="0" smtClean="0">
                <a:solidFill>
                  <a:schemeClr val="accent3"/>
                </a:solidFill>
              </a:rPr>
              <a:t>  на </a:t>
            </a:r>
            <a:r>
              <a:rPr lang="ru-RU" sz="1800" dirty="0" err="1" smtClean="0">
                <a:solidFill>
                  <a:schemeClr val="accent3"/>
                </a:solidFill>
              </a:rPr>
              <a:t>поєднанні</a:t>
            </a:r>
            <a:r>
              <a:rPr lang="ru-RU" sz="1800" dirty="0" smtClean="0">
                <a:solidFill>
                  <a:schemeClr val="accent3"/>
                </a:solidFill>
              </a:rPr>
              <a:t> ринку </a:t>
            </a:r>
            <a:r>
              <a:rPr lang="ru-RU" sz="1800" dirty="0" err="1" smtClean="0">
                <a:solidFill>
                  <a:schemeClr val="accent3"/>
                </a:solidFill>
              </a:rPr>
              <a:t>робочої</a:t>
            </a:r>
            <a:r>
              <a:rPr lang="ru-RU" sz="1800" dirty="0" smtClean="0">
                <a:solidFill>
                  <a:schemeClr val="accent3"/>
                </a:solidFill>
              </a:rPr>
              <a:t> </a:t>
            </a:r>
            <a:r>
              <a:rPr lang="ru-RU" sz="1800" dirty="0" err="1" smtClean="0">
                <a:solidFill>
                  <a:schemeClr val="accent3"/>
                </a:solidFill>
              </a:rPr>
              <a:t>сили</a:t>
            </a:r>
            <a:r>
              <a:rPr lang="ru-RU" sz="1800" dirty="0" smtClean="0">
                <a:solidFill>
                  <a:schemeClr val="accent3"/>
                </a:solidFill>
              </a:rPr>
              <a:t> та </a:t>
            </a:r>
            <a:r>
              <a:rPr lang="ru-RU" sz="1800" dirty="0" err="1" smtClean="0">
                <a:solidFill>
                  <a:schemeClr val="accent3"/>
                </a:solidFill>
              </a:rPr>
              <a:t>виробничої</a:t>
            </a:r>
            <a:r>
              <a:rPr lang="ru-RU" sz="1800" dirty="0" smtClean="0">
                <a:solidFill>
                  <a:schemeClr val="accent3"/>
                </a:solidFill>
              </a:rPr>
              <a:t> </a:t>
            </a:r>
            <a:r>
              <a:rPr lang="ru-RU" sz="1800" dirty="0" err="1" smtClean="0">
                <a:solidFill>
                  <a:schemeClr val="accent3"/>
                </a:solidFill>
              </a:rPr>
              <a:t>функції</a:t>
            </a:r>
            <a:r>
              <a:rPr lang="ru-RU" sz="1800" dirty="0" smtClean="0">
                <a:solidFill>
                  <a:schemeClr val="accent3"/>
                </a:solidFill>
              </a:rPr>
              <a:t>.</a:t>
            </a:r>
          </a:p>
          <a:p>
            <a:pPr marL="274320" indent="-274320" algn="ctr" fontAlgn="auto">
              <a:spcAft>
                <a:spcPts val="0"/>
              </a:spcAft>
              <a:buFont typeface="Wingdings"/>
              <a:buNone/>
              <a:defRPr/>
            </a:pPr>
            <a:endParaRPr lang="ru-RU" sz="1800" dirty="0" smtClean="0">
              <a:solidFill>
                <a:schemeClr val="accent3"/>
              </a:solidFill>
            </a:endParaRPr>
          </a:p>
          <a:p>
            <a:pPr marL="274320" indent="-27432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1800" dirty="0" smtClean="0">
                <a:solidFill>
                  <a:schemeClr val="accent3"/>
                </a:solidFill>
              </a:rPr>
              <a:t>Роль ринку грошей у </a:t>
            </a:r>
            <a:r>
              <a:rPr lang="ru-RU" sz="1800" dirty="0" err="1" smtClean="0">
                <a:solidFill>
                  <a:schemeClr val="accent3"/>
                </a:solidFill>
              </a:rPr>
              <a:t>забезпеченні</a:t>
            </a:r>
            <a:r>
              <a:rPr lang="ru-RU" sz="1800" dirty="0" smtClean="0">
                <a:solidFill>
                  <a:schemeClr val="accent3"/>
                </a:solidFill>
              </a:rPr>
              <a:t> </a:t>
            </a:r>
            <a:r>
              <a:rPr lang="ru-RU" sz="1800" dirty="0" err="1" smtClean="0">
                <a:solidFill>
                  <a:schemeClr val="accent3"/>
                </a:solidFill>
              </a:rPr>
              <a:t>макрорівноваги</a:t>
            </a:r>
            <a:r>
              <a:rPr lang="ru-RU" sz="1800" dirty="0" smtClean="0">
                <a:solidFill>
                  <a:schemeClr val="accent3"/>
                </a:solidFill>
              </a:rPr>
              <a:t>  </a:t>
            </a:r>
            <a:r>
              <a:rPr lang="ru-RU" sz="1800" dirty="0" err="1" smtClean="0">
                <a:solidFill>
                  <a:schemeClr val="accent3"/>
                </a:solidFill>
              </a:rPr>
              <a:t>полягає</a:t>
            </a:r>
            <a:r>
              <a:rPr lang="ru-RU" sz="1800" dirty="0" smtClean="0">
                <a:solidFill>
                  <a:schemeClr val="accent3"/>
                </a:solidFill>
              </a:rPr>
              <a:t>  в</a:t>
            </a:r>
          </a:p>
          <a:p>
            <a:pPr marL="274320" indent="-27432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1800" dirty="0" smtClean="0">
                <a:solidFill>
                  <a:schemeClr val="accent3"/>
                </a:solidFill>
              </a:rPr>
              <a:t>тому, </a:t>
            </a:r>
            <a:r>
              <a:rPr lang="ru-RU" sz="1800" dirty="0" err="1" smtClean="0">
                <a:solidFill>
                  <a:schemeClr val="accent3"/>
                </a:solidFill>
              </a:rPr>
              <a:t>що</a:t>
            </a:r>
            <a:r>
              <a:rPr lang="ru-RU" sz="1800" dirty="0" smtClean="0">
                <a:solidFill>
                  <a:schemeClr val="accent3"/>
                </a:solidFill>
              </a:rPr>
              <a:t> </a:t>
            </a:r>
            <a:r>
              <a:rPr lang="ru-RU" sz="1800" dirty="0" err="1" smtClean="0">
                <a:solidFill>
                  <a:schemeClr val="accent3"/>
                </a:solidFill>
              </a:rPr>
              <a:t>гроші</a:t>
            </a:r>
            <a:r>
              <a:rPr lang="ru-RU" sz="1800" dirty="0" smtClean="0">
                <a:solidFill>
                  <a:schemeClr val="accent3"/>
                </a:solidFill>
              </a:rPr>
              <a:t>, не  </a:t>
            </a:r>
            <a:r>
              <a:rPr lang="ru-RU" sz="1800" dirty="0" err="1" smtClean="0">
                <a:solidFill>
                  <a:schemeClr val="accent3"/>
                </a:solidFill>
              </a:rPr>
              <a:t>впливаючи</a:t>
            </a:r>
            <a:r>
              <a:rPr lang="ru-RU" sz="1800" dirty="0" smtClean="0">
                <a:solidFill>
                  <a:schemeClr val="accent3"/>
                </a:solidFill>
              </a:rPr>
              <a:t>  на  </a:t>
            </a:r>
            <a:r>
              <a:rPr lang="ru-RU" sz="1800" dirty="0" err="1" smtClean="0">
                <a:solidFill>
                  <a:schemeClr val="accent3"/>
                </a:solidFill>
              </a:rPr>
              <a:t>реальний</a:t>
            </a:r>
            <a:r>
              <a:rPr lang="ru-RU" sz="1800" dirty="0" smtClean="0">
                <a:solidFill>
                  <a:schemeClr val="accent3"/>
                </a:solidFill>
              </a:rPr>
              <a:t>  продукт, </a:t>
            </a:r>
            <a:r>
              <a:rPr lang="ru-RU" sz="1800" dirty="0" err="1" smtClean="0">
                <a:solidFill>
                  <a:schemeClr val="accent3"/>
                </a:solidFill>
              </a:rPr>
              <a:t>визна</a:t>
            </a:r>
            <a:r>
              <a:rPr lang="ru-RU" sz="1800" dirty="0" smtClean="0">
                <a:solidFill>
                  <a:schemeClr val="accent3"/>
                </a:solidFill>
              </a:rPr>
              <a:t>-</a:t>
            </a:r>
          </a:p>
          <a:p>
            <a:pPr marL="274320" indent="-27432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1800" dirty="0" err="1" smtClean="0">
                <a:solidFill>
                  <a:schemeClr val="accent3"/>
                </a:solidFill>
              </a:rPr>
              <a:t>начають</a:t>
            </a:r>
            <a:r>
              <a:rPr lang="ru-RU" sz="1800" dirty="0" smtClean="0">
                <a:solidFill>
                  <a:schemeClr val="accent3"/>
                </a:solidFill>
              </a:rPr>
              <a:t> </a:t>
            </a:r>
            <a:r>
              <a:rPr lang="ru-RU" sz="1800" dirty="0" err="1" smtClean="0">
                <a:solidFill>
                  <a:schemeClr val="accent3"/>
                </a:solidFill>
              </a:rPr>
              <a:t>обсяг</a:t>
            </a:r>
            <a:r>
              <a:rPr lang="ru-RU" sz="1800" dirty="0" smtClean="0">
                <a:solidFill>
                  <a:schemeClr val="accent3"/>
                </a:solidFill>
              </a:rPr>
              <a:t> </a:t>
            </a:r>
            <a:r>
              <a:rPr lang="ru-RU" sz="1800" dirty="0" err="1" smtClean="0">
                <a:solidFill>
                  <a:schemeClr val="accent3"/>
                </a:solidFill>
              </a:rPr>
              <a:t>номінального</a:t>
            </a:r>
            <a:r>
              <a:rPr lang="ru-RU" sz="1800" dirty="0" smtClean="0">
                <a:solidFill>
                  <a:schemeClr val="accent3"/>
                </a:solidFill>
              </a:rPr>
              <a:t> продукту, а </a:t>
            </a:r>
            <a:r>
              <a:rPr lang="ru-RU" sz="1800" dirty="0" err="1" smtClean="0">
                <a:solidFill>
                  <a:schemeClr val="accent3"/>
                </a:solidFill>
              </a:rPr>
              <a:t>отже</a:t>
            </a:r>
            <a:r>
              <a:rPr lang="ru-RU" sz="1800" dirty="0" smtClean="0">
                <a:solidFill>
                  <a:schemeClr val="accent3"/>
                </a:solidFill>
              </a:rPr>
              <a:t>, </a:t>
            </a:r>
            <a:r>
              <a:rPr lang="ru-RU" sz="1800" dirty="0" err="1" smtClean="0">
                <a:solidFill>
                  <a:schemeClr val="accent3"/>
                </a:solidFill>
              </a:rPr>
              <a:t>формують</a:t>
            </a:r>
            <a:r>
              <a:rPr lang="ru-RU" sz="1800" dirty="0" smtClean="0">
                <a:solidFill>
                  <a:schemeClr val="accent3"/>
                </a:solidFill>
              </a:rPr>
              <a:t> за-</a:t>
            </a:r>
          </a:p>
          <a:p>
            <a:pPr marL="274320" indent="-27432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1800" dirty="0" err="1" smtClean="0">
                <a:solidFill>
                  <a:schemeClr val="accent3"/>
                </a:solidFill>
              </a:rPr>
              <a:t>гальний</a:t>
            </a:r>
            <a:r>
              <a:rPr lang="ru-RU" sz="1800" dirty="0" smtClean="0">
                <a:solidFill>
                  <a:schemeClr val="accent3"/>
                </a:solidFill>
              </a:rPr>
              <a:t>  </a:t>
            </a:r>
            <a:r>
              <a:rPr lang="ru-RU" sz="1800" dirty="0" err="1" smtClean="0">
                <a:solidFill>
                  <a:schemeClr val="accent3"/>
                </a:solidFill>
              </a:rPr>
              <a:t>рівень</a:t>
            </a:r>
            <a:r>
              <a:rPr lang="ru-RU" sz="1800" dirty="0" smtClean="0">
                <a:solidFill>
                  <a:schemeClr val="accent3"/>
                </a:solidFill>
              </a:rPr>
              <a:t> </a:t>
            </a:r>
            <a:r>
              <a:rPr lang="ru-RU" sz="1800" dirty="0" err="1" smtClean="0">
                <a:solidFill>
                  <a:schemeClr val="accent3"/>
                </a:solidFill>
              </a:rPr>
              <a:t>цін</a:t>
            </a:r>
            <a:r>
              <a:rPr lang="ru-RU" sz="1800" dirty="0" smtClean="0">
                <a:solidFill>
                  <a:schemeClr val="accent3"/>
                </a:solidFill>
              </a:rPr>
              <a:t>.</a:t>
            </a:r>
          </a:p>
          <a:p>
            <a:pPr marL="274320" indent="-274320" algn="just" fontAlgn="auto">
              <a:spcAft>
                <a:spcPts val="0"/>
              </a:spcAft>
              <a:buFont typeface="Wingdings"/>
              <a:buNone/>
              <a:defRPr/>
            </a:pPr>
            <a:endParaRPr lang="ru-RU" sz="2000" dirty="0" smtClean="0">
              <a:solidFill>
                <a:schemeClr val="accent3"/>
              </a:solidFill>
            </a:endParaRPr>
          </a:p>
        </p:txBody>
      </p:sp>
      <p:pic>
        <p:nvPicPr>
          <p:cNvPr id="17411" name="Рисунок 3" descr="gos22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4643438"/>
            <a:ext cx="7643813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74676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sz="2400" dirty="0" smtClean="0">
                <a:solidFill>
                  <a:srgbClr val="0070C0"/>
                </a:solidFill>
              </a:rPr>
              <a:t>Відповідно до класичної моделі забезпечення макроекономічної рівноваги :</a:t>
            </a:r>
            <a:endParaRPr lang="ru-RU" sz="2400" dirty="0"/>
          </a:p>
        </p:txBody>
      </p:sp>
      <p:sp>
        <p:nvSpPr>
          <p:cNvPr id="18434" name="Содержимое 2"/>
          <p:cNvSpPr>
            <a:spLocks noGrp="1"/>
          </p:cNvSpPr>
          <p:nvPr>
            <p:ph sz="quarter" idx="1"/>
          </p:nvPr>
        </p:nvSpPr>
        <p:spPr>
          <a:xfrm>
            <a:off x="428625" y="1571625"/>
            <a:ext cx="8286750" cy="500062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000" smtClean="0">
                <a:solidFill>
                  <a:srgbClr val="00B050"/>
                </a:solidFill>
              </a:rPr>
              <a:t>Сукупний попит пристосовується до пропозиції. Ціни відіграють вирішальну роль при визначенні попиту.</a:t>
            </a:r>
          </a:p>
          <a:p>
            <a:pPr algn="ctr">
              <a:buFont typeface="Wingdings" pitchFamily="2" charset="2"/>
              <a:buNone/>
            </a:pPr>
            <a:r>
              <a:rPr lang="ru-RU" sz="2000" smtClean="0">
                <a:solidFill>
                  <a:srgbClr val="00B050"/>
                </a:solidFill>
              </a:rPr>
              <a:t>Ринок заощаджень (інвестицій) регулються взаємодією пропози ції заощаджень і попиту на інвестиції. Вирішальною тут є </a:t>
            </a:r>
          </a:p>
          <a:p>
            <a:pPr algn="ctr">
              <a:buFont typeface="Wingdings" pitchFamily="2" charset="2"/>
              <a:buNone/>
            </a:pPr>
            <a:r>
              <a:rPr lang="ru-RU" sz="2000" smtClean="0">
                <a:solidFill>
                  <a:srgbClr val="00B050"/>
                </a:solidFill>
              </a:rPr>
              <a:t>ставка процента, що відіграє роль у формуванні макрорівноваги, визначаючи розподіл сукупного попиту на : споживання та інвестиції.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4143375"/>
            <a:ext cx="20002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38" y="4071938"/>
            <a:ext cx="2119312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 smtClean="0"/>
              <a:t>Найвідоміші представники класичної школи</a:t>
            </a:r>
            <a:endParaRPr lang="ru-RU" dirty="0"/>
          </a:p>
        </p:txBody>
      </p:sp>
      <p:sp>
        <p:nvSpPr>
          <p:cNvPr id="19458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472488" cy="5257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mtClean="0"/>
              <a:t>  </a:t>
            </a:r>
            <a:r>
              <a:rPr lang="ru-RU" sz="1800" smtClean="0"/>
              <a:t>Адам Сміт         </a:t>
            </a:r>
            <a:r>
              <a:rPr lang="ru-RU" sz="1600" smtClean="0"/>
              <a:t>Томас  Роберт Мальтус       Джеймс Міль       Джон Стюарт Міль</a:t>
            </a:r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pPr>
              <a:buFont typeface="Wingdings" pitchFamily="2" charset="2"/>
              <a:buNone/>
            </a:pPr>
            <a:r>
              <a:rPr lang="ru-RU" sz="2000" smtClean="0"/>
              <a:t>                                       Жан Батист  Сей</a:t>
            </a:r>
          </a:p>
        </p:txBody>
      </p:sp>
      <p:pic>
        <p:nvPicPr>
          <p:cNvPr id="19459" name="Picture 2" descr="C:\Users\Дима\Desktop\402px-AdamSmit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2071688"/>
            <a:ext cx="12255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38" y="2071688"/>
            <a:ext cx="1214437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3" y="2143125"/>
            <a:ext cx="142875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72313" y="2143125"/>
            <a:ext cx="142875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Рисунок 9" descr="Jean-baptiste_Say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14750" y="4714875"/>
            <a:ext cx="1285875" cy="199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 smtClean="0"/>
              <a:t>Кейнсіанська модель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0482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86738" cy="4873625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ru-RU" sz="2000" smtClean="0">
                <a:solidFill>
                  <a:srgbClr val="00B0F0"/>
                </a:solidFill>
              </a:rPr>
              <a:t>Центральною   ланкою    макроекономічної кейнсіанської моделі є  сукупний  попит (на відміну від  класичної, де в центрі уваги була пропозиція).Саме з  ефективним  попитом  Кейнс пов'язував суть своєї теорії.</a:t>
            </a:r>
          </a:p>
          <a:p>
            <a:pPr algn="ctr"/>
            <a:r>
              <a:rPr lang="ru-RU" sz="2000" smtClean="0">
                <a:solidFill>
                  <a:srgbClr val="00B0F0"/>
                </a:solidFill>
              </a:rPr>
              <a:t>Кейнсіанська модель товарного  ринку  грунтується  на  виз-</a:t>
            </a:r>
          </a:p>
          <a:p>
            <a:pPr algn="ctr">
              <a:buFont typeface="Wingdings" pitchFamily="2" charset="2"/>
              <a:buNone/>
            </a:pPr>
            <a:r>
              <a:rPr lang="ru-RU" sz="2000" smtClean="0">
                <a:solidFill>
                  <a:srgbClr val="00B0F0"/>
                </a:solidFill>
              </a:rPr>
              <a:t>наченні ролі сукупного попиту у  формуванні макрорівноваги.</a:t>
            </a:r>
          </a:p>
          <a:p>
            <a:pPr algn="ctr">
              <a:buFont typeface="Wingdings" pitchFamily="2" charset="2"/>
              <a:buNone/>
            </a:pPr>
            <a:r>
              <a:rPr lang="ru-RU" sz="2000" smtClean="0">
                <a:solidFill>
                  <a:srgbClr val="00B0F0"/>
                </a:solidFill>
              </a:rPr>
              <a:t>Рівновага без втручання держави може встановитись на рівні,</a:t>
            </a:r>
          </a:p>
          <a:p>
            <a:pPr algn="ctr">
              <a:buFont typeface="Wingdings" pitchFamily="2" charset="2"/>
              <a:buNone/>
            </a:pPr>
            <a:r>
              <a:rPr lang="ru-RU" sz="2000" smtClean="0">
                <a:solidFill>
                  <a:srgbClr val="00B0F0"/>
                </a:solidFill>
              </a:rPr>
              <a:t>що не гарантує повного використання ресурсів, тобто  повної</a:t>
            </a:r>
          </a:p>
          <a:p>
            <a:pPr algn="ctr">
              <a:buFont typeface="Wingdings" pitchFamily="2" charset="2"/>
              <a:buNone/>
            </a:pPr>
            <a:r>
              <a:rPr lang="ru-RU" sz="2000" smtClean="0">
                <a:solidFill>
                  <a:srgbClr val="00B0F0"/>
                </a:solidFill>
              </a:rPr>
              <a:t>  зайнятості. Тому держава розглядається як важливий чинник </a:t>
            </a:r>
          </a:p>
          <a:p>
            <a:pPr algn="ctr">
              <a:buFont typeface="Wingdings" pitchFamily="2" charset="2"/>
              <a:buNone/>
            </a:pPr>
            <a:r>
              <a:rPr lang="ru-RU" sz="2000" smtClean="0">
                <a:solidFill>
                  <a:srgbClr val="00B0F0"/>
                </a:solidFill>
              </a:rPr>
              <a:t>макрорівноваги.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 smtClean="0"/>
              <a:t>Кейнсіанська модель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58175" cy="4873625"/>
          </a:xfrm>
        </p:spPr>
        <p:txBody>
          <a:bodyPr>
            <a:normAutofit/>
          </a:bodyPr>
          <a:lstStyle/>
          <a:p>
            <a:pPr marL="274320" indent="-27432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000" dirty="0" err="1" smtClean="0">
                <a:solidFill>
                  <a:srgbClr val="00B0F0"/>
                </a:solidFill>
              </a:rPr>
              <a:t>Кейнсіанці</a:t>
            </a:r>
            <a:r>
              <a:rPr lang="ru-RU" sz="2000" dirty="0" smtClean="0">
                <a:solidFill>
                  <a:srgbClr val="00B0F0"/>
                </a:solidFill>
              </a:rPr>
              <a:t> </a:t>
            </a:r>
            <a:r>
              <a:rPr lang="ru-RU" sz="2000" dirty="0" err="1" smtClean="0">
                <a:solidFill>
                  <a:srgbClr val="00B0F0"/>
                </a:solidFill>
              </a:rPr>
              <a:t>заперечують</a:t>
            </a:r>
            <a:r>
              <a:rPr lang="ru-RU" sz="2000" dirty="0" smtClean="0">
                <a:solidFill>
                  <a:srgbClr val="00B0F0"/>
                </a:solidFill>
              </a:rPr>
              <a:t> </a:t>
            </a:r>
            <a:r>
              <a:rPr lang="ru-RU" sz="2000" dirty="0" err="1" smtClean="0">
                <a:solidFill>
                  <a:srgbClr val="00B0F0"/>
                </a:solidFill>
              </a:rPr>
              <a:t>механізм</a:t>
            </a:r>
            <a:r>
              <a:rPr lang="ru-RU" sz="2000" dirty="0" smtClean="0">
                <a:solidFill>
                  <a:srgbClr val="00B0F0"/>
                </a:solidFill>
              </a:rPr>
              <a:t>, на </a:t>
            </a:r>
            <a:r>
              <a:rPr lang="ru-RU" sz="2000" dirty="0" err="1" smtClean="0">
                <a:solidFill>
                  <a:srgbClr val="00B0F0"/>
                </a:solidFill>
              </a:rPr>
              <a:t>якому</a:t>
            </a:r>
            <a:r>
              <a:rPr lang="ru-RU" sz="2000" dirty="0" smtClean="0">
                <a:solidFill>
                  <a:srgbClr val="00B0F0"/>
                </a:solidFill>
              </a:rPr>
              <a:t> </a:t>
            </a:r>
            <a:r>
              <a:rPr lang="ru-RU" sz="2000" dirty="0" err="1" smtClean="0">
                <a:solidFill>
                  <a:srgbClr val="00B0F0"/>
                </a:solidFill>
              </a:rPr>
              <a:t>базується</a:t>
            </a:r>
            <a:r>
              <a:rPr lang="ru-RU" sz="2000" dirty="0" smtClean="0">
                <a:solidFill>
                  <a:srgbClr val="00B0F0"/>
                </a:solidFill>
              </a:rPr>
              <a:t> </a:t>
            </a:r>
            <a:r>
              <a:rPr lang="ru-RU" sz="2000" dirty="0" err="1" smtClean="0">
                <a:solidFill>
                  <a:srgbClr val="00B0F0"/>
                </a:solidFill>
              </a:rPr>
              <a:t>класична</a:t>
            </a:r>
            <a:r>
              <a:rPr lang="ru-RU" sz="2000" dirty="0" smtClean="0">
                <a:solidFill>
                  <a:srgbClr val="00B0F0"/>
                </a:solidFill>
              </a:rPr>
              <a:t> </a:t>
            </a:r>
            <a:r>
              <a:rPr lang="ru-RU" sz="2000" dirty="0" err="1" smtClean="0">
                <a:solidFill>
                  <a:srgbClr val="00B0F0"/>
                </a:solidFill>
              </a:rPr>
              <a:t>теорія,а</a:t>
            </a:r>
            <a:r>
              <a:rPr lang="ru-RU" sz="2000" dirty="0" smtClean="0">
                <a:solidFill>
                  <a:srgbClr val="00B0F0"/>
                </a:solidFill>
              </a:rPr>
              <a:t> </a:t>
            </a:r>
            <a:r>
              <a:rPr lang="ru-RU" sz="2000" dirty="0" err="1" smtClean="0">
                <a:solidFill>
                  <a:srgbClr val="00B0F0"/>
                </a:solidFill>
              </a:rPr>
              <a:t>стверджують</a:t>
            </a:r>
            <a:r>
              <a:rPr lang="ru-RU" sz="2000" dirty="0" smtClean="0">
                <a:solidFill>
                  <a:srgbClr val="00B0F0"/>
                </a:solidFill>
              </a:rPr>
              <a:t>, </a:t>
            </a:r>
            <a:r>
              <a:rPr lang="ru-RU" sz="2000" dirty="0" err="1" smtClean="0">
                <a:solidFill>
                  <a:srgbClr val="00B0F0"/>
                </a:solidFill>
              </a:rPr>
              <a:t>що</a:t>
            </a:r>
            <a:r>
              <a:rPr lang="ru-RU" sz="2000" dirty="0" smtClean="0">
                <a:solidFill>
                  <a:srgbClr val="00B0F0"/>
                </a:solidFill>
              </a:rPr>
              <a:t> </a:t>
            </a:r>
            <a:r>
              <a:rPr lang="ru-RU" sz="2000" dirty="0" err="1" smtClean="0">
                <a:solidFill>
                  <a:srgbClr val="00B0F0"/>
                </a:solidFill>
              </a:rPr>
              <a:t>суб’єкти</a:t>
            </a:r>
            <a:r>
              <a:rPr lang="ru-RU" sz="2000" dirty="0" smtClean="0">
                <a:solidFill>
                  <a:srgbClr val="00B0F0"/>
                </a:solidFill>
              </a:rPr>
              <a:t> </a:t>
            </a:r>
            <a:r>
              <a:rPr lang="ru-RU" sz="2000" dirty="0" err="1" smtClean="0">
                <a:solidFill>
                  <a:srgbClr val="00B0F0"/>
                </a:solidFill>
              </a:rPr>
              <a:t>заощаджень</a:t>
            </a:r>
            <a:r>
              <a:rPr lang="ru-RU" sz="2000" dirty="0" smtClean="0">
                <a:solidFill>
                  <a:srgbClr val="00B0F0"/>
                </a:solidFill>
              </a:rPr>
              <a:t> та </a:t>
            </a:r>
            <a:r>
              <a:rPr lang="ru-RU" sz="2000" dirty="0" err="1" smtClean="0">
                <a:solidFill>
                  <a:srgbClr val="00B0F0"/>
                </a:solidFill>
              </a:rPr>
              <a:t>інвестори</a:t>
            </a:r>
            <a:r>
              <a:rPr lang="ru-RU" sz="2000" dirty="0" smtClean="0">
                <a:solidFill>
                  <a:srgbClr val="00B0F0"/>
                </a:solidFill>
              </a:rPr>
              <a:t> </a:t>
            </a:r>
            <a:r>
              <a:rPr lang="ru-RU" sz="2000" dirty="0" err="1" smtClean="0">
                <a:solidFill>
                  <a:srgbClr val="00B0F0"/>
                </a:solidFill>
              </a:rPr>
              <a:t>представляють</a:t>
            </a:r>
            <a:r>
              <a:rPr lang="ru-RU" sz="2000" dirty="0" smtClean="0">
                <a:solidFill>
                  <a:srgbClr val="00B0F0"/>
                </a:solidFill>
              </a:rPr>
              <a:t> собою </a:t>
            </a:r>
            <a:r>
              <a:rPr lang="ru-RU" sz="2000" dirty="0" err="1" smtClean="0">
                <a:solidFill>
                  <a:srgbClr val="00B0F0"/>
                </a:solidFill>
              </a:rPr>
              <a:t>різні</a:t>
            </a:r>
            <a:r>
              <a:rPr lang="ru-RU" sz="2000" dirty="0" smtClean="0">
                <a:solidFill>
                  <a:srgbClr val="00B0F0"/>
                </a:solidFill>
              </a:rPr>
              <a:t> </a:t>
            </a:r>
            <a:r>
              <a:rPr lang="ru-RU" sz="2000" dirty="0" err="1" smtClean="0">
                <a:solidFill>
                  <a:srgbClr val="00B0F0"/>
                </a:solidFill>
              </a:rPr>
              <a:t>групи</a:t>
            </a:r>
            <a:r>
              <a:rPr lang="ru-RU" sz="2000" dirty="0" smtClean="0">
                <a:solidFill>
                  <a:srgbClr val="00B0F0"/>
                </a:solidFill>
              </a:rPr>
              <a:t>, </a:t>
            </a:r>
            <a:r>
              <a:rPr lang="ru-RU" sz="2000" dirty="0" err="1" smtClean="0">
                <a:solidFill>
                  <a:srgbClr val="00B0F0"/>
                </a:solidFill>
              </a:rPr>
              <a:t>які</a:t>
            </a:r>
            <a:r>
              <a:rPr lang="ru-RU" sz="2000" dirty="0" smtClean="0">
                <a:solidFill>
                  <a:srgbClr val="00B0F0"/>
                </a:solidFill>
              </a:rPr>
              <a:t> </a:t>
            </a:r>
            <a:r>
              <a:rPr lang="ru-RU" sz="2000" dirty="0" err="1" smtClean="0">
                <a:solidFill>
                  <a:srgbClr val="00B0F0"/>
                </a:solidFill>
              </a:rPr>
              <a:t>розробляють</a:t>
            </a:r>
            <a:r>
              <a:rPr lang="ru-RU" sz="2000" dirty="0" smtClean="0">
                <a:solidFill>
                  <a:srgbClr val="00B0F0"/>
                </a:solidFill>
              </a:rPr>
              <a:t> </a:t>
            </a:r>
            <a:r>
              <a:rPr lang="ru-RU" sz="2000" dirty="0" err="1" smtClean="0">
                <a:solidFill>
                  <a:srgbClr val="00B0F0"/>
                </a:solidFill>
              </a:rPr>
              <a:t>свої</a:t>
            </a:r>
            <a:r>
              <a:rPr lang="ru-RU" sz="2000" dirty="0" smtClean="0">
                <a:solidFill>
                  <a:srgbClr val="00B0F0"/>
                </a:solidFill>
              </a:rPr>
              <a:t> </a:t>
            </a:r>
            <a:r>
              <a:rPr lang="ru-RU" sz="2000" dirty="0" err="1" smtClean="0">
                <a:solidFill>
                  <a:srgbClr val="00B0F0"/>
                </a:solidFill>
              </a:rPr>
              <a:t>плани</a:t>
            </a:r>
            <a:r>
              <a:rPr lang="ru-RU" sz="2000" dirty="0" smtClean="0">
                <a:solidFill>
                  <a:srgbClr val="00B0F0"/>
                </a:solidFill>
              </a:rPr>
              <a:t> </a:t>
            </a:r>
            <a:r>
              <a:rPr lang="ru-RU" sz="2000" dirty="0" err="1" smtClean="0">
                <a:solidFill>
                  <a:srgbClr val="00B0F0"/>
                </a:solidFill>
              </a:rPr>
              <a:t>заощаджень</a:t>
            </a:r>
            <a:r>
              <a:rPr lang="ru-RU" sz="2000" dirty="0" smtClean="0">
                <a:solidFill>
                  <a:srgbClr val="00B0F0"/>
                </a:solidFill>
              </a:rPr>
              <a:t> та </a:t>
            </a:r>
            <a:r>
              <a:rPr lang="ru-RU" sz="2000" dirty="0" err="1" smtClean="0">
                <a:solidFill>
                  <a:srgbClr val="00B0F0"/>
                </a:solidFill>
              </a:rPr>
              <a:t>інвестицій</a:t>
            </a:r>
            <a:r>
              <a:rPr lang="ru-RU" sz="2000" dirty="0" smtClean="0">
                <a:solidFill>
                  <a:srgbClr val="00B0F0"/>
                </a:solidFill>
              </a:rPr>
              <a:t> на </a:t>
            </a:r>
            <a:r>
              <a:rPr lang="ru-RU" sz="2000" dirty="0" err="1" smtClean="0">
                <a:solidFill>
                  <a:srgbClr val="00B0F0"/>
                </a:solidFill>
              </a:rPr>
              <a:t>різних</a:t>
            </a:r>
            <a:r>
              <a:rPr lang="ru-RU" sz="2000" dirty="0" smtClean="0">
                <a:solidFill>
                  <a:srgbClr val="00B0F0"/>
                </a:solidFill>
              </a:rPr>
              <a:t> основах. </a:t>
            </a:r>
            <a:r>
              <a:rPr lang="uk-UA" sz="2000" dirty="0" smtClean="0">
                <a:solidFill>
                  <a:srgbClr val="FF0000"/>
                </a:solidFill>
              </a:rPr>
              <a:t>Саме тому вбачається необхідність втручання держави , адже </a:t>
            </a:r>
            <a:r>
              <a:rPr lang="uk-UA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ринковий механізм не в змозі збалансувати економіку самостійно, одночасно </a:t>
            </a:r>
          </a:p>
          <a:p>
            <a:pPr marL="0" indent="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uk-UA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забезпечуючи повну зайнятість і повне</a:t>
            </a:r>
          </a:p>
          <a:p>
            <a:pPr marL="0" indent="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uk-UA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використання засобів виробництва. </a:t>
            </a:r>
          </a:p>
          <a:p>
            <a:pPr marL="274320" indent="-274320" algn="ctr" fontAlgn="auto">
              <a:spcAft>
                <a:spcPts val="0"/>
              </a:spcAft>
              <a:buFont typeface="Wingdings"/>
              <a:buNone/>
              <a:defRPr/>
            </a:pPr>
            <a:endParaRPr lang="uk-UA" sz="2000" dirty="0" smtClean="0"/>
          </a:p>
          <a:p>
            <a:pPr marL="274320" indent="-274320" algn="ctr" fontAlgn="auto">
              <a:spcAft>
                <a:spcPts val="0"/>
              </a:spcAft>
              <a:buFont typeface="Wingdings"/>
              <a:buNone/>
              <a:defRPr/>
            </a:pPr>
            <a:endParaRPr lang="uk-UA" sz="2000" dirty="0" smtClean="0"/>
          </a:p>
          <a:p>
            <a:pPr marL="274320" indent="-274320" algn="ctr" fontAlgn="auto">
              <a:spcAft>
                <a:spcPts val="0"/>
              </a:spcAft>
              <a:buFont typeface="Wingdings"/>
              <a:buNone/>
              <a:defRPr/>
            </a:pPr>
            <a:endParaRPr lang="uk-UA" sz="2000" dirty="0" smtClean="0"/>
          </a:p>
        </p:txBody>
      </p:sp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3929063"/>
            <a:ext cx="207168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74676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 smtClean="0"/>
              <a:t>Кейнсіанська модель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625" y="1428750"/>
            <a:ext cx="7900988" cy="4873625"/>
          </a:xfrm>
        </p:spPr>
        <p:txBody>
          <a:bodyPr>
            <a:normAutofit/>
          </a:bodyPr>
          <a:lstStyle/>
          <a:p>
            <a:pPr marL="274320" indent="-274320" algn="ctr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uk-UA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Кейнсіанська модель також передбачає, що рівновага може  бути досягнута при активному застосуванні важелів у вигляді фіскальної та монетарної політики стимулюючи тим самим розвиток економіки, виробництво, та високі рівні зайнятості.</a:t>
            </a:r>
            <a:endParaRPr lang="ru-RU" sz="2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3286125"/>
            <a:ext cx="2786062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 descr="C:\Users\Дима\Desktop\1284071799_CFE0F7EAE820E4EEEBEBE0F0EEE22030382030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63" y="3214688"/>
            <a:ext cx="2214562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 smtClean="0"/>
              <a:t>Найвідоміші представники кейнсіанської школи</a:t>
            </a:r>
            <a:endParaRPr lang="ru-RU" dirty="0"/>
          </a:p>
        </p:txBody>
      </p:sp>
      <p:sp>
        <p:nvSpPr>
          <p:cNvPr id="23554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58175" cy="48736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uk-UA" sz="1400" smtClean="0"/>
              <a:t>Джон Мейнард Кейнс        Николас Калдор             Пол Самюельсон               Джоан Робінсон</a:t>
            </a:r>
            <a:endParaRPr lang="ru-RU" sz="1400" smtClean="0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2143125"/>
            <a:ext cx="1214437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38" y="2143125"/>
            <a:ext cx="1214437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3" y="2143125"/>
            <a:ext cx="11430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15188" y="2143125"/>
            <a:ext cx="1214437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Неокласична модель</a:t>
            </a:r>
            <a:endParaRPr lang="ru-RU" dirty="0"/>
          </a:p>
        </p:txBody>
      </p:sp>
      <p:sp>
        <p:nvSpPr>
          <p:cNvPr id="24578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29613" cy="4873625"/>
          </a:xfrm>
        </p:spPr>
        <p:txBody>
          <a:bodyPr/>
          <a:lstStyle/>
          <a:p>
            <a:pPr algn="ctr"/>
            <a:r>
              <a:rPr lang="ru-RU" sz="2000" smtClean="0">
                <a:solidFill>
                  <a:srgbClr val="00B050"/>
                </a:solidFill>
              </a:rPr>
              <a:t>Неокласицизм як система економічних поглядів став альтернативою неокейнсіанській концепції у зв'язку з неспроможністю останньої розв'язати проблеми економічного розвитку США у 50-60-х </a:t>
            </a:r>
            <a:r>
              <a:rPr lang="en-US" sz="2000" smtClean="0">
                <a:solidFill>
                  <a:srgbClr val="00B050"/>
                </a:solidFill>
              </a:rPr>
              <a:t>pp</a:t>
            </a:r>
            <a:endParaRPr lang="uk-UA" sz="2000" smtClean="0">
              <a:solidFill>
                <a:srgbClr val="00B050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ru-RU" sz="1900" smtClean="0">
                <a:solidFill>
                  <a:srgbClr val="00B050"/>
                </a:solidFill>
              </a:rPr>
              <a:t>Представники неокласичної моделі вважають вплив держави на економічні процеси багато у чому навіть шкідливим. Вони переконані, що тільки повна економічна свобода спроможна забезпечити стабільність і ефективність економічного розвитку. Вони стверджують, що держава, проводячи фіскальну політику з метою регулювання сукупного попиту, споживання і інвестицій, сама цього не бажаючи, порушує економічну рівновагу і посилює циклічні коливання.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63" y="5143500"/>
            <a:ext cx="142875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00" y="5072063"/>
            <a:ext cx="1500188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/>
              <a:t>Три принципи неокласичної моделі</a:t>
            </a:r>
            <a:endParaRPr lang="ru-RU" dirty="0"/>
          </a:p>
        </p:txBody>
      </p:sp>
      <p:sp>
        <p:nvSpPr>
          <p:cNvPr id="25602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r>
              <a:rPr lang="uk-UA" smtClean="0"/>
              <a:t>.</a:t>
            </a:r>
            <a:endParaRPr lang="ru-RU" smtClean="0"/>
          </a:p>
        </p:txBody>
      </p:sp>
      <p:sp>
        <p:nvSpPr>
          <p:cNvPr id="4" name="Стрелка вниз 3"/>
          <p:cNvSpPr/>
          <p:nvPr/>
        </p:nvSpPr>
        <p:spPr>
          <a:xfrm>
            <a:off x="1571625" y="1857375"/>
            <a:ext cx="142875" cy="10715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313" y="3071813"/>
            <a:ext cx="2786062" cy="3429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1. </a:t>
            </a:r>
            <a:r>
              <a:rPr lang="ru-RU" sz="1400" dirty="0" err="1"/>
              <a:t>Визначення</a:t>
            </a:r>
            <a:r>
              <a:rPr lang="ru-RU" sz="1400" dirty="0"/>
              <a:t> часового лагу в </a:t>
            </a:r>
            <a:r>
              <a:rPr lang="ru-RU" sz="1400" dirty="0" err="1"/>
              <a:t>одержанні</a:t>
            </a:r>
            <a:r>
              <a:rPr lang="ru-RU" sz="1400" dirty="0"/>
              <a:t> </a:t>
            </a:r>
            <a:r>
              <a:rPr lang="ru-RU" sz="1400" dirty="0" err="1"/>
              <a:t>ефекту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</a:t>
            </a:r>
            <a:r>
              <a:rPr lang="ru-RU" sz="1400" dirty="0" err="1"/>
              <a:t>грошової</a:t>
            </a:r>
            <a:r>
              <a:rPr lang="ru-RU" sz="1400" dirty="0"/>
              <a:t> </a:t>
            </a:r>
            <a:r>
              <a:rPr lang="ru-RU" sz="1400" dirty="0" err="1"/>
              <a:t>політики</a:t>
            </a:r>
            <a:r>
              <a:rPr lang="ru-RU" sz="1400" dirty="0"/>
              <a:t>. </a:t>
            </a:r>
            <a:r>
              <a:rPr lang="ru-RU" sz="1400" dirty="0" err="1"/>
              <a:t>Під</a:t>
            </a:r>
            <a:r>
              <a:rPr lang="ru-RU" sz="1400" dirty="0"/>
              <a:t> </a:t>
            </a:r>
            <a:r>
              <a:rPr lang="ru-RU" sz="1400" dirty="0" err="1"/>
              <a:t>впливом</a:t>
            </a:r>
            <a:r>
              <a:rPr lang="ru-RU" sz="1400" dirty="0"/>
              <a:t> </a:t>
            </a:r>
            <a:r>
              <a:rPr lang="ru-RU" sz="1400" dirty="0" err="1"/>
              <a:t>останньої</a:t>
            </a:r>
            <a:r>
              <a:rPr lang="ru-RU" sz="1400" dirty="0"/>
              <a:t> </a:t>
            </a:r>
            <a:r>
              <a:rPr lang="ru-RU" sz="1400" dirty="0" err="1"/>
              <a:t>зміни</a:t>
            </a:r>
            <a:r>
              <a:rPr lang="ru-RU" sz="1400" dirty="0"/>
              <a:t> </a:t>
            </a:r>
            <a:r>
              <a:rPr lang="ru-RU" sz="1400" dirty="0" err="1"/>
              <a:t>грошової</a:t>
            </a:r>
            <a:r>
              <a:rPr lang="ru-RU" sz="1400" dirty="0"/>
              <a:t> </a:t>
            </a:r>
            <a:r>
              <a:rPr lang="ru-RU" sz="1400" dirty="0" err="1"/>
              <a:t>пропозиції</a:t>
            </a:r>
            <a:r>
              <a:rPr lang="ru-RU" sz="1400" dirty="0"/>
              <a:t> </a:t>
            </a:r>
            <a:r>
              <a:rPr lang="ru-RU" sz="1400" dirty="0" err="1"/>
              <a:t>відбуваються</a:t>
            </a:r>
            <a:r>
              <a:rPr lang="ru-RU" sz="1400" dirty="0"/>
              <a:t> </a:t>
            </a:r>
            <a:r>
              <a:rPr lang="ru-RU" sz="1400" dirty="0" err="1"/>
              <a:t>із</a:t>
            </a:r>
            <a:r>
              <a:rPr lang="ru-RU" sz="1400" dirty="0"/>
              <a:t> </a:t>
            </a:r>
            <a:r>
              <a:rPr lang="ru-RU" sz="1400" dirty="0" err="1"/>
              <a:t>запізненням</a:t>
            </a:r>
            <a:r>
              <a:rPr lang="ru-RU" sz="1400" dirty="0"/>
              <a:t>, </a:t>
            </a:r>
            <a:r>
              <a:rPr lang="ru-RU" sz="1400" dirty="0" err="1"/>
              <a:t>виявившись</a:t>
            </a:r>
            <a:r>
              <a:rPr lang="ru-RU" sz="1400" dirty="0"/>
              <a:t> через 8-14 </a:t>
            </a:r>
            <a:r>
              <a:rPr lang="ru-RU" sz="1400" dirty="0" err="1"/>
              <a:t>місяців</a:t>
            </a:r>
            <a:r>
              <a:rPr lang="ru-RU" sz="1400" dirty="0"/>
              <a:t> </a:t>
            </a:r>
            <a:r>
              <a:rPr lang="ru-RU" sz="1400" dirty="0" err="1"/>
              <a:t>після</a:t>
            </a:r>
            <a:r>
              <a:rPr lang="ru-RU" sz="1400" dirty="0"/>
              <a:t> </a:t>
            </a:r>
            <a:r>
              <a:rPr lang="ru-RU" sz="1400" dirty="0" err="1"/>
              <a:t>здійснення</a:t>
            </a:r>
            <a:r>
              <a:rPr lang="ru-RU" sz="1400" dirty="0"/>
              <a:t> </a:t>
            </a:r>
            <a:r>
              <a:rPr lang="ru-RU" sz="1400" dirty="0" err="1"/>
              <a:t>якогось</a:t>
            </a:r>
            <a:r>
              <a:rPr lang="ru-RU" sz="1400" dirty="0"/>
              <a:t> заходу </a:t>
            </a:r>
            <a:r>
              <a:rPr lang="ru-RU" sz="1400" dirty="0" err="1"/>
              <a:t>кредитно-грошової</a:t>
            </a:r>
            <a:r>
              <a:rPr lang="ru-RU" sz="1400" dirty="0"/>
              <a:t> </a:t>
            </a:r>
            <a:r>
              <a:rPr lang="ru-RU" sz="1400" dirty="0" err="1"/>
              <a:t>політики</a:t>
            </a:r>
            <a:r>
              <a:rPr lang="ru-RU" sz="1400" dirty="0"/>
              <a:t>.</a:t>
            </a:r>
            <a:endParaRPr lang="ru-RU" sz="1400" dirty="0"/>
          </a:p>
        </p:txBody>
      </p:sp>
      <p:sp>
        <p:nvSpPr>
          <p:cNvPr id="6" name="Стрелка вниз 5"/>
          <p:cNvSpPr/>
          <p:nvPr/>
        </p:nvSpPr>
        <p:spPr>
          <a:xfrm>
            <a:off x="4429125" y="1785938"/>
            <a:ext cx="142875" cy="1143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14688" y="3071813"/>
            <a:ext cx="2571750" cy="3286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2. </a:t>
            </a:r>
            <a:r>
              <a:rPr lang="ru-RU" sz="1400" dirty="0" err="1"/>
              <a:t>Розвиток</a:t>
            </a:r>
            <a:r>
              <a:rPr lang="ru-RU" sz="1400" dirty="0"/>
              <a:t> </a:t>
            </a:r>
            <a:r>
              <a:rPr lang="ru-RU" sz="1400" dirty="0" err="1"/>
              <a:t>економіки</a:t>
            </a:r>
            <a:r>
              <a:rPr lang="ru-RU" sz="1400" dirty="0"/>
              <a:t> </a:t>
            </a:r>
            <a:r>
              <a:rPr lang="ru-RU" sz="1400" dirty="0" err="1"/>
              <a:t>вимагає</a:t>
            </a:r>
            <a:r>
              <a:rPr lang="ru-RU" sz="1400" dirty="0"/>
              <a:t> </a:t>
            </a:r>
            <a:r>
              <a:rPr lang="ru-RU" sz="1400" dirty="0" err="1"/>
              <a:t>неухильного</a:t>
            </a:r>
            <a:r>
              <a:rPr lang="ru-RU" sz="1400" dirty="0"/>
              <a:t> </a:t>
            </a:r>
            <a:r>
              <a:rPr lang="ru-RU" sz="1400" dirty="0" err="1"/>
              <a:t>забезпечення</a:t>
            </a:r>
            <a:r>
              <a:rPr lang="ru-RU" sz="1400" dirty="0"/>
              <a:t> </a:t>
            </a:r>
            <a:r>
              <a:rPr lang="ru-RU" sz="1400" dirty="0" err="1"/>
              <a:t>сталого</a:t>
            </a:r>
            <a:r>
              <a:rPr lang="ru-RU" sz="1400" dirty="0"/>
              <a:t> </a:t>
            </a:r>
            <a:r>
              <a:rPr lang="ru-RU" sz="1400" dirty="0" err="1"/>
              <a:t>і</a:t>
            </a:r>
            <a:r>
              <a:rPr lang="ru-RU" sz="1400" dirty="0"/>
              <a:t> </a:t>
            </a:r>
            <a:r>
              <a:rPr lang="ru-RU" sz="1400" dirty="0" err="1"/>
              <a:t>стабільного</a:t>
            </a:r>
            <a:r>
              <a:rPr lang="ru-RU" sz="1400" dirty="0"/>
              <a:t> </a:t>
            </a:r>
            <a:r>
              <a:rPr lang="ru-RU" sz="1400" dirty="0" err="1"/>
              <a:t>збільшення</a:t>
            </a:r>
            <a:r>
              <a:rPr lang="ru-RU" sz="1400" dirty="0"/>
              <a:t> </a:t>
            </a:r>
            <a:r>
              <a:rPr lang="ru-RU" sz="1400" dirty="0" err="1"/>
              <a:t>грошової</a:t>
            </a:r>
            <a:r>
              <a:rPr lang="ru-RU" sz="1400" dirty="0"/>
              <a:t> </a:t>
            </a:r>
            <a:r>
              <a:rPr lang="ru-RU" sz="1400" dirty="0" err="1"/>
              <a:t>маси</a:t>
            </a:r>
            <a:r>
              <a:rPr lang="ru-RU" sz="1400" dirty="0"/>
              <a:t>. </a:t>
            </a:r>
            <a:r>
              <a:rPr lang="ru-RU" sz="1400" dirty="0" err="1"/>
              <a:t>Представники</a:t>
            </a:r>
            <a:r>
              <a:rPr lang="ru-RU" sz="1400" dirty="0"/>
              <a:t> </a:t>
            </a:r>
            <a:r>
              <a:rPr lang="ru-RU" sz="1400" dirty="0" err="1"/>
              <a:t>теорії</a:t>
            </a:r>
            <a:r>
              <a:rPr lang="ru-RU" sz="1400" dirty="0"/>
              <a:t> </a:t>
            </a:r>
            <a:r>
              <a:rPr lang="ru-RU" sz="1400" dirty="0" err="1"/>
              <a:t>вважають</a:t>
            </a:r>
            <a:r>
              <a:rPr lang="ru-RU" sz="1400" dirty="0"/>
              <a:t>, </a:t>
            </a:r>
            <a:r>
              <a:rPr lang="ru-RU" sz="1400" dirty="0" err="1"/>
              <a:t>шо</a:t>
            </a:r>
            <a:r>
              <a:rPr lang="ru-RU" sz="1400" dirty="0"/>
              <a:t> </a:t>
            </a:r>
            <a:r>
              <a:rPr lang="ru-RU" sz="1400" dirty="0" err="1"/>
              <a:t>грошово-кредитна</a:t>
            </a:r>
            <a:r>
              <a:rPr lang="ru-RU" sz="1400" dirty="0"/>
              <a:t> система повинна </a:t>
            </a:r>
            <a:r>
              <a:rPr lang="ru-RU" sz="1400" dirty="0" err="1"/>
              <a:t>стабілізувати</a:t>
            </a:r>
            <a:r>
              <a:rPr lang="ru-RU" sz="1400" dirty="0"/>
              <a:t> не проценту ставку, як </a:t>
            </a:r>
            <a:r>
              <a:rPr lang="ru-RU" sz="1400" dirty="0" err="1"/>
              <a:t>думають</a:t>
            </a:r>
            <a:r>
              <a:rPr lang="ru-RU" sz="1400" dirty="0"/>
              <a:t> </a:t>
            </a:r>
            <a:r>
              <a:rPr lang="ru-RU" sz="1400" dirty="0" err="1"/>
              <a:t>кейнсіанці</a:t>
            </a:r>
            <a:r>
              <a:rPr lang="ru-RU" sz="1400" dirty="0"/>
              <a:t>, а </a:t>
            </a:r>
            <a:r>
              <a:rPr lang="ru-RU" sz="1400" dirty="0" err="1"/>
              <a:t>темпи</a:t>
            </a:r>
            <a:r>
              <a:rPr lang="ru-RU" sz="1400" dirty="0"/>
              <a:t> </a:t>
            </a:r>
            <a:r>
              <a:rPr lang="ru-RU" sz="1400" dirty="0" err="1"/>
              <a:t>зростання</a:t>
            </a:r>
            <a:r>
              <a:rPr lang="ru-RU" sz="1400" dirty="0"/>
              <a:t> </a:t>
            </a:r>
            <a:r>
              <a:rPr lang="ru-RU" sz="1400" dirty="0" err="1"/>
              <a:t>грошової</a:t>
            </a:r>
            <a:r>
              <a:rPr lang="ru-RU" sz="1400" dirty="0"/>
              <a:t> </a:t>
            </a:r>
            <a:r>
              <a:rPr lang="ru-RU" sz="1400" dirty="0" err="1"/>
              <a:t>пропозиції</a:t>
            </a:r>
            <a:r>
              <a:rPr lang="ru-RU" sz="1400" dirty="0"/>
              <a:t>.</a:t>
            </a:r>
            <a:endParaRPr lang="ru-RU" sz="1400" dirty="0"/>
          </a:p>
        </p:txBody>
      </p:sp>
      <p:sp>
        <p:nvSpPr>
          <p:cNvPr id="8" name="Стрелка вниз 7"/>
          <p:cNvSpPr/>
          <p:nvPr/>
        </p:nvSpPr>
        <p:spPr>
          <a:xfrm>
            <a:off x="7500938" y="1714500"/>
            <a:ext cx="142875" cy="10715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72188" y="3071813"/>
            <a:ext cx="2571750" cy="3429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3. Принцип кардинального </a:t>
            </a:r>
            <a:r>
              <a:rPr lang="ru-RU" sz="1400" dirty="0" err="1"/>
              <a:t>скорочення</a:t>
            </a:r>
            <a:r>
              <a:rPr lang="ru-RU" sz="1400" dirty="0"/>
              <a:t> </a:t>
            </a:r>
            <a:r>
              <a:rPr lang="ru-RU" sz="1400" dirty="0" err="1"/>
              <a:t>державних</a:t>
            </a:r>
            <a:r>
              <a:rPr lang="ru-RU" sz="1400" dirty="0"/>
              <a:t> </a:t>
            </a:r>
            <a:r>
              <a:rPr lang="ru-RU" sz="1400" dirty="0" err="1"/>
              <a:t>витрат</a:t>
            </a:r>
            <a:r>
              <a:rPr lang="ru-RU" sz="1400" dirty="0"/>
              <a:t> та </a:t>
            </a:r>
            <a:r>
              <a:rPr lang="ru-RU" sz="1400" dirty="0" err="1"/>
              <a:t>перебудови</a:t>
            </a:r>
            <a:r>
              <a:rPr lang="ru-RU" sz="1400" dirty="0"/>
              <a:t> </a:t>
            </a:r>
            <a:r>
              <a:rPr lang="ru-RU" sz="1400" dirty="0" err="1"/>
              <a:t>економічних</a:t>
            </a:r>
            <a:r>
              <a:rPr lang="ru-RU" sz="1400" dirty="0"/>
              <a:t> </a:t>
            </a:r>
            <a:r>
              <a:rPr lang="ru-RU" sz="1400" dirty="0" err="1"/>
              <a:t>функцій</a:t>
            </a:r>
            <a:r>
              <a:rPr lang="ru-RU" sz="1400" dirty="0"/>
              <a:t> </a:t>
            </a:r>
            <a:r>
              <a:rPr lang="ru-RU" sz="1400" dirty="0" err="1"/>
              <a:t>держави</a:t>
            </a:r>
            <a:r>
              <a:rPr lang="ru-RU" sz="1400" dirty="0"/>
              <a:t>, </a:t>
            </a:r>
            <a:r>
              <a:rPr lang="ru-RU" sz="1400" dirty="0" err="1"/>
              <a:t>котру</a:t>
            </a:r>
            <a:r>
              <a:rPr lang="ru-RU" sz="1400" dirty="0"/>
              <a:t> </a:t>
            </a:r>
            <a:r>
              <a:rPr lang="ru-RU" sz="1400" dirty="0" err="1"/>
              <a:t>представники</a:t>
            </a:r>
            <a:r>
              <a:rPr lang="ru-RU" sz="1400" dirty="0"/>
              <a:t> </a:t>
            </a:r>
            <a:r>
              <a:rPr lang="ru-RU" sz="1400" dirty="0" err="1"/>
              <a:t>моделі</a:t>
            </a:r>
            <a:r>
              <a:rPr lang="ru-RU" sz="1400" dirty="0"/>
              <a:t> однозначно </a:t>
            </a:r>
            <a:r>
              <a:rPr lang="ru-RU" sz="1400" dirty="0" err="1"/>
              <a:t>визнають</a:t>
            </a:r>
            <a:r>
              <a:rPr lang="ru-RU" sz="1400" dirty="0"/>
              <a:t> </a:t>
            </a:r>
            <a:r>
              <a:rPr lang="ru-RU" sz="1400" dirty="0" err="1"/>
              <a:t>головним</a:t>
            </a:r>
            <a:r>
              <a:rPr lang="ru-RU" sz="1400" dirty="0"/>
              <a:t> </a:t>
            </a:r>
            <a:r>
              <a:rPr lang="ru-RU" sz="1400" dirty="0" err="1"/>
              <a:t>винуватцем</a:t>
            </a:r>
            <a:r>
              <a:rPr lang="ru-RU" sz="1400" dirty="0"/>
              <a:t> </a:t>
            </a:r>
            <a:r>
              <a:rPr lang="ru-RU" sz="1400" dirty="0" err="1"/>
              <a:t>інфляційних</a:t>
            </a:r>
            <a:r>
              <a:rPr lang="ru-RU" sz="1400" dirty="0"/>
              <a:t> </a:t>
            </a:r>
            <a:r>
              <a:rPr lang="ru-RU" sz="1400" dirty="0" err="1"/>
              <a:t>процесів</a:t>
            </a:r>
            <a:r>
              <a:rPr lang="ru-RU" sz="1400" dirty="0"/>
              <a:t>. Держава </a:t>
            </a:r>
            <a:r>
              <a:rPr lang="ru-RU" sz="1400" dirty="0" err="1"/>
              <a:t>спричинює</a:t>
            </a:r>
            <a:r>
              <a:rPr lang="ru-RU" sz="1400" dirty="0"/>
              <a:t> </a:t>
            </a:r>
            <a:r>
              <a:rPr lang="ru-RU" sz="1400" dirty="0" err="1"/>
              <a:t>інфляцію</a:t>
            </a:r>
            <a:r>
              <a:rPr lang="ru-RU" sz="1400" dirty="0"/>
              <a:t>, </a:t>
            </a:r>
            <a:r>
              <a:rPr lang="ru-RU" sz="1400" dirty="0" err="1"/>
              <a:t>здійснюючи</a:t>
            </a:r>
            <a:r>
              <a:rPr lang="ru-RU" sz="1400" dirty="0"/>
              <a:t> </a:t>
            </a:r>
            <a:r>
              <a:rPr lang="ru-RU" sz="1400" dirty="0" err="1"/>
              <a:t>додаткову</a:t>
            </a:r>
            <a:r>
              <a:rPr lang="ru-RU" sz="1400" dirty="0"/>
              <a:t> </a:t>
            </a:r>
            <a:r>
              <a:rPr lang="ru-RU" sz="1400" dirty="0" err="1"/>
              <a:t>грошову</a:t>
            </a:r>
            <a:r>
              <a:rPr lang="ru-RU" sz="1400" dirty="0"/>
              <a:t> </a:t>
            </a:r>
            <a:r>
              <a:rPr lang="ru-RU" sz="1400" dirty="0" err="1"/>
              <a:t>емісію</a:t>
            </a:r>
            <a:r>
              <a:rPr lang="ru-RU" sz="1400" dirty="0"/>
              <a:t>, </a:t>
            </a:r>
            <a:r>
              <a:rPr lang="ru-RU" sz="1400" dirty="0" err="1"/>
              <a:t>встановлюючи</a:t>
            </a:r>
            <a:r>
              <a:rPr lang="ru-RU" sz="1400" dirty="0"/>
              <a:t> </a:t>
            </a:r>
            <a:r>
              <a:rPr lang="ru-RU" sz="1400" dirty="0" err="1"/>
              <a:t>високий</a:t>
            </a:r>
            <a:r>
              <a:rPr lang="ru-RU" sz="1400" dirty="0"/>
              <a:t> </a:t>
            </a:r>
            <a:r>
              <a:rPr lang="ru-RU" sz="1400" dirty="0" err="1"/>
              <a:t>рівень</a:t>
            </a:r>
            <a:r>
              <a:rPr lang="ru-RU" sz="1400" dirty="0"/>
              <a:t> </a:t>
            </a:r>
            <a:r>
              <a:rPr lang="ru-RU" sz="1400" dirty="0" err="1"/>
              <a:t>податків</a:t>
            </a:r>
            <a:r>
              <a:rPr lang="ru-RU" sz="1400" dirty="0"/>
              <a:t>.</a:t>
            </a:r>
            <a:endParaRPr lang="ru-RU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 smtClean="0"/>
              <a:t>Найвідоміші представники неокласичної школи</a:t>
            </a:r>
            <a:endParaRPr lang="ru-RU" dirty="0"/>
          </a:p>
        </p:txBody>
      </p:sp>
      <p:sp>
        <p:nvSpPr>
          <p:cNvPr id="26626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15300" cy="4873625"/>
          </a:xfrm>
        </p:spPr>
        <p:txBody>
          <a:bodyPr/>
          <a:lstStyle/>
          <a:p>
            <a:r>
              <a:rPr lang="uk-UA" sz="1600" smtClean="0"/>
              <a:t>Фридмен Милтон                                                             Хайєк Фрідріх</a:t>
            </a:r>
            <a:endParaRPr lang="ru-RU" sz="1600" smtClean="0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2000250"/>
            <a:ext cx="142875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25" y="2000250"/>
            <a:ext cx="13573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238</TotalTime>
  <Words>629</Words>
  <PresentationFormat>Экран (4:3)</PresentationFormat>
  <Paragraphs>74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7</vt:i4>
      </vt:variant>
      <vt:variant>
        <vt:lpstr>Заголовки слайдов</vt:lpstr>
      </vt:variant>
      <vt:variant>
        <vt:i4>14</vt:i4>
      </vt:variant>
    </vt:vector>
  </HeadingPairs>
  <TitlesOfParts>
    <vt:vector size="27" baseType="lpstr">
      <vt:lpstr>Century Schoolbook</vt:lpstr>
      <vt:lpstr>Arial</vt:lpstr>
      <vt:lpstr>Wingdings</vt:lpstr>
      <vt:lpstr>Wingdings 2</vt:lpstr>
      <vt:lpstr>Calibri</vt:lpstr>
      <vt:lpstr>Times New Roman</vt:lpstr>
      <vt:lpstr>Эркер</vt:lpstr>
      <vt:lpstr>Эркер</vt:lpstr>
      <vt:lpstr>Эркер</vt:lpstr>
      <vt:lpstr>Эркер</vt:lpstr>
      <vt:lpstr>Эркер</vt:lpstr>
      <vt:lpstr>Эркер</vt:lpstr>
      <vt:lpstr>Эркер</vt:lpstr>
      <vt:lpstr>ПРЕЗЕНТАЦІЯ НА ТЕМУ : ЯК ЗАБЕЗПЕЧУЄТЬСЯ МАКРОЕКОНОМІЧНА РІВНОВАГА: ТРИ ПОГЛЯДИ</vt:lpstr>
      <vt:lpstr>МАКРОЕКОНОМІЧНА РІВНОВАГА – ЦЕНТРАЛЬНЕ ПИТАННЯ МАКРОЕКОНОМІЧНОЇ НАУКИ</vt:lpstr>
      <vt:lpstr>ІСНУЮТЬ ТРИ ОСНОВНІ ПОГЛЯДИ З ПРИВОДУ ЗАБЕЗПЕЧЕННЯ МАКРОЕКОНОМІЧНОЇ РІВНОВАГИ</vt:lpstr>
      <vt:lpstr>КЛАСИЧНА МОДЕЛЬ </vt:lpstr>
      <vt:lpstr>ВІДПОВІДНО ДО КЛАСИЧНОЇ МОДЕЛІ ЗАБЕЗПЕЧЕННЯ МАКРОЕКОНОМІЧНОЇ РІВНОВАГИ:</vt:lpstr>
      <vt:lpstr>ВІДПОВІДНО ДО КЛАСИЧНОЇ МОДЕЛІ ЗАБЕЗПЕЧЕННЯ МАКРОЕКОНОМІЧНОЇ РІВНОВАГИ :</vt:lpstr>
      <vt:lpstr>НАЙВІДОМІШІ ПРЕДСТАВНИКИ КЛАСИЧНОЇ ШКОЛИ</vt:lpstr>
      <vt:lpstr>КЕЙНСІАНСЬКА МОДЕЛЬ </vt:lpstr>
      <vt:lpstr>КЕЙНСІАНСЬКА МОДЕЛЬ</vt:lpstr>
      <vt:lpstr>КЕЙНСІАНСЬКА МОДЕЛЬ</vt:lpstr>
      <vt:lpstr>НАЙВІДОМІШІ ПРЕДСТАВНИКИ КЕЙНСІАНСЬКОЇ ШКОЛИ</vt:lpstr>
      <vt:lpstr>НЕОКЛАСИЧНА МОДЕЛЬ</vt:lpstr>
      <vt:lpstr>ТРИ ПРИНЦИПИ НЕОКЛАСИЧНОЇ МОДЕЛІ</vt:lpstr>
      <vt:lpstr>НАЙВІДОМІШІ ПРЕДСТАВНИКИ НЕОКЛАСИЧНОЇ ШКОЛИ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на тему :</dc:title>
  <dc:creator>Дима</dc:creator>
  <cp:lastModifiedBy>Admin</cp:lastModifiedBy>
  <cp:revision>28</cp:revision>
  <dcterms:created xsi:type="dcterms:W3CDTF">2010-11-30T17:13:10Z</dcterms:created>
  <dcterms:modified xsi:type="dcterms:W3CDTF">2010-12-03T11:03:47Z</dcterms:modified>
</cp:coreProperties>
</file>