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63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рямоугольник 18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оугольник 11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ая соединительная линия 6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CE687-684B-4238-9726-DC72CE3DF542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291AECCE-663D-48F7-9C91-2723367820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941DD-D97C-4816-A3D1-917972F9C23F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FDA72-C1A3-4C99-B753-B503998887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11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Овал 9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0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DB80B-38BB-4DC2-9F5D-6FC818C6948A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0DFBF5AF-0195-47FB-958D-A6F3C6EDA7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E2EAA-5422-4119-A369-E20B480CA7DC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3F90B-8880-4FD2-8C2A-1E282900CC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оугольник 10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Прямоугольник 1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6" name="Овал 24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Овал 2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372A7-4920-4484-BE0E-AB9AD2035C11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A27D3AC7-8050-423A-B384-C5131C8CF0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07DCD-E9B2-4C11-A3E7-7C8852927A68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1993A-762C-4697-ACFC-66E9AE4EA3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ик 5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A3F88-224F-4ACF-9286-985904CF62B2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B826F37-62BA-45D9-AF75-8E9E6973F2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0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20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B99E0262-BDFE-4EC3-BC71-671DEFA52C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F832D-5671-4622-BF07-8E8B3076F3D2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3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2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21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FBF19-D264-475F-8277-EDC8172B1E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DFBD5-F17F-4C71-9738-2A244E06FD6E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EA52B-0C3B-4BED-AFFA-CF9880B98271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16D2F-310D-499F-9739-63B840A963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10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Овал 13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Овал 14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D1594-B8F8-418C-A79D-2ADCEAD0B1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E3349-7C79-45AB-9917-BAB53191C34C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B0ABCD77-EFA9-4731-AB4A-A44248E282CC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Овал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smtClean="0">
                <a:solidFill>
                  <a:schemeClr val="accent3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71FCE9-61A3-47C9-A4EA-071D123D92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8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9" name="Текст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mirsovetov.ru/a/psychology/psychologic-trick/present-myself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14563" y="2819400"/>
            <a:ext cx="4714875" cy="6096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Мотивация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642938"/>
            <a:ext cx="8534400" cy="8445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i="1" u="sng" dirty="0" smtClean="0">
                <a:solidFill>
                  <a:schemeClr val="tx1"/>
                </a:solidFill>
              </a:rPr>
              <a:t>Мотивация</a:t>
            </a:r>
            <a:r>
              <a:rPr lang="ru-RU" b="1" i="1" u="sng" dirty="0" smtClean="0"/>
              <a:t> - побуждение к действию.</a:t>
            </a:r>
            <a:r>
              <a:rPr lang="ru-RU" b="1" u="sng" dirty="0" smtClean="0"/>
              <a:t/>
            </a:r>
            <a:br>
              <a:rPr lang="ru-RU" b="1" u="sng" dirty="0" smtClean="0"/>
            </a:br>
            <a:endParaRPr lang="ru-RU" b="1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88" y="2000250"/>
            <a:ext cx="5143500" cy="4643438"/>
          </a:xfrm>
        </p:spPr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i="1" dirty="0" smtClean="0"/>
              <a:t> </a:t>
            </a:r>
            <a:r>
              <a:rPr lang="ru-RU" sz="2400" b="1" i="1" dirty="0" smtClean="0"/>
              <a:t>Мечта любого руководителя </a:t>
            </a:r>
            <a:r>
              <a:rPr lang="ru-RU" sz="2400" i="1" dirty="0" smtClean="0"/>
              <a:t>– идеальные подчиненные и слаженная работа коллектива. Как добиться того, чтобы каждый сотрудник выкладывался на 100%, как повлиять на отношение к рабочему процессу и как вызвать чувство ответственности даже за мельчайшую проделанную работу? Ответ на эти вопросы лежит, прежде всего, в умении руководителя управлять подопечными и находить индивидуальный подход к каждому из них</a:t>
            </a:r>
            <a:endParaRPr lang="ru-RU" sz="24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4" name="Рисунок 3" descr="111111111111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1357313"/>
            <a:ext cx="3270250" cy="407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642938"/>
            <a:ext cx="8534400" cy="7588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Выделяют такие методы мотивации:</a:t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5" name="Рисунок 4" descr="111111111111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25" y="1571625"/>
            <a:ext cx="4829175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50" y="1857375"/>
            <a:ext cx="8504238" cy="4572000"/>
          </a:xfrm>
        </p:spPr>
        <p:txBody>
          <a:bodyPr/>
          <a:lstStyle/>
          <a:p>
            <a:r>
              <a:rPr lang="ru-RU" b="1" i="1" smtClean="0"/>
              <a:t>«Построение» </a:t>
            </a:r>
            <a:r>
              <a:rPr lang="ru-RU" i="1" smtClean="0"/>
              <a:t>– это один из методов подсознательного воздействия на человека, правильное использование которого дает возможность пробуждать в собеседнике уважительное отношение и стремление брать пример с говорящего. В основе этого метода лежит психологическая особенность человеческого поведения, которая связана с несознательным подражанием</a:t>
            </a:r>
          </a:p>
          <a:p>
            <a:pPr>
              <a:buFont typeface="Wingdings 2" pitchFamily="18" charset="2"/>
              <a:buNone/>
            </a:pPr>
            <a:endParaRPr lang="ru-RU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500313" y="285750"/>
            <a:ext cx="4143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chemeClr val="accent1"/>
                </a:solidFill>
                <a:latin typeface="Georgia" pitchFamily="18" charset="0"/>
              </a:rPr>
              <a:t>ПОСТРОЕНИЕ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857250"/>
            <a:ext cx="8534400" cy="7588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Как действует этот метод мотивации сотрудников и в чем он заключается? 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88" y="1857375"/>
            <a:ext cx="8504237" cy="45720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i="1" smtClean="0"/>
              <a:t>Работник должен почувствовать свою значимость в рабочем процессе и коллективе в целом. В обязательном порядке рекомендуется время от времени подчеркивать заслуги и достижения сотрудников, как в личном разговоре, так и перед другими сотрудниками.</a:t>
            </a:r>
            <a:br>
              <a:rPr lang="ru-RU" i="1" smtClean="0"/>
            </a:br>
            <a:r>
              <a:rPr lang="ru-RU" i="1" smtClean="0"/>
              <a:t>Если вы проводите собеседование с новым кандидатом, то должны продемонстрировать факт почтения и уважения между всеми сотрудниками коллектива и руководством.</a:t>
            </a:r>
            <a:endParaRPr lang="ru-RU" smtClean="0"/>
          </a:p>
          <a:p>
            <a:pPr>
              <a:buFont typeface="Wingdings 2" pitchFamily="18" charset="2"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sz="quarter" idx="1"/>
          </p:nvPr>
        </p:nvSpPr>
        <p:spPr>
          <a:xfrm>
            <a:off x="357188" y="1857375"/>
            <a:ext cx="8504237" cy="4572000"/>
          </a:xfrm>
        </p:spPr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i="1" dirty="0" smtClean="0"/>
              <a:t>Атмосфера и настроения в коллективе – это немаловажный фактор, влияющий на продуктивность и результаты работы. Любому руководителю следует поддерживать коллектив в режиме взаимопомощи и взаимозаменяемости. Не нужно создавать жестокую конкурентную среду и развивать дух соперничества и вот почему. Да, кому-то может показаться, что это соперничество – один из самых эффективных способов для повышения мотивации сотрудников, позволяющий выжать из подчиненного максимум активности и заставить работать сверхурочно, но это далеко не всегда так.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000375" y="500063"/>
            <a:ext cx="3143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chemeClr val="bg2"/>
                </a:solidFill>
                <a:latin typeface="Georgia" pitchFamily="18" charset="0"/>
              </a:rPr>
              <a:t>ПОСТРОЕНИЕ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285750"/>
            <a:ext cx="8534400" cy="758825"/>
          </a:xfrm>
        </p:spPr>
        <p:txBody>
          <a:bodyPr/>
          <a:lstStyle/>
          <a:p>
            <a:r>
              <a:rPr lang="ru-RU" b="1" smtClean="0">
                <a:solidFill>
                  <a:schemeClr val="accent1"/>
                </a:solidFill>
              </a:rPr>
              <a:t>ПРОФЕССИОНАЛЬНОЕ ОБУЧЕНИЕ</a:t>
            </a:r>
            <a:endParaRPr lang="ru-RU" smtClean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88" y="2000250"/>
            <a:ext cx="4643437" cy="2643188"/>
          </a:xfrm>
        </p:spPr>
        <p:txBody>
          <a:bodyPr/>
          <a:lstStyle/>
          <a:p>
            <a:r>
              <a:rPr lang="ru-RU" i="1" smtClean="0"/>
              <a:t>Обучение сотрудников является не только методом повышения эффективности работы компании и улучшения ее финансовых</a:t>
            </a:r>
            <a:endParaRPr lang="ru-RU" smtClean="0"/>
          </a:p>
          <a:p>
            <a:pPr>
              <a:buFont typeface="Wingdings 2" pitchFamily="18" charset="2"/>
              <a:buNone/>
            </a:pPr>
            <a:endParaRPr lang="ru-RU" smtClean="0"/>
          </a:p>
        </p:txBody>
      </p:sp>
      <p:pic>
        <p:nvPicPr>
          <p:cNvPr id="5" name="Рисунок 4" descr="111111111111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5" y="1428750"/>
            <a:ext cx="4143375" cy="295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71500" y="4500563"/>
            <a:ext cx="835818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i="1">
                <a:latin typeface="Georgia" pitchFamily="18" charset="0"/>
              </a:rPr>
              <a:t>показателей, а и мощным мотиватором для каждого сотрудника</a:t>
            </a:r>
            <a:endParaRPr lang="ru-RU" sz="280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  <p:bldP spid="6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>
                <a:solidFill>
                  <a:schemeClr val="bg2"/>
                </a:solidFill>
              </a:rPr>
              <a:t>ПРОФЕССИОНАЛЬНОЕ ОБУЧЕНИЕ</a:t>
            </a:r>
            <a:endParaRPr lang="ru-RU" sz="2800" smtClean="0">
              <a:solidFill>
                <a:schemeClr val="bg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50" y="1785938"/>
            <a:ext cx="8504238" cy="4572000"/>
          </a:xfrm>
        </p:spPr>
        <p:txBody>
          <a:bodyPr>
            <a:normAutofit fontScale="85000"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i="1" dirty="0" smtClean="0"/>
              <a:t>Обучение сотрудников необходимо проводить регулярно, повышая уровень их знаний и навыков в зависимости от их достижений и потребностей компании Ранжирование обучающих программ должно происходить согласно должностным обязанностям сотрудников и уже имеющемуся у них опыту. Форма обучения может быть разнообразная: курсы повышения квалификации, курсы иностранных языков, семинары, тренинги и др. Затраты на обучение желательно включать в статьи расходов компании, что в свою очередь является двигателем для проявления большей активности сотрудника, к тому же не каждый посчитает необходимым проходить платное обучение за свой счет. </a:t>
            </a: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714375"/>
            <a:ext cx="8534400" cy="758825"/>
          </a:xfrm>
        </p:spPr>
        <p:txBody>
          <a:bodyPr/>
          <a:lstStyle/>
          <a:p>
            <a:r>
              <a:rPr lang="ru-RU" sz="3600" b="1" smtClean="0">
                <a:solidFill>
                  <a:schemeClr val="accent1"/>
                </a:solidFill>
              </a:rPr>
              <a:t>Карьерная лесница</a:t>
            </a:r>
            <a:br>
              <a:rPr lang="ru-RU" sz="3600" b="1" smtClean="0">
                <a:solidFill>
                  <a:schemeClr val="accent1"/>
                </a:solidFill>
              </a:rPr>
            </a:br>
            <a:endParaRPr lang="ru-RU" sz="3600" b="1" smtClean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88" y="1357313"/>
            <a:ext cx="5214937" cy="5500687"/>
          </a:xfrm>
        </p:spPr>
        <p:txBody>
          <a:bodyPr>
            <a:normAutofit fontScale="6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i="1" dirty="0" smtClean="0"/>
              <a:t>Тот факт, что результаты труда не останутся не замеченными, у сотрудника есть стимул работать старательно, выполнять свои обязанности качественно и оперативно и проявлять максимальную активность.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i="1" dirty="0" smtClean="0"/>
              <a:t>Есть личная заинтересованность каждого из подчиненных в успешной работе и процветании компании, т.е. на лицо сильная мотивация деятельности, а поэтому и не будет возникать желания выполнить свою работу «тяп-ляп» и быстрее уйти домой.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i="1" dirty="0" smtClean="0"/>
              <a:t>Требования и параметры, определяющие темпы продвижения по служебной лестнице, должны быть реально определены в условиях специфики работы компании. Оценивать должностное положение подчиненного необходимо объективно, взвешивая все заслуги, прорехи, опыт работы, качество и оперативность выполнения заданий, </a:t>
            </a:r>
            <a:r>
              <a:rPr lang="ru-RU" b="1" i="1" dirty="0" smtClean="0">
                <a:hlinkClick r:id="rId2"/>
              </a:rPr>
              <a:t>умение преподносить себя</a:t>
            </a:r>
            <a:r>
              <a:rPr lang="ru-RU" i="1" dirty="0" smtClean="0"/>
              <a:t> и свою компанию, а также ряд личностных качеств, которые определяют надежность и порядочность сотрудника.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4" name="Рисунок 3" descr="111111111111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4825" y="1357313"/>
            <a:ext cx="3559175" cy="533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357188"/>
            <a:ext cx="8534400" cy="758825"/>
          </a:xfrm>
        </p:spPr>
        <p:txBody>
          <a:bodyPr/>
          <a:lstStyle/>
          <a:p>
            <a:r>
              <a:rPr lang="ru-RU" sz="2800" b="1" smtClean="0">
                <a:solidFill>
                  <a:schemeClr val="accent1"/>
                </a:solidFill>
              </a:rPr>
              <a:t>Социальное обеспечение и социальный пакет</a:t>
            </a:r>
            <a:endParaRPr lang="ru-RU" sz="2800" smtClean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i="1" dirty="0" smtClean="0"/>
              <a:t>Наличие в компании социального обеспечения говорит не только о положительной стороне финансового состояния компании, а и, прежде всего, иллюстрирует отношение руководства компании к своим сотрудникам. Разумеется, что для компании социальный пакет требует каких-то дополнительных материальных затрат. Однако, наличие хотя бы минимальных социальных льгот для сотрудников, вызывает у них огромное доверие к компании и дает уверенность в будущем, а соответственно мотивирует к добросовестному труду. </a:t>
            </a: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357188"/>
            <a:ext cx="8534400" cy="758825"/>
          </a:xfrm>
        </p:spPr>
        <p:txBody>
          <a:bodyPr/>
          <a:lstStyle/>
          <a:p>
            <a:r>
              <a:rPr lang="ru-RU" sz="3200" b="1" smtClean="0">
                <a:solidFill>
                  <a:schemeClr val="bg2"/>
                </a:solidFill>
              </a:rPr>
              <a:t>Социальное обеспечение и социальный пакет</a:t>
            </a:r>
            <a:endParaRPr lang="ru-RU" sz="3200" smtClean="0">
              <a:solidFill>
                <a:schemeClr val="bg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50" y="1500188"/>
            <a:ext cx="8699500" cy="2857500"/>
          </a:xfrm>
        </p:spPr>
        <p:txBody>
          <a:bodyPr>
            <a:normAutofit fontScale="77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900" i="1" dirty="0" smtClean="0"/>
              <a:t>В социальное обеспечение можно включить как широко принятые льготы (медицинская страховка, поездки в корпоративные санатории и базы отдыха, подарки к праздникам и др.), так и устанавливать их индивидуально для сотрудников своей компании в качестве поощрения за проделанную работу (стажировка за рубежом, зарубежные путешествия, посещение развлекательных и спортивных комплексов, оздоровительные программы и др.)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4" name="Рисунок 3" descr="111111111111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75" y="3786188"/>
            <a:ext cx="38100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571500"/>
            <a:ext cx="8534400" cy="758825"/>
          </a:xfrm>
        </p:spPr>
        <p:txBody>
          <a:bodyPr/>
          <a:lstStyle/>
          <a:p>
            <a:r>
              <a:rPr lang="ru-RU" sz="2400" b="1" i="1" smtClean="0">
                <a:solidFill>
                  <a:srgbClr val="7B9899"/>
                </a:solidFill>
              </a:rPr>
              <a:t>Необходимость соответствия результатов труда и размера его оплаты</a:t>
            </a:r>
            <a:r>
              <a:rPr lang="ru-RU" sz="2400" smtClean="0">
                <a:solidFill>
                  <a:srgbClr val="7B9899"/>
                </a:solidFill>
              </a:rPr>
              <a:t/>
            </a:r>
            <a:br>
              <a:rPr lang="ru-RU" sz="2400" smtClean="0">
                <a:solidFill>
                  <a:srgbClr val="7B9899"/>
                </a:solidFill>
              </a:rPr>
            </a:br>
            <a:endParaRPr lang="ru-RU" sz="2400" smtClean="0">
              <a:solidFill>
                <a:srgbClr val="7B98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50" y="1428750"/>
            <a:ext cx="8504238" cy="290195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000" i="1" smtClean="0"/>
              <a:t>Ключевой принцип компенсационного менеджмента и компенсационного моделирования в капиталистическом обществе – обществе свободного предпринимательства – можно сформулировать так: оплата труда сотрудников по результатам их работы должна быть оптимальной, так как компания, неэффективно действующая в условиях свободного предпринимательства, утрачивает конкурентоспособность и умирает.</a:t>
            </a:r>
            <a:endParaRPr lang="ru-RU" sz="2000" smtClean="0"/>
          </a:p>
          <a:p>
            <a:endParaRPr lang="ru-RU" smtClean="0"/>
          </a:p>
        </p:txBody>
      </p:sp>
      <p:pic>
        <p:nvPicPr>
          <p:cNvPr id="4" name="Рисунок 3" descr="111111111111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88" y="3714750"/>
            <a:ext cx="3429000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357188"/>
            <a:ext cx="8534400" cy="758825"/>
          </a:xfrm>
        </p:spPr>
        <p:txBody>
          <a:bodyPr/>
          <a:lstStyle/>
          <a:p>
            <a:r>
              <a:rPr lang="ru-RU" sz="2000" smtClean="0">
                <a:solidFill>
                  <a:srgbClr val="7B9899"/>
                </a:solidFill>
              </a:rPr>
              <a:t>Для того чтобы грамотно разработать систему оплаты труда, при которой результаты соотносятся с размером оплаты труда,  в первую очередь необходимо провести оценку: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88" y="1643063"/>
            <a:ext cx="8504237" cy="4572000"/>
          </a:xfrm>
        </p:spPr>
        <p:txBody>
          <a:bodyPr/>
          <a:lstStyle/>
          <a:p>
            <a:r>
              <a:rPr lang="ru-RU" i="1" smtClean="0"/>
              <a:t>Внешней среды и понять, какова ваша фирма по отношению к конкурентам, то есть сравнить уровни оплаты труда, компенсационные пакеты, корпоративные культуры и так далее; </a:t>
            </a:r>
          </a:p>
          <a:p>
            <a:pPr>
              <a:buFont typeface="Wingdings 2" pitchFamily="18" charset="2"/>
              <a:buNone/>
            </a:pPr>
            <a:endParaRPr lang="ru-RU" smtClean="0"/>
          </a:p>
          <a:p>
            <a:r>
              <a:rPr lang="ru-RU" i="1" smtClean="0"/>
              <a:t>Внутренней среды и попытаться определить, каким образом будет изменяться потребительская корзина, какие могут возникнуть инфляционные процессы и тому подобное.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857250"/>
            <a:ext cx="8534400" cy="7588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i="1" dirty="0" smtClean="0"/>
              <a:t>После этого полезно будет проделать следующее: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5116513"/>
          </a:xfrm>
        </p:spPr>
        <p:txBody>
          <a:bodyPr>
            <a:normAutofit fontScale="550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900" i="1" dirty="0" smtClean="0"/>
              <a:t>разделить фонд оплаты труда на две составляющие (первая, которая выплачивается за счет себестоимости, и вторая, которая выплачивается за счет прибыли) и определить, какая доля постоянных и переменных расходов на оплату труда относится на себестоимость;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900" i="1" dirty="0" smtClean="0"/>
              <a:t>абсолютно точно разделить весь персонал по категориям (руководители, ИТР, служащие и так далее) и определить удельный вес каждой группы; </a:t>
            </a:r>
            <a:endParaRPr lang="ru-RU" sz="29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900" i="1" dirty="0" smtClean="0"/>
              <a:t>определить, было ли произведено нормирование труда, есть ли нормативы, и если да, то когда производилось последнее нормирование. Следует отметить, что наибольшая проблема в нормировании труда – это определение нормы для управленца. Конечно, известны случаи, когда последних заставляют отчитываться в том, сколько было ими сделано телефонных звонков, отправлено факсов, сколько времени было потрачено на переговоры; но эффективность такой оценки труда управленца – дело весьма спорное. Скорее всего, в данном случае было бы разумно говорить об оценке по достижении определенного результата; </a:t>
            </a:r>
            <a:endParaRPr lang="ru-RU" sz="29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900" i="1" dirty="0" smtClean="0"/>
              <a:t>определить, производилась ли в компании аттестация персонала и является ли эта процедура составляющей корпоративной культуры; </a:t>
            </a:r>
            <a:endParaRPr lang="ru-RU" sz="29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900" i="1" dirty="0" smtClean="0"/>
              <a:t>оценить, насколько развита сама корпоративная культура в плане различного рода мотиваций; </a:t>
            </a:r>
            <a:endParaRPr lang="ru-RU" sz="29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900" i="1" dirty="0" smtClean="0"/>
              <a:t>и главное, что необходимо сделать перед разработкой системы оплаты труда,– оценить персонал компании. Критерии оценки, конечно же, разные: это и возраст, и образование, и соотношение количества мужчин и женщин в организации, и другое.</a:t>
            </a:r>
            <a:endParaRPr lang="ru-RU" sz="29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357188"/>
            <a:ext cx="8534400" cy="758825"/>
          </a:xfrm>
        </p:spPr>
        <p:txBody>
          <a:bodyPr/>
          <a:lstStyle/>
          <a:p>
            <a:r>
              <a:rPr lang="ru-RU" sz="2000" smtClean="0">
                <a:solidFill>
                  <a:srgbClr val="7B9899"/>
                </a:solidFill>
              </a:rPr>
              <a:t>Оценка персонала необходима по той простой причине, что незнание потенциала сотрудника часто ведет к его нулевой эффективности. Основными методами оценки являются: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5330825"/>
          </a:xfrm>
        </p:spPr>
        <p:txBody>
          <a:bodyPr>
            <a:normAutofit fontScale="6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анкетирование;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проведение собеседования, по результатам которого будут выявляться те или иные проблемы;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социологический опрос, который помогает выявить личностные качества сотрудников, проведение которого возможно, только если у вас имеется соответствующая подготовка;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наблюдение;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тестирование;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экспертная оценка, для которой предварительно группой экспертов составляется портрет “идеального” работника и впоследствии оценивается соответствие ему того или иного сотрудника;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создание “критического инцидента”, в процессе которого выявляется поведение сотрудников в критической ситуации;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деловая игра, в ходе которой может проводиться либо анализ знаний, либо, посредством “мозгового штурма”, выявление генераторов, инициаторов и исполнителей;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анализ действий в конкретной ситуации, в процессе которого проверяется способ решения поставленной задачи;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и, наконец, программированный контроль, в ходе которого с помощью системы вопросов оцениваются интеллект, способности сотрудника и тому подобные вещи.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11111111111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42875"/>
            <a:ext cx="9144000" cy="65690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50" y="1285875"/>
            <a:ext cx="5270500" cy="5572125"/>
          </a:xfrm>
        </p:spPr>
        <p:txBody>
          <a:bodyPr>
            <a:normAutofit fontScale="700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i="1" dirty="0" smtClean="0"/>
              <a:t>При традиционной системе оплаты труда оцениваются работа, должность, профессия, против вклада в конечный результат – при нетрадиционной. Приоритеты компаний распределяются следующим образом: выгода, польза, прибыль в первом случае против участия, заинтересованности и отношении к делу– во втором. В традиционном варианте– от работника ожидается исполнительность точно в срок, в нетрадиционном – критическая предварительная оценка, обсуждение и поиск оптимального решения. В первом случае оплачиваются заслуги, стаж и лояльность, во втором – компетенция. И, в отношении целей и задач индивида, поддержание порядка, соблюдение правил и процедур против достижения целей и задач компании.</a:t>
            </a: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4" name="Рисунок 3" descr="111111111111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3" y="1428750"/>
            <a:ext cx="3595687" cy="410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158</TotalTime>
  <Words>1112</Words>
  <Application>Microsoft Office PowerPoint</Application>
  <PresentationFormat>Экран (4:3)</PresentationFormat>
  <Paragraphs>48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12</vt:i4>
      </vt:variant>
      <vt:variant>
        <vt:lpstr>Заголовки слайдов</vt:lpstr>
      </vt:variant>
      <vt:variant>
        <vt:i4>17</vt:i4>
      </vt:variant>
    </vt:vector>
  </HeadingPairs>
  <TitlesOfParts>
    <vt:vector size="34" baseType="lpstr">
      <vt:lpstr>Georgia</vt:lpstr>
      <vt:lpstr>Arial</vt:lpstr>
      <vt:lpstr>Wingdings 2</vt:lpstr>
      <vt:lpstr>Wingdings</vt:lpstr>
      <vt:lpstr>Calibri</vt:lpstr>
      <vt:lpstr>Официальная</vt:lpstr>
      <vt:lpstr>Официальная</vt:lpstr>
      <vt:lpstr>Официальная</vt:lpstr>
      <vt:lpstr>Официальная</vt:lpstr>
      <vt:lpstr>Официальная</vt:lpstr>
      <vt:lpstr>Официальная</vt:lpstr>
      <vt:lpstr>Официальная</vt:lpstr>
      <vt:lpstr>Официальная</vt:lpstr>
      <vt:lpstr>Официальная</vt:lpstr>
      <vt:lpstr>Официальная</vt:lpstr>
      <vt:lpstr>Официальная</vt:lpstr>
      <vt:lpstr>Официальная</vt:lpstr>
      <vt:lpstr>Мотивация</vt:lpstr>
      <vt:lpstr>Мотивация - побуждение к действию. </vt:lpstr>
      <vt:lpstr>Выделяют такие методы мотивации: </vt:lpstr>
      <vt:lpstr>Слайд 4</vt:lpstr>
      <vt:lpstr>Как действует этот метод мотивации сотрудников и в чем он заключается?  </vt:lpstr>
      <vt:lpstr>Слайд 6</vt:lpstr>
      <vt:lpstr>ПРОФЕССИОНАЛЬНОЕ ОБУЧЕНИЕ</vt:lpstr>
      <vt:lpstr>ПРОФЕССИОНАЛЬНОЕ ОБУЧЕНИЕ</vt:lpstr>
      <vt:lpstr>Карьерная лесница </vt:lpstr>
      <vt:lpstr>Социальное обеспечение и социальный пакет</vt:lpstr>
      <vt:lpstr>Социальное обеспечение и социальный пакет</vt:lpstr>
      <vt:lpstr>Необходимость соответствия результатов труда и размера его оплаты </vt:lpstr>
      <vt:lpstr>Для того чтобы грамотно разработать систему оплаты труда, при которой результаты соотносятся с размером оплаты труда,  в первую очередь необходимо провести оценку:</vt:lpstr>
      <vt:lpstr>После этого полезно будет проделать следующее: </vt:lpstr>
      <vt:lpstr>Оценка персонала необходима по той простой причине, что незнание потенциала сотрудника часто ведет к его нулевой эффективности. Основными методами оценки являются:</vt:lpstr>
      <vt:lpstr>Слайд 16</vt:lpstr>
      <vt:lpstr>Слайд 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Напиши сюда название предмета</dc:title>
  <dc:creator>Admin</dc:creator>
  <cp:lastModifiedBy>Admin</cp:lastModifiedBy>
  <cp:revision>13</cp:revision>
  <dcterms:created xsi:type="dcterms:W3CDTF">2010-11-29T22:20:05Z</dcterms:created>
  <dcterms:modified xsi:type="dcterms:W3CDTF">2010-12-03T10:42:47Z</dcterms:modified>
</cp:coreProperties>
</file>