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63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165A140-652E-4BA4-96B7-1E9B45BACDA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D09A7C2-5424-43D6-9395-B4B4D2471A9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0C76B-14A4-465D-BB65-EBBC846DB0BA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0EA48-E01E-4E19-ADC0-66584CE201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3330B-BC1C-46DB-A9B7-27F3F8F6B301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C3724-58C6-4B93-8E74-8651CADB04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9C7FB-9944-4E0C-8706-6DB8E8901541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A9DEC-25F5-4A27-B2A7-8748EC1101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00123-3681-4230-87F0-D6A2C8C49A5C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D0B09-672D-495A-AAC6-80A3D530CF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C54C8-3680-4805-A035-A4101771DD57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67D26-38C0-4977-BAEB-91AD112043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06EFC-DBF8-4ADE-83EB-B6F3B08DE650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72497-2457-43CB-A53F-92E1266B7F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C234C-11CC-4FB1-9E26-7E0F605F73D2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65E0D-EAAD-434C-957F-609E9E0AEB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17857-62FD-47A5-AFB0-F1F4BE9093C6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FA455-C9A7-43C4-AA96-9B8F9FDEC5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75B04-EFC8-48FF-9216-4C8D8284CA14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FFB6E-3BD0-411C-8618-4780E45FEA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2645B-C4B1-4882-B48B-C5B2A7B38480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464D3-E9E4-48AB-8B9B-12EA29593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DF60F-D2FD-4B40-92F4-3C8B09A16C64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E9B0F-6DF7-441C-9930-01527B765E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8488B0F-5798-422D-8095-AB9F9D90DFEA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1F3C316-29AC-4015-BC59-D74D1151B3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68" r:id="rId7"/>
    <p:sldLayoutId id="2147483675" r:id="rId8"/>
    <p:sldLayoutId id="2147483676" r:id="rId9"/>
    <p:sldLayoutId id="2147483667" r:id="rId10"/>
    <p:sldLayoutId id="214748366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fontAlgn="base">
        <a:spcBef>
          <a:spcPct val="20000"/>
        </a:spcBef>
        <a:spcAft>
          <a:spcPct val="0"/>
        </a:spcAft>
        <a:buClr>
          <a:srgbClr val="0BD0D9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fontAlgn="base">
        <a:spcBef>
          <a:spcPct val="20000"/>
        </a:spcBef>
        <a:spcAft>
          <a:spcPct val="0"/>
        </a:spcAft>
        <a:buClr>
          <a:srgbClr val="10CF9B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4" descr="4550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14688"/>
            <a:ext cx="9144000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00298" y="3337560"/>
            <a:ext cx="5715040" cy="230124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err="1" smtClean="0"/>
              <a:t>Торговля</a:t>
            </a:r>
            <a:r>
              <a:rPr smtClean="0"/>
              <a:t/>
            </a:r>
            <a:br>
              <a:rPr smtClean="0"/>
            </a:br>
            <a:r>
              <a:rPr smtClean="0"/>
              <a:t>21.1.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3388" y="1544638"/>
            <a:ext cx="6480175" cy="1752600"/>
          </a:xfrm>
        </p:spPr>
        <p:txBody>
          <a:bodyPr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uk-UA" sz="2800" b="1" i="1" dirty="0" err="1" smtClean="0"/>
              <a:t>Торговля</a:t>
            </a:r>
            <a:r>
              <a:rPr lang="uk-UA" sz="2800" b="1" i="1" dirty="0" smtClean="0"/>
              <a:t> – </a:t>
            </a:r>
            <a:r>
              <a:rPr lang="uk-UA" sz="2800" b="1" i="1" dirty="0" err="1" smtClean="0"/>
              <a:t>двигатель</a:t>
            </a:r>
            <a:r>
              <a:rPr lang="uk-UA" sz="2800" b="1" i="1" dirty="0" smtClean="0"/>
              <a:t> </a:t>
            </a:r>
            <a:r>
              <a:rPr lang="uk-UA" sz="2800" b="1" i="1" dirty="0" err="1" smtClean="0"/>
              <a:t>богатомики</a:t>
            </a:r>
            <a:r>
              <a:rPr lang="uk-UA" sz="2800" b="1" i="1" dirty="0" smtClean="0"/>
              <a:t>. </a:t>
            </a:r>
            <a:r>
              <a:rPr lang="uk-UA" sz="2800" b="1" i="1" dirty="0" err="1" smtClean="0"/>
              <a:t>Особенности</a:t>
            </a:r>
            <a:r>
              <a:rPr lang="uk-UA" sz="2800" b="1" i="1" dirty="0" smtClean="0"/>
              <a:t> </a:t>
            </a:r>
            <a:r>
              <a:rPr lang="uk-UA" sz="2800" b="1" i="1" dirty="0" err="1" smtClean="0"/>
              <a:t>деятельности</a:t>
            </a:r>
            <a:r>
              <a:rPr lang="uk-UA" sz="2800" b="1" i="1" dirty="0" smtClean="0"/>
              <a:t> </a:t>
            </a:r>
            <a:r>
              <a:rPr lang="uk-UA" sz="2800" b="1" i="1" dirty="0" err="1" smtClean="0"/>
              <a:t>торговых</a:t>
            </a:r>
            <a:r>
              <a:rPr lang="uk-UA" sz="2800" b="1" i="1" dirty="0" smtClean="0"/>
              <a:t> </a:t>
            </a:r>
            <a:r>
              <a:rPr lang="uk-UA" sz="2800" b="1" i="1" dirty="0" err="1" smtClean="0"/>
              <a:t>посредников</a:t>
            </a:r>
            <a:r>
              <a:rPr lang="uk-UA" sz="2800" b="1" i="1" dirty="0" smtClean="0"/>
              <a:t>. </a:t>
            </a:r>
            <a:r>
              <a:rPr lang="uk-UA" sz="2800" b="1" i="1" dirty="0" err="1" smtClean="0"/>
              <a:t>Продажа</a:t>
            </a:r>
            <a:r>
              <a:rPr lang="uk-UA" sz="2800" b="1" i="1" dirty="0" smtClean="0"/>
              <a:t> </a:t>
            </a:r>
            <a:r>
              <a:rPr lang="uk-UA" sz="2800" b="1" i="1" dirty="0" err="1" smtClean="0"/>
              <a:t>товаров</a:t>
            </a:r>
            <a:r>
              <a:rPr lang="uk-UA" sz="2800" b="1" i="1" dirty="0" smtClean="0"/>
              <a:t> и </a:t>
            </a:r>
            <a:r>
              <a:rPr lang="uk-UA" sz="2800" b="1" i="1" dirty="0" err="1" smtClean="0"/>
              <a:t>стимулирование</a:t>
            </a:r>
            <a:r>
              <a:rPr lang="uk-UA" sz="2800" b="1" i="1" dirty="0" smtClean="0"/>
              <a:t> </a:t>
            </a:r>
            <a:r>
              <a:rPr lang="uk-UA" sz="2800" b="1" i="1" dirty="0" err="1" smtClean="0"/>
              <a:t>сбыта</a:t>
            </a:r>
            <a:r>
              <a:rPr lang="uk-UA" sz="2800" b="1" i="1" dirty="0" smtClean="0"/>
              <a:t>. Мода.  </a:t>
            </a:r>
            <a:endParaRPr lang="ru-RU" sz="2800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i="1" u="sng" smtClean="0">
                <a:solidFill>
                  <a:srgbClr val="FF0000"/>
                </a:solidFill>
              </a:rPr>
              <a:t>Торго́вля</a:t>
            </a:r>
            <a:r>
              <a:rPr lang="ru-RU" sz="2000" smtClean="0"/>
              <a:t> — процесс обмена товарами, услугами, ценностями и деньгами. В широком смысле — вид деятельности, связанный с куплей-продажей товаров.</a:t>
            </a:r>
            <a:br>
              <a:rPr lang="ru-RU" sz="2000" smtClean="0"/>
            </a:br>
            <a:endParaRPr lang="ru-RU" sz="2000" smtClean="0"/>
          </a:p>
        </p:txBody>
      </p:sp>
      <p:pic>
        <p:nvPicPr>
          <p:cNvPr id="15362" name="Содержимое 8" descr="38166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43000" y="1585913"/>
            <a:ext cx="6429375" cy="4843462"/>
          </a:xfrm>
        </p:spPr>
      </p:pic>
      <p:sp>
        <p:nvSpPr>
          <p:cNvPr id="4" name="Прямоугольник 3"/>
          <p:cNvSpPr/>
          <p:nvPr/>
        </p:nvSpPr>
        <p:spPr>
          <a:xfrm>
            <a:off x="2714625" y="1857375"/>
            <a:ext cx="3143250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Торговля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7250" y="3643313"/>
            <a:ext cx="2357438" cy="857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</a:t>
            </a:r>
            <a:r>
              <a:rPr lang="ru-RU" dirty="0"/>
              <a:t>роизводитель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143500" y="3643313"/>
            <a:ext cx="2428875" cy="857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Потребитель</a:t>
            </a:r>
            <a:endParaRPr lang="ru-RU" dirty="0"/>
          </a:p>
        </p:txBody>
      </p:sp>
      <p:sp>
        <p:nvSpPr>
          <p:cNvPr id="7" name="Двойная стрелка вверх/вниз 6"/>
          <p:cNvSpPr/>
          <p:nvPr/>
        </p:nvSpPr>
        <p:spPr>
          <a:xfrm rot="2817803">
            <a:off x="2142332" y="2428081"/>
            <a:ext cx="642938" cy="1285875"/>
          </a:xfrm>
          <a:prstGeom prst="upDownArrow">
            <a:avLst>
              <a:gd name="adj1" fmla="val 50000"/>
              <a:gd name="adj2" fmla="val 378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9287579">
            <a:off x="5357813" y="2500313"/>
            <a:ext cx="484187" cy="97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Всеми́рная</a:t>
            </a:r>
            <a:r>
              <a:rPr lang="ru-RU" sz="32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торго́вая</a:t>
            </a:r>
            <a:r>
              <a:rPr lang="ru-RU" sz="32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организа́ция</a:t>
            </a:r>
            <a:r>
              <a:rPr lang="ru-RU" sz="32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(ВТО)</a:t>
            </a:r>
            <a:r>
              <a:rPr lang="ru-RU" sz="32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(англ. </a:t>
            </a:r>
            <a:r>
              <a:rPr lang="ru-RU" sz="3200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World</a:t>
            </a:r>
            <a:r>
              <a:rPr lang="ru-RU" sz="32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Trade</a:t>
            </a:r>
            <a:r>
              <a:rPr lang="ru-RU" sz="32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Organization</a:t>
            </a:r>
            <a:r>
              <a:rPr lang="ru-RU" sz="32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(WTO)</a:t>
            </a:r>
            <a:endParaRPr lang="ru-RU" sz="32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6386" name="Содержимое 3" descr="WTO-10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357688" y="1644650"/>
            <a:ext cx="4786312" cy="5213350"/>
          </a:xfrm>
        </p:spPr>
      </p:pic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428625" y="1857375"/>
            <a:ext cx="3929063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000"/>
              <a:t>международная организация, созданная в </a:t>
            </a:r>
            <a:r>
              <a:rPr lang="ru-RU" sz="2000" b="1" i="1"/>
              <a:t>1995</a:t>
            </a:r>
            <a:r>
              <a:rPr lang="ru-RU" sz="2000"/>
              <a:t> году с целью либерализации международной торговли и регулирования торгово-политических отношений государств-членов. </a:t>
            </a:r>
          </a:p>
          <a:p>
            <a:pPr>
              <a:buFont typeface="Wingdings" pitchFamily="2" charset="2"/>
              <a:buChar char="ü"/>
            </a:pPr>
            <a:endParaRPr lang="ru-RU" sz="2000"/>
          </a:p>
          <a:p>
            <a:endParaRPr lang="ru-RU" sz="2000"/>
          </a:p>
          <a:p>
            <a:pPr>
              <a:buFont typeface="Wingdings" pitchFamily="2" charset="2"/>
              <a:buChar char="ü"/>
            </a:pPr>
            <a:r>
              <a:rPr lang="ru-RU" sz="2000"/>
              <a:t>преемница Генерального соглашения по тарифам и торговле (ГАТТ), заключенного в 1947 году</a:t>
            </a:r>
          </a:p>
          <a:p>
            <a:endParaRPr lang="ru-RU"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428625" y="428625"/>
            <a:ext cx="7467600" cy="1143000"/>
          </a:xfrm>
        </p:spPr>
        <p:txBody>
          <a:bodyPr/>
          <a:lstStyle/>
          <a:p>
            <a:pPr algn="ctr"/>
            <a:r>
              <a:rPr lang="ru-RU" b="1" i="1" smtClean="0"/>
              <a:t>Торго́вый центр</a:t>
            </a:r>
            <a:r>
              <a:rPr lang="ru-RU" smtClean="0"/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38"/>
            <a:ext cx="8858250" cy="5643562"/>
          </a:xfrm>
        </p:spPr>
        <p:txBody>
          <a:bodyPr>
            <a:normAutofit lnSpcReduction="10000"/>
          </a:bodyPr>
          <a:lstStyle/>
          <a:p>
            <a:pPr marL="420624" indent="-384048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1800" dirty="0" smtClean="0"/>
              <a:t>    группа предприятий торговли, управляемых как единое целое и находящихся в одном здании или комплексе зданий, соединённых крытым переходом.</a:t>
            </a:r>
          </a:p>
          <a:p>
            <a:pPr marL="420624" indent="-384048" algn="just" fontAlgn="auto">
              <a:spcAft>
                <a:spcPts val="0"/>
              </a:spcAft>
              <a:buFont typeface="Wingdings 2"/>
              <a:buNone/>
              <a:defRPr/>
            </a:pPr>
            <a:endParaRPr lang="ru-RU" sz="1800" dirty="0" smtClean="0"/>
          </a:p>
          <a:p>
            <a:pPr marL="420624" indent="-384048" algn="just" fontAlgn="auto">
              <a:spcAft>
                <a:spcPts val="0"/>
              </a:spcAft>
              <a:buFont typeface="Wingdings 2"/>
              <a:buNone/>
              <a:defRPr/>
            </a:pPr>
            <a:endParaRPr lang="ru-RU" sz="1800" dirty="0" smtClean="0"/>
          </a:p>
          <a:p>
            <a:pPr marL="420624" indent="-384048" algn="just" fontAlgn="auto">
              <a:spcAft>
                <a:spcPts val="0"/>
              </a:spcAft>
              <a:buFont typeface="Wingdings 2"/>
              <a:buNone/>
              <a:defRPr/>
            </a:pPr>
            <a:endParaRPr lang="ru-RU" sz="1800" dirty="0" smtClean="0"/>
          </a:p>
          <a:p>
            <a:pPr marL="420624" indent="-384048" algn="just" fontAlgn="auto">
              <a:spcAft>
                <a:spcPts val="0"/>
              </a:spcAft>
              <a:buFont typeface="Wingdings 2"/>
              <a:buNone/>
              <a:defRPr/>
            </a:pPr>
            <a:endParaRPr lang="ru-RU" sz="1800" dirty="0" smtClean="0"/>
          </a:p>
          <a:p>
            <a:pPr marL="420624" indent="-384048" algn="just" fontAlgn="auto">
              <a:spcAft>
                <a:spcPts val="0"/>
              </a:spcAft>
              <a:buFont typeface="Wingdings 2"/>
              <a:buNone/>
              <a:defRPr/>
            </a:pPr>
            <a:endParaRPr lang="ru-RU" sz="1800" dirty="0" smtClean="0"/>
          </a:p>
          <a:p>
            <a:pPr marL="420624" indent="-384048" algn="just" fontAlgn="auto">
              <a:spcAft>
                <a:spcPts val="0"/>
              </a:spcAft>
              <a:buFont typeface="Wingdings 2"/>
              <a:buNone/>
              <a:defRPr/>
            </a:pPr>
            <a:endParaRPr lang="ru-RU" sz="1800" dirty="0" smtClean="0"/>
          </a:p>
          <a:p>
            <a:pPr marL="420624" indent="-384048" algn="just" fontAlgn="auto">
              <a:spcAft>
                <a:spcPts val="0"/>
              </a:spcAft>
              <a:buFont typeface="Wingdings 2"/>
              <a:buNone/>
              <a:defRPr/>
            </a:pPr>
            <a:endParaRPr lang="ru-RU" sz="1800" dirty="0" smtClean="0"/>
          </a:p>
          <a:p>
            <a:pPr marL="420624" indent="-384048" algn="just" fontAlgn="auto">
              <a:spcAft>
                <a:spcPts val="0"/>
              </a:spcAft>
              <a:buFont typeface="Wingdings 2"/>
              <a:buNone/>
              <a:defRPr/>
            </a:pPr>
            <a:endParaRPr lang="ru-RU" sz="1800" dirty="0" smtClean="0"/>
          </a:p>
          <a:p>
            <a:pPr marL="420624" indent="-384048" algn="just" fontAlgn="auto">
              <a:spcAft>
                <a:spcPts val="0"/>
              </a:spcAft>
              <a:buFont typeface="Wingdings 2"/>
              <a:buNone/>
              <a:defRPr/>
            </a:pPr>
            <a:endParaRPr lang="ru-RU" sz="1800" dirty="0" smtClean="0"/>
          </a:p>
          <a:p>
            <a:pPr marL="420624" indent="-384048" algn="just" fontAlgn="auto">
              <a:spcAft>
                <a:spcPts val="0"/>
              </a:spcAft>
              <a:buFont typeface="Wingdings 2"/>
              <a:buNone/>
              <a:defRPr/>
            </a:pPr>
            <a:endParaRPr lang="ru-RU" sz="1800" dirty="0" smtClean="0"/>
          </a:p>
          <a:p>
            <a:pPr marL="420624" indent="-384048" algn="just" fontAlgn="auto">
              <a:spcAft>
                <a:spcPts val="0"/>
              </a:spcAft>
              <a:buFont typeface="Wingdings 2"/>
              <a:buNone/>
              <a:defRPr/>
            </a:pPr>
            <a:endParaRPr lang="ru-RU" sz="1800" dirty="0" smtClean="0"/>
          </a:p>
          <a:p>
            <a:pPr marL="420624" indent="-384048" algn="just" fontAlgn="auto">
              <a:spcAft>
                <a:spcPts val="0"/>
              </a:spcAft>
              <a:buFont typeface="Wingdings 2"/>
              <a:buNone/>
              <a:defRPr/>
            </a:pPr>
            <a:endParaRPr lang="ru-RU" sz="1800" dirty="0" smtClean="0"/>
          </a:p>
          <a:p>
            <a:pPr marL="420624" indent="-384048" algn="just" fontAlgn="auto">
              <a:spcAft>
                <a:spcPts val="0"/>
              </a:spcAft>
              <a:buFont typeface="Wingdings 2"/>
              <a:buNone/>
              <a:defRPr/>
            </a:pPr>
            <a:endParaRPr lang="ru-RU" sz="1800" dirty="0" smtClean="0"/>
          </a:p>
          <a:p>
            <a:pPr marL="420624" indent="-384048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1800" dirty="0" smtClean="0"/>
              <a:t>Современный торговый центр может представлять собой большой торгово-развлекательный комплекс — многоэтажное здание в стиле </a:t>
            </a:r>
            <a:r>
              <a:rPr lang="ru-RU" sz="1800" dirty="0" err="1" smtClean="0"/>
              <a:t>хай-тек</a:t>
            </a:r>
            <a:r>
              <a:rPr lang="ru-RU" sz="1800" dirty="0" smtClean="0"/>
              <a:t>, в котором кроме магазинов могут находиться также кафе, бары, казино, кинотеатр. </a:t>
            </a:r>
          </a:p>
          <a:p>
            <a:pPr marL="420624" indent="-384048" algn="just" fontAlgn="auto">
              <a:spcAft>
                <a:spcPts val="0"/>
              </a:spcAft>
              <a:buFont typeface="Wingdings 2"/>
              <a:buNone/>
              <a:defRPr/>
            </a:pPr>
            <a:endParaRPr lang="ru-RU" sz="1800" dirty="0"/>
          </a:p>
        </p:txBody>
      </p:sp>
      <p:pic>
        <p:nvPicPr>
          <p:cNvPr id="17411" name="Рисунок 3" descr="Бахрейнский Всемирный Торговый Центр (Bahrain World Trade Center)(0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75" y="1785938"/>
            <a:ext cx="2214563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Рисунок 4" descr="globus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85938"/>
            <a:ext cx="3571875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Рисунок 5" descr="1261182516_tc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38" y="1785938"/>
            <a:ext cx="3357562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4" descr="179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Как продать товар? </a:t>
            </a:r>
            <a:r>
              <a:rPr lang="ru-RU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endParaRPr lang="ru-RU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285750" y="714375"/>
            <a:ext cx="8643938" cy="6143625"/>
          </a:xfrm>
        </p:spPr>
        <p:txBody>
          <a:bodyPr/>
          <a:lstStyle/>
          <a:p>
            <a:pPr marL="550863" indent="-514350">
              <a:buFont typeface="Wingdings 2" pitchFamily="18" charset="2"/>
              <a:buAutoNum type="arabicPeriod"/>
            </a:pPr>
            <a:endParaRPr lang="ru-RU" smtClean="0">
              <a:solidFill>
                <a:schemeClr val="bg1"/>
              </a:solidFill>
            </a:endParaRPr>
          </a:p>
          <a:p>
            <a:pPr marL="550863" indent="-514350">
              <a:buFont typeface="Wingdings 2" pitchFamily="18" charset="2"/>
              <a:buAutoNum type="arabicPeriod"/>
            </a:pPr>
            <a:r>
              <a:rPr lang="ru-RU" sz="3200" b="1" smtClean="0">
                <a:solidFill>
                  <a:schemeClr val="bg1"/>
                </a:solidFill>
              </a:rPr>
              <a:t>изучите товар</a:t>
            </a:r>
          </a:p>
          <a:p>
            <a:pPr marL="550863" indent="-514350">
              <a:buFont typeface="Wingdings 2" pitchFamily="18" charset="2"/>
              <a:buAutoNum type="arabicPeriod"/>
            </a:pPr>
            <a:r>
              <a:rPr lang="ru-RU" sz="3200" b="1" smtClean="0">
                <a:solidFill>
                  <a:schemeClr val="bg1"/>
                </a:solidFill>
              </a:rPr>
              <a:t>определите, чем именно ваш товар лучше</a:t>
            </a:r>
          </a:p>
          <a:p>
            <a:pPr marL="550863" indent="-514350">
              <a:buFont typeface="Wingdings 2" pitchFamily="18" charset="2"/>
              <a:buAutoNum type="arabicPeriod"/>
            </a:pPr>
            <a:r>
              <a:rPr lang="ru-RU" sz="3200" b="1" smtClean="0">
                <a:solidFill>
                  <a:schemeClr val="bg1"/>
                </a:solidFill>
              </a:rPr>
              <a:t>определите круг покупателей вашего товара</a:t>
            </a:r>
          </a:p>
          <a:p>
            <a:pPr marL="550863" indent="-514350">
              <a:buFont typeface="Wingdings 2" pitchFamily="18" charset="2"/>
              <a:buAutoNum type="arabicPeriod"/>
            </a:pPr>
            <a:r>
              <a:rPr lang="ru-RU" sz="3200" b="1" smtClean="0">
                <a:solidFill>
                  <a:schemeClr val="bg1"/>
                </a:solidFill>
              </a:rPr>
              <a:t>представьте клиенту товар «вживую»</a:t>
            </a:r>
          </a:p>
          <a:p>
            <a:pPr marL="550863" indent="-514350">
              <a:buFont typeface="Wingdings 2" pitchFamily="18" charset="2"/>
              <a:buAutoNum type="arabicPeriod"/>
            </a:pPr>
            <a:r>
              <a:rPr lang="ru-RU" sz="3200" b="1" smtClean="0">
                <a:solidFill>
                  <a:schemeClr val="bg1"/>
                </a:solidFill>
              </a:rPr>
              <a:t>работайте над собой как над активным успешным продавцом</a:t>
            </a:r>
          </a:p>
          <a:p>
            <a:pPr marL="550863" indent="-514350">
              <a:buFont typeface="Wingdings 2" pitchFamily="18" charset="2"/>
              <a:buAutoNum type="arabicPeriod"/>
            </a:pPr>
            <a:r>
              <a:rPr lang="ru-RU" sz="3200" b="1" smtClean="0">
                <a:solidFill>
                  <a:schemeClr val="bg1"/>
                </a:solidFill>
              </a:rPr>
              <a:t>активное действие!!!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/>
              <a:t>Непосредственная торговля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>
          <a:xfrm>
            <a:off x="142875" y="1600200"/>
            <a:ext cx="9215438" cy="4525963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/>
              <a:t>    требует особой техники, построенной на искусстве убеждать, а потому продавец должен создать особый эмоциональный настрой, под влиянием которого клиент либо быстро согласится купить, либо быстро откажется.</a:t>
            </a:r>
          </a:p>
        </p:txBody>
      </p:sp>
      <p:pic>
        <p:nvPicPr>
          <p:cNvPr id="19459" name="Рисунок 3" descr="27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3" y="4071938"/>
            <a:ext cx="4357687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Рисунок 4" descr="2043131103_b318386f45e_view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071938"/>
            <a:ext cx="4786313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6" descr="u83_04051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88" y="0"/>
            <a:ext cx="38401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b="1" dirty="0" smtClean="0"/>
              <a:t>   Консультативная </a:t>
            </a:r>
            <a:br>
              <a:rPr lang="ru-RU" sz="2400" b="1" dirty="0" smtClean="0"/>
            </a:br>
            <a:r>
              <a:rPr lang="ru-RU" sz="2400" b="1" dirty="0" smtClean="0"/>
              <a:t>          торговля.                                  Торговля по                      </a:t>
            </a:r>
            <a:br>
              <a:rPr lang="ru-RU" sz="2400" b="1" dirty="0" smtClean="0"/>
            </a:br>
            <a:r>
              <a:rPr lang="ru-RU" sz="2400" b="1" dirty="0" smtClean="0"/>
              <a:t>                                                           предъявлению.</a:t>
            </a:r>
            <a:endParaRPr lang="ru-RU" sz="2400" dirty="0"/>
          </a:p>
        </p:txBody>
      </p:sp>
      <p:sp>
        <p:nvSpPr>
          <p:cNvPr id="21507" name="Содержимое 4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114800" cy="4525963"/>
          </a:xfrm>
        </p:spPr>
        <p:txBody>
          <a:bodyPr/>
          <a:lstStyle/>
          <a:p>
            <a:pPr algn="just">
              <a:buFont typeface="Wingdings 2" pitchFamily="18" charset="2"/>
              <a:buNone/>
            </a:pPr>
            <a:r>
              <a:rPr lang="ru-RU" smtClean="0"/>
              <a:t>    Такого рода торговля имеет дело с дорогостоящими товарами, реализацией высоких технологий или услуг в таких областях, как юриспруденция, профессиональное консультирование и реклама. </a:t>
            </a:r>
          </a:p>
        </p:txBody>
      </p:sp>
      <p:sp>
        <p:nvSpPr>
          <p:cNvPr id="21508" name="Содержимое 5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4591050" cy="4525963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/>
              <a:t>Успешная продажа предлагаемых ценностей не зависит от мастерства торгового работника. В эту категорию входят все те, кто организует розничную торговлю, принимает заказы по телефону или продает по магазинному каталогу.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800" b="1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Торговые посредники </a:t>
            </a:r>
            <a:r>
              <a:rPr lang="ru-RU" sz="1800" dirty="0" smtClean="0"/>
              <a:t> </a:t>
            </a:r>
            <a:br>
              <a:rPr lang="ru-RU" sz="1800" dirty="0" smtClean="0"/>
            </a:br>
            <a:r>
              <a:rPr lang="ru-RU" sz="1800" dirty="0" smtClean="0"/>
              <a:t>агенты, брокеры, коммивояжеры, консигнаторы и другие юридические и физические лица, обеспечивающие продвижение товаров от производителей к потребителям.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23554" name="Содержимое 6" descr="Qw25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14438" y="1357313"/>
            <a:ext cx="6572250" cy="535781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Рисунок 4" descr="934so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3" y="1285875"/>
            <a:ext cx="3786187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Функции посредников: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закупка; 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продажа; 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ведение ассортимента; 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финансирование; 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хранение товаров; 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сортировка; 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классификация по сорту и качеству; 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транспортировка; 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сбор информации о рынке; 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принятие риска.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i="1" dirty="0" err="1" smtClean="0"/>
              <a:t>Штрихово́й</a:t>
            </a:r>
            <a:r>
              <a:rPr lang="ru-RU" b="1" i="1" dirty="0" smtClean="0"/>
              <a:t> код</a:t>
            </a:r>
            <a:r>
              <a:rPr lang="ru-RU" dirty="0" smtClean="0"/>
              <a:t> (</a:t>
            </a:r>
            <a:r>
              <a:rPr lang="ru-RU" dirty="0" err="1" smtClean="0"/>
              <a:t>штрихко́д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2560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/>
              <a:t>это последовательность чёрных и белых полос, представляющая некоторую информацию в удобном для считывания техническими средствами виде.</a:t>
            </a:r>
          </a:p>
          <a:p>
            <a:endParaRPr lang="ru-RU" smtClean="0"/>
          </a:p>
        </p:txBody>
      </p:sp>
      <p:pic>
        <p:nvPicPr>
          <p:cNvPr id="25603" name="Рисунок 3" descr="shtrih-kod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57625"/>
            <a:ext cx="91440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7467600" cy="1143000"/>
          </a:xfrm>
        </p:spPr>
        <p:txBody>
          <a:bodyPr/>
          <a:lstStyle/>
          <a:p>
            <a:pPr algn="ctr"/>
            <a:r>
              <a:rPr lang="ru-RU" sz="2400" b="1" i="1" smtClean="0"/>
              <a:t>Базар (перс. بازار — бозо́р</a:t>
            </a:r>
            <a:r>
              <a:rPr lang="ru-RU" sz="2400" smtClean="0"/>
              <a:t>) </a:t>
            </a:r>
            <a:br>
              <a:rPr lang="ru-RU" sz="2400" smtClean="0"/>
            </a:br>
            <a:r>
              <a:rPr lang="ru-RU" sz="2400" smtClean="0"/>
              <a:t> общеупотребительное название торгового места, где присутствует множество продавцов и покупателей, чаще всего под открытым небом. </a:t>
            </a:r>
          </a:p>
        </p:txBody>
      </p:sp>
      <p:pic>
        <p:nvPicPr>
          <p:cNvPr id="26626" name="Содержимое 3" descr="EVTPike_Place_MarketPike_Place_Market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643063"/>
            <a:ext cx="4357688" cy="5357812"/>
          </a:xfrm>
        </p:spPr>
      </p:pic>
      <p:pic>
        <p:nvPicPr>
          <p:cNvPr id="26627" name="Рисунок 4" descr="z2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8" y="1643063"/>
            <a:ext cx="4786312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Рисунок 7" descr="40ed5f555bf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75" y="1643063"/>
            <a:ext cx="3857625" cy="52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Рисунок 6" descr="DolceGabbana__004589_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50" y="1643063"/>
            <a:ext cx="5143500" cy="52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Мо́да</a:t>
            </a:r>
            <a:r>
              <a:rPr lang="ru-RU" sz="2000" b="1" dirty="0" smtClean="0"/>
              <a:t> </a:t>
            </a:r>
            <a:br>
              <a:rPr lang="ru-RU" sz="2000" b="1" dirty="0" smtClean="0"/>
            </a:br>
            <a:r>
              <a:rPr lang="ru-RU" sz="2000" dirty="0" smtClean="0"/>
              <a:t>(фр. </a:t>
            </a:r>
            <a:r>
              <a:rPr lang="ru-RU" sz="2000" dirty="0" err="1" smtClean="0"/>
              <a:t>mode</a:t>
            </a:r>
            <a:r>
              <a:rPr lang="ru-RU" sz="2000" dirty="0" smtClean="0"/>
              <a:t>, от лат. </a:t>
            </a:r>
            <a:r>
              <a:rPr lang="ru-RU" sz="2000" dirty="0" err="1" smtClean="0"/>
              <a:t>modus</a:t>
            </a:r>
            <a:r>
              <a:rPr lang="ru-RU" sz="2000" dirty="0" smtClean="0"/>
              <a:t> — мера, образ)</a:t>
            </a:r>
            <a:br>
              <a:rPr lang="ru-RU" sz="2000" dirty="0" smtClean="0"/>
            </a:br>
            <a:r>
              <a:rPr lang="ru-RU" sz="2000" dirty="0" smtClean="0"/>
              <a:t> временное господство определённого стиля в какой-либо сфере жизни или культуры. 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bg1"/>
                </a:solidFill>
              </a:rPr>
              <a:t>Два мотива движут модой. </a:t>
            </a:r>
            <a:r>
              <a:rPr lang="ru-RU" b="1" u="sng" dirty="0" smtClean="0">
                <a:solidFill>
                  <a:schemeClr val="bg1"/>
                </a:solidFill>
              </a:rPr>
              <a:t>Первый</a:t>
            </a:r>
            <a:r>
              <a:rPr lang="ru-RU" b="1" dirty="0" smtClean="0">
                <a:solidFill>
                  <a:schemeClr val="bg1"/>
                </a:solidFill>
              </a:rPr>
              <a:t> — подражание с целью перенять опыт или хороший вкус, </a:t>
            </a:r>
            <a:r>
              <a:rPr lang="ru-RU" b="1" u="sng" dirty="0" smtClean="0">
                <a:solidFill>
                  <a:schemeClr val="bg1"/>
                </a:solidFill>
              </a:rPr>
              <a:t>второй</a:t>
            </a:r>
            <a:r>
              <a:rPr lang="ru-RU" b="1" dirty="0" smtClean="0">
                <a:solidFill>
                  <a:schemeClr val="bg1"/>
                </a:solidFill>
              </a:rPr>
              <a:t> — страх оказаться вне общества, быть осмеянным (боязнь изоляции).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i="1" dirty="0" smtClean="0"/>
              <a:t>Индустрия моды </a:t>
            </a:r>
            <a:r>
              <a:rPr lang="ru-RU" dirty="0" smtClean="0"/>
              <a:t>— это определённый </a:t>
            </a:r>
            <a:r>
              <a:rPr lang="ru-RU" u="sng" dirty="0" smtClean="0"/>
              <a:t>сектор </a:t>
            </a:r>
            <a:r>
              <a:rPr lang="ru-RU" u="sng" dirty="0" err="1" smtClean="0"/>
              <a:t>богатомики</a:t>
            </a:r>
            <a:r>
              <a:rPr lang="ru-RU" dirty="0" smtClean="0"/>
              <a:t>, включающий в себя производство и сбыт товаров (в том числе и услуг как товара), сопряжённые секторы и потребительскую аудиторию.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</p:sld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63</TotalTime>
  <Words>375</Words>
  <Application>Microsoft Office PowerPoint</Application>
  <PresentationFormat>Экран (4:3)</PresentationFormat>
  <Paragraphs>59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6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Franklin Gothic Book</vt:lpstr>
      <vt:lpstr>Wingdings 2</vt:lpstr>
      <vt:lpstr>Calibri</vt:lpstr>
      <vt:lpstr>Wingdings</vt:lpstr>
      <vt:lpstr>Техническая</vt:lpstr>
      <vt:lpstr>Техническая</vt:lpstr>
      <vt:lpstr>Техническая</vt:lpstr>
      <vt:lpstr>Техническая</vt:lpstr>
      <vt:lpstr>Техническая</vt:lpstr>
      <vt:lpstr>Техническая</vt:lpstr>
      <vt:lpstr>Слайд 1</vt:lpstr>
      <vt:lpstr>Торго́вля — процесс обмена товарами, услугами, ценностями и деньгами. В широком смысле — вид деятельности, связанный с куплей-продажей товаров. </vt:lpstr>
      <vt:lpstr>Всеми́рная торго́вая организа́ция (ВТО) (англ. World Trade Organization (WTO)</vt:lpstr>
      <vt:lpstr>Торго́вый центр </vt:lpstr>
      <vt:lpstr>Как продать товар?  </vt:lpstr>
      <vt:lpstr>Непосредственная торговля </vt:lpstr>
      <vt:lpstr>   Консультативная            торговля.                                  Торговля по                                                                                  предъявлению.</vt:lpstr>
      <vt:lpstr>Торговые посредники   агенты, брокеры, коммивояжеры, консигнаторы и другие юридические и физические лица, обеспечивающие продвижение товаров от производителей к потребителям. </vt:lpstr>
      <vt:lpstr>Функции посредников:</vt:lpstr>
      <vt:lpstr>Штрихово́й код (штрихко́д)</vt:lpstr>
      <vt:lpstr>Базар (перс. بازار — бозо́р)   общеупотребительное название торгового места, где присутствует множество продавцов и покупателей, чаще всего под открытым небом. </vt:lpstr>
      <vt:lpstr>Мо́да  (фр. mode, от лат. modus — мера, образ)  временное господство определённого стиля в какой-либо сфере жизни или культуры.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Торговля 21.1.</dc:title>
  <dc:creator>Admin</dc:creator>
  <cp:lastModifiedBy>Admin</cp:lastModifiedBy>
  <cp:revision>7</cp:revision>
  <dcterms:created xsi:type="dcterms:W3CDTF">2010-11-21T20:00:16Z</dcterms:created>
  <dcterms:modified xsi:type="dcterms:W3CDTF">2010-11-24T10:09:34Z</dcterms:modified>
</cp:coreProperties>
</file>