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F10B1D-82C7-47CF-84E2-66666E3E9749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35C83C71-DACB-4149-838E-5B9692106C82}">
      <dgm:prSet phldrT="[Текст]"/>
      <dgm:spPr/>
      <dgm:t>
        <a:bodyPr/>
        <a:lstStyle/>
        <a:p>
          <a:r>
            <a:rPr lang="ru-RU" dirty="0" err="1" smtClean="0"/>
            <a:t>наявні</a:t>
          </a:r>
          <a:r>
            <a:rPr lang="ru-RU" dirty="0" smtClean="0"/>
            <a:t> </a:t>
          </a:r>
          <a:r>
            <a:rPr lang="ru-RU" dirty="0" err="1" smtClean="0"/>
            <a:t>фактори</a:t>
          </a:r>
          <a:r>
            <a:rPr lang="ru-RU" dirty="0" smtClean="0"/>
            <a:t> </a:t>
          </a:r>
          <a:r>
            <a:rPr lang="ru-RU" dirty="0" err="1" smtClean="0"/>
            <a:t>виробництва</a:t>
          </a:r>
          <a:r>
            <a:rPr lang="ru-RU" dirty="0" smtClean="0"/>
            <a:t> </a:t>
          </a:r>
          <a:r>
            <a:rPr lang="ru-RU" dirty="0" err="1" smtClean="0"/>
            <a:t>постійні</a:t>
          </a:r>
          <a:r>
            <a:rPr lang="ru-RU" dirty="0" smtClean="0"/>
            <a:t> як </a:t>
          </a:r>
          <a:r>
            <a:rPr lang="ru-RU" dirty="0" err="1" smtClean="0"/>
            <a:t>кількісно</a:t>
          </a:r>
          <a:r>
            <a:rPr lang="ru-RU" dirty="0" smtClean="0"/>
            <a:t>, так </a:t>
          </a:r>
          <a:r>
            <a:rPr lang="ru-RU" dirty="0" err="1" smtClean="0"/>
            <a:t>і</a:t>
          </a:r>
          <a:r>
            <a:rPr lang="ru-RU" dirty="0" smtClean="0"/>
            <a:t> </a:t>
          </a:r>
          <a:r>
            <a:rPr lang="ru-RU" dirty="0" err="1" smtClean="0"/>
            <a:t>якісно</a:t>
          </a:r>
          <a:endParaRPr lang="ru-RU" dirty="0"/>
        </a:p>
      </dgm:t>
    </dgm:pt>
    <dgm:pt modelId="{57A3ED4F-8205-4D01-82A8-E2B7BA47C489}" type="parTrans" cxnId="{29FEB799-C562-4E4F-8CEC-B5CC56493D56}">
      <dgm:prSet/>
      <dgm:spPr/>
      <dgm:t>
        <a:bodyPr/>
        <a:lstStyle/>
        <a:p>
          <a:endParaRPr lang="ru-RU"/>
        </a:p>
      </dgm:t>
    </dgm:pt>
    <dgm:pt modelId="{57048F9D-BE09-46BB-8C30-3ED225C8E0D2}" type="sibTrans" cxnId="{29FEB799-C562-4E4F-8CEC-B5CC56493D56}">
      <dgm:prSet/>
      <dgm:spPr/>
      <dgm:t>
        <a:bodyPr/>
        <a:lstStyle/>
        <a:p>
          <a:endParaRPr lang="ru-RU"/>
        </a:p>
      </dgm:t>
    </dgm:pt>
    <dgm:pt modelId="{F1220E8D-5E69-40C1-AFAE-81783F9EF977}">
      <dgm:prSet phldrT="[Текст]" phldr="1"/>
      <dgm:spPr/>
      <dgm:t>
        <a:bodyPr/>
        <a:lstStyle/>
        <a:p>
          <a:endParaRPr lang="ru-RU"/>
        </a:p>
      </dgm:t>
    </dgm:pt>
    <dgm:pt modelId="{E7A1E927-6DC1-4CDD-9BD2-8D14B9EEF655}" type="parTrans" cxnId="{A07BC969-856D-4961-80CA-167C1BA1E1F0}">
      <dgm:prSet/>
      <dgm:spPr/>
      <dgm:t>
        <a:bodyPr/>
        <a:lstStyle/>
        <a:p>
          <a:endParaRPr lang="ru-RU"/>
        </a:p>
      </dgm:t>
    </dgm:pt>
    <dgm:pt modelId="{8A231EB1-86C7-479A-8529-8CCD0833E9C7}" type="sibTrans" cxnId="{A07BC969-856D-4961-80CA-167C1BA1E1F0}">
      <dgm:prSet/>
      <dgm:spPr/>
      <dgm:t>
        <a:bodyPr/>
        <a:lstStyle/>
        <a:p>
          <a:endParaRPr lang="ru-RU"/>
        </a:p>
      </dgm:t>
    </dgm:pt>
    <dgm:pt modelId="{F221A613-71B9-4B3F-BF01-402DBE315D7B}">
      <dgm:prSet phldrT="[Текст]"/>
      <dgm:spPr/>
      <dgm:t>
        <a:bodyPr/>
        <a:lstStyle/>
        <a:p>
          <a:r>
            <a:rPr lang="ru-RU" dirty="0" err="1" smtClean="0"/>
            <a:t>технологія</a:t>
          </a:r>
          <a:r>
            <a:rPr lang="ru-RU" dirty="0" smtClean="0"/>
            <a:t> </a:t>
          </a:r>
          <a:r>
            <a:rPr lang="ru-RU" dirty="0" err="1" smtClean="0"/>
            <a:t>виробництва</a:t>
          </a:r>
          <a:r>
            <a:rPr lang="ru-RU" dirty="0" smtClean="0"/>
            <a:t> не </a:t>
          </a:r>
          <a:r>
            <a:rPr lang="ru-RU" dirty="0" err="1" smtClean="0"/>
            <a:t>змінюється</a:t>
          </a:r>
          <a:r>
            <a:rPr lang="ru-RU" dirty="0" smtClean="0"/>
            <a:t> (</a:t>
          </a:r>
          <a:r>
            <a:rPr lang="ru-RU" dirty="0" err="1" smtClean="0"/>
            <a:t>const</a:t>
          </a:r>
          <a:r>
            <a:rPr lang="ru-RU" dirty="0" smtClean="0"/>
            <a:t>).</a:t>
          </a:r>
          <a:endParaRPr lang="ru-RU" dirty="0"/>
        </a:p>
      </dgm:t>
    </dgm:pt>
    <dgm:pt modelId="{728D4945-C4E9-4EB1-906C-77D82A380B47}" type="parTrans" cxnId="{151DBDD5-4775-4717-A84F-D54553547D07}">
      <dgm:prSet/>
      <dgm:spPr/>
      <dgm:t>
        <a:bodyPr/>
        <a:lstStyle/>
        <a:p>
          <a:endParaRPr lang="ru-RU"/>
        </a:p>
      </dgm:t>
    </dgm:pt>
    <dgm:pt modelId="{C8B86297-75E6-48AC-8F3C-21BE1D4CDBAD}" type="sibTrans" cxnId="{151DBDD5-4775-4717-A84F-D54553547D07}">
      <dgm:prSet/>
      <dgm:spPr/>
      <dgm:t>
        <a:bodyPr/>
        <a:lstStyle/>
        <a:p>
          <a:endParaRPr lang="ru-RU"/>
        </a:p>
      </dgm:t>
    </dgm:pt>
    <dgm:pt modelId="{5B6AFADF-3300-4560-A752-799842D92679}">
      <dgm:prSet phldrT="[Текст]" phldr="1"/>
      <dgm:spPr/>
      <dgm:t>
        <a:bodyPr/>
        <a:lstStyle/>
        <a:p>
          <a:endParaRPr lang="ru-RU"/>
        </a:p>
      </dgm:t>
    </dgm:pt>
    <dgm:pt modelId="{2630A43E-1CAE-409E-AA8F-6D54DB951E7C}" type="parTrans" cxnId="{18F168B4-06C9-454D-B1E9-928E50E476C9}">
      <dgm:prSet/>
      <dgm:spPr/>
      <dgm:t>
        <a:bodyPr/>
        <a:lstStyle/>
        <a:p>
          <a:endParaRPr lang="ru-RU"/>
        </a:p>
      </dgm:t>
    </dgm:pt>
    <dgm:pt modelId="{AE620C5D-2EEE-4189-A91F-4737EE75E478}" type="sibTrans" cxnId="{18F168B4-06C9-454D-B1E9-928E50E476C9}">
      <dgm:prSet/>
      <dgm:spPr/>
      <dgm:t>
        <a:bodyPr/>
        <a:lstStyle/>
        <a:p>
          <a:endParaRPr lang="ru-RU"/>
        </a:p>
      </dgm:t>
    </dgm:pt>
    <dgm:pt modelId="{338C2539-D8FC-4302-BFA0-DA8A1228B35E}" type="pres">
      <dgm:prSet presAssocID="{19F10B1D-82C7-47CF-84E2-66666E3E97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823CD2-26AA-46C7-8D13-46F691AE73D5}" type="pres">
      <dgm:prSet presAssocID="{35C83C71-DACB-4149-838E-5B9692106C8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6F5BA-E523-4931-858E-4EA754A2C2BA}" type="pres">
      <dgm:prSet presAssocID="{35C83C71-DACB-4149-838E-5B9692106C8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7EF08C-63E1-43F9-9F09-74EEBF887191}" type="pres">
      <dgm:prSet presAssocID="{F221A613-71B9-4B3F-BF01-402DBE315D7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9AF55-2805-4E7D-9361-8BAAC0153045}" type="pres">
      <dgm:prSet presAssocID="{F221A613-71B9-4B3F-BF01-402DBE315D7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FEB799-C562-4E4F-8CEC-B5CC56493D56}" srcId="{19F10B1D-82C7-47CF-84E2-66666E3E9749}" destId="{35C83C71-DACB-4149-838E-5B9692106C82}" srcOrd="0" destOrd="0" parTransId="{57A3ED4F-8205-4D01-82A8-E2B7BA47C489}" sibTransId="{57048F9D-BE09-46BB-8C30-3ED225C8E0D2}"/>
    <dgm:cxn modelId="{483B1586-D037-4992-9D3C-669DCE1B3CC5}" type="presOf" srcId="{35C83C71-DACB-4149-838E-5B9692106C82}" destId="{6A823CD2-26AA-46C7-8D13-46F691AE73D5}" srcOrd="0" destOrd="0" presId="urn:microsoft.com/office/officeart/2005/8/layout/vList2"/>
    <dgm:cxn modelId="{263057F8-23B2-4BEA-BC26-1EADE5E9ED48}" type="presOf" srcId="{F221A613-71B9-4B3F-BF01-402DBE315D7B}" destId="{E27EF08C-63E1-43F9-9F09-74EEBF887191}" srcOrd="0" destOrd="0" presId="urn:microsoft.com/office/officeart/2005/8/layout/vList2"/>
    <dgm:cxn modelId="{88BDCB50-3989-4802-918B-98B0A1258C5A}" type="presOf" srcId="{F1220E8D-5E69-40C1-AFAE-81783F9EF977}" destId="{3906F5BA-E523-4931-858E-4EA754A2C2BA}" srcOrd="0" destOrd="0" presId="urn:microsoft.com/office/officeart/2005/8/layout/vList2"/>
    <dgm:cxn modelId="{5D54BAD8-6502-4CF4-BD15-48595C7545CB}" type="presOf" srcId="{19F10B1D-82C7-47CF-84E2-66666E3E9749}" destId="{338C2539-D8FC-4302-BFA0-DA8A1228B35E}" srcOrd="0" destOrd="0" presId="urn:microsoft.com/office/officeart/2005/8/layout/vList2"/>
    <dgm:cxn modelId="{A07BC969-856D-4961-80CA-167C1BA1E1F0}" srcId="{35C83C71-DACB-4149-838E-5B9692106C82}" destId="{F1220E8D-5E69-40C1-AFAE-81783F9EF977}" srcOrd="0" destOrd="0" parTransId="{E7A1E927-6DC1-4CDD-9BD2-8D14B9EEF655}" sibTransId="{8A231EB1-86C7-479A-8529-8CCD0833E9C7}"/>
    <dgm:cxn modelId="{18F168B4-06C9-454D-B1E9-928E50E476C9}" srcId="{F221A613-71B9-4B3F-BF01-402DBE315D7B}" destId="{5B6AFADF-3300-4560-A752-799842D92679}" srcOrd="0" destOrd="0" parTransId="{2630A43E-1CAE-409E-AA8F-6D54DB951E7C}" sibTransId="{AE620C5D-2EEE-4189-A91F-4737EE75E478}"/>
    <dgm:cxn modelId="{151DBDD5-4775-4717-A84F-D54553547D07}" srcId="{19F10B1D-82C7-47CF-84E2-66666E3E9749}" destId="{F221A613-71B9-4B3F-BF01-402DBE315D7B}" srcOrd="1" destOrd="0" parTransId="{728D4945-C4E9-4EB1-906C-77D82A380B47}" sibTransId="{C8B86297-75E6-48AC-8F3C-21BE1D4CDBAD}"/>
    <dgm:cxn modelId="{D7F72616-F85A-42A7-9CF2-A69F98FC37DD}" type="presOf" srcId="{5B6AFADF-3300-4560-A752-799842D92679}" destId="{E179AF55-2805-4E7D-9361-8BAAC0153045}" srcOrd="0" destOrd="0" presId="urn:microsoft.com/office/officeart/2005/8/layout/vList2"/>
    <dgm:cxn modelId="{B4FD455D-00A9-461F-B6E5-E18F7AB3E2AD}" type="presParOf" srcId="{338C2539-D8FC-4302-BFA0-DA8A1228B35E}" destId="{6A823CD2-26AA-46C7-8D13-46F691AE73D5}" srcOrd="0" destOrd="0" presId="urn:microsoft.com/office/officeart/2005/8/layout/vList2"/>
    <dgm:cxn modelId="{0AAE77CD-6CAA-4D0E-8572-66756275EEB5}" type="presParOf" srcId="{338C2539-D8FC-4302-BFA0-DA8A1228B35E}" destId="{3906F5BA-E523-4931-858E-4EA754A2C2BA}" srcOrd="1" destOrd="0" presId="urn:microsoft.com/office/officeart/2005/8/layout/vList2"/>
    <dgm:cxn modelId="{4CDC8B76-127F-4A10-BDCB-954CB44D6CAC}" type="presParOf" srcId="{338C2539-D8FC-4302-BFA0-DA8A1228B35E}" destId="{E27EF08C-63E1-43F9-9F09-74EEBF887191}" srcOrd="2" destOrd="0" presId="urn:microsoft.com/office/officeart/2005/8/layout/vList2"/>
    <dgm:cxn modelId="{8351E133-1DDF-4E67-8A09-047997EF6C42}" type="presParOf" srcId="{338C2539-D8FC-4302-BFA0-DA8A1228B35E}" destId="{E179AF55-2805-4E7D-9361-8BAAC015304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2D6C2D-476F-491A-B60F-799DBAE99269}" type="doc">
      <dgm:prSet loTypeId="urn:microsoft.com/office/officeart/2005/8/layout/matrix3" loCatId="matrix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1CAB8EAF-CB1A-41B2-A20F-9F2A94B805D4}">
      <dgm:prSet phldrT="[Текст]"/>
      <dgm:spPr/>
      <dgm:t>
        <a:bodyPr/>
        <a:lstStyle/>
        <a:p>
          <a:r>
            <a:rPr lang="ru-RU" dirty="0" err="1" smtClean="0"/>
            <a:t>рідкісність</a:t>
          </a:r>
          <a:r>
            <a:rPr lang="ru-RU" dirty="0" smtClean="0"/>
            <a:t> </a:t>
          </a:r>
          <a:r>
            <a:rPr lang="ru-RU" dirty="0" err="1" smtClean="0"/>
            <a:t>ресурсів</a:t>
          </a:r>
          <a:r>
            <a:rPr lang="ru-RU" dirty="0" smtClean="0"/>
            <a:t> </a:t>
          </a:r>
          <a:r>
            <a:rPr lang="ru-RU" dirty="0" err="1" smtClean="0"/>
            <a:t>означає</a:t>
          </a:r>
          <a:r>
            <a:rPr lang="ru-RU" dirty="0" smtClean="0"/>
            <a:t>, </a:t>
          </a:r>
          <a:r>
            <a:rPr lang="ru-RU" dirty="0" err="1" smtClean="0"/>
            <a:t>що</a:t>
          </a:r>
          <a:r>
            <a:rPr lang="ru-RU" dirty="0" smtClean="0"/>
            <a:t> </a:t>
          </a:r>
          <a:r>
            <a:rPr lang="ru-RU" dirty="0" err="1" smtClean="0"/>
            <a:t>всі</a:t>
          </a:r>
          <a:r>
            <a:rPr lang="ru-RU" dirty="0" smtClean="0"/>
            <a:t> </a:t>
          </a:r>
          <a:r>
            <a:rPr lang="ru-RU" dirty="0" err="1" smtClean="0"/>
            <a:t>комбінації</a:t>
          </a:r>
          <a:r>
            <a:rPr lang="ru-RU" dirty="0" smtClean="0"/>
            <a:t> </a:t>
          </a:r>
          <a:r>
            <a:rPr lang="ru-RU" dirty="0" err="1" smtClean="0"/>
            <a:t>випуску</a:t>
          </a:r>
          <a:r>
            <a:rPr lang="ru-RU" dirty="0" smtClean="0"/>
            <a:t> </a:t>
          </a:r>
          <a:r>
            <a:rPr lang="ru-RU" dirty="0" err="1" smtClean="0"/>
            <a:t>товарів</a:t>
          </a:r>
          <a:r>
            <a:rPr lang="ru-RU" dirty="0" smtClean="0"/>
            <a:t>, </a:t>
          </a:r>
          <a:r>
            <a:rPr lang="ru-RU" dirty="0" err="1" smtClean="0"/>
            <a:t>розміщених</a:t>
          </a:r>
          <a:r>
            <a:rPr lang="ru-RU" dirty="0" smtClean="0"/>
            <a:t> </a:t>
          </a:r>
          <a:r>
            <a:rPr lang="ru-RU" dirty="0" err="1" smtClean="0"/>
            <a:t>ззовні</a:t>
          </a:r>
          <a:r>
            <a:rPr lang="ru-RU" dirty="0" smtClean="0"/>
            <a:t> </a:t>
          </a:r>
          <a:r>
            <a:rPr lang="ru-RU" dirty="0" err="1" smtClean="0"/>
            <a:t>кривої</a:t>
          </a:r>
          <a:r>
            <a:rPr lang="ru-RU" dirty="0" smtClean="0"/>
            <a:t> </a:t>
          </a:r>
          <a:r>
            <a:rPr lang="ru-RU" dirty="0" err="1" smtClean="0"/>
            <a:t>виробничих</a:t>
          </a:r>
          <a:r>
            <a:rPr lang="ru-RU" dirty="0" smtClean="0"/>
            <a:t> </a:t>
          </a:r>
          <a:r>
            <a:rPr lang="ru-RU" dirty="0" err="1" smtClean="0"/>
            <a:t>можливостей</a:t>
          </a:r>
          <a:r>
            <a:rPr lang="ru-RU" dirty="0" smtClean="0"/>
            <a:t>, </a:t>
          </a:r>
          <a:r>
            <a:rPr lang="ru-RU" dirty="0" err="1" smtClean="0"/>
            <a:t>нездійсненні</a:t>
          </a:r>
          <a:endParaRPr lang="ru-RU" dirty="0"/>
        </a:p>
      </dgm:t>
    </dgm:pt>
    <dgm:pt modelId="{4F1D7FA0-5496-4680-A189-BA21809E9D8A}" type="parTrans" cxnId="{8D518264-C403-4DE5-8BB2-488E27637864}">
      <dgm:prSet/>
      <dgm:spPr/>
      <dgm:t>
        <a:bodyPr/>
        <a:lstStyle/>
        <a:p>
          <a:endParaRPr lang="ru-RU"/>
        </a:p>
      </dgm:t>
    </dgm:pt>
    <dgm:pt modelId="{0BA2FA8F-4B86-4963-8126-6F0F988D971A}" type="sibTrans" cxnId="{8D518264-C403-4DE5-8BB2-488E27637864}">
      <dgm:prSet/>
      <dgm:spPr/>
      <dgm:t>
        <a:bodyPr/>
        <a:lstStyle/>
        <a:p>
          <a:endParaRPr lang="ru-RU"/>
        </a:p>
      </dgm:t>
    </dgm:pt>
    <dgm:pt modelId="{19518DA7-F0E6-4333-9EA1-EE9C574D88E4}">
      <dgm:prSet phldrT="[Текст]"/>
      <dgm:spPr/>
      <dgm:t>
        <a:bodyPr/>
        <a:lstStyle/>
        <a:p>
          <a:r>
            <a:rPr lang="ru-RU" dirty="0" err="1" smtClean="0"/>
            <a:t>необхідність</a:t>
          </a:r>
          <a:r>
            <a:rPr lang="ru-RU" dirty="0" smtClean="0"/>
            <a:t> </a:t>
          </a:r>
          <a:r>
            <a:rPr lang="ru-RU" dirty="0" err="1" smtClean="0"/>
            <a:t>вибору</a:t>
          </a:r>
          <a:r>
            <a:rPr lang="ru-RU" dirty="0" smtClean="0"/>
            <a:t> </a:t>
          </a:r>
          <a:r>
            <a:rPr lang="ru-RU" dirty="0" err="1" smtClean="0"/>
            <a:t>з-поміж</a:t>
          </a:r>
          <a:r>
            <a:rPr lang="ru-RU" dirty="0" smtClean="0"/>
            <a:t> </a:t>
          </a:r>
          <a:r>
            <a:rPr lang="ru-RU" dirty="0" err="1" smtClean="0"/>
            <a:t>досяжних</a:t>
          </a:r>
          <a:r>
            <a:rPr lang="ru-RU" dirty="0" smtClean="0"/>
            <a:t> </a:t>
          </a:r>
          <a:r>
            <a:rPr lang="ru-RU" dirty="0" err="1" smtClean="0"/>
            <a:t>комбінацій</a:t>
          </a:r>
          <a:r>
            <a:rPr lang="ru-RU" dirty="0" smtClean="0"/>
            <a:t> </a:t>
          </a:r>
          <a:r>
            <a:rPr lang="ru-RU" dirty="0" err="1" smtClean="0"/>
            <a:t>товарів</a:t>
          </a:r>
          <a:endParaRPr lang="ru-RU" dirty="0"/>
        </a:p>
      </dgm:t>
    </dgm:pt>
    <dgm:pt modelId="{F134F921-9190-4E8C-B582-AA91510C37FB}" type="parTrans" cxnId="{6DC8401A-2AB6-4ED7-B3E3-F2E584544B48}">
      <dgm:prSet/>
      <dgm:spPr/>
      <dgm:t>
        <a:bodyPr/>
        <a:lstStyle/>
        <a:p>
          <a:endParaRPr lang="ru-RU"/>
        </a:p>
      </dgm:t>
    </dgm:pt>
    <dgm:pt modelId="{5A30FE00-8945-4BEA-8584-D474CB3FD8F5}" type="sibTrans" cxnId="{6DC8401A-2AB6-4ED7-B3E3-F2E584544B48}">
      <dgm:prSet/>
      <dgm:spPr/>
      <dgm:t>
        <a:bodyPr/>
        <a:lstStyle/>
        <a:p>
          <a:endParaRPr lang="ru-RU"/>
        </a:p>
      </dgm:t>
    </dgm:pt>
    <dgm:pt modelId="{6BEC72EA-7446-4EAE-9329-C68BDB9C75DE}">
      <dgm:prSet phldrT="[Текст]"/>
      <dgm:spPr/>
      <dgm:t>
        <a:bodyPr/>
        <a:lstStyle/>
        <a:p>
          <a:r>
            <a:rPr lang="ru-RU" dirty="0" err="1" smtClean="0"/>
            <a:t>існування</a:t>
          </a:r>
          <a:r>
            <a:rPr lang="ru-RU" dirty="0" smtClean="0"/>
            <a:t> </a:t>
          </a:r>
          <a:r>
            <a:rPr lang="ru-RU" dirty="0" err="1" smtClean="0"/>
            <a:t>витрат</a:t>
          </a:r>
          <a:r>
            <a:rPr lang="ru-RU" dirty="0" smtClean="0"/>
            <a:t> </a:t>
          </a:r>
          <a:r>
            <a:rPr lang="ru-RU" dirty="0" err="1" smtClean="0"/>
            <a:t>втрачених</a:t>
          </a:r>
          <a:r>
            <a:rPr lang="ru-RU" dirty="0" smtClean="0"/>
            <a:t> </a:t>
          </a:r>
          <a:r>
            <a:rPr lang="ru-RU" dirty="0" err="1" smtClean="0"/>
            <a:t>можливостей</a:t>
          </a:r>
          <a:r>
            <a:rPr lang="ru-RU" dirty="0" smtClean="0"/>
            <a:t> — на </a:t>
          </a:r>
          <a:r>
            <a:rPr lang="ru-RU" dirty="0" err="1" smtClean="0"/>
            <a:t>це</a:t>
          </a:r>
          <a:r>
            <a:rPr lang="ru-RU" dirty="0" smtClean="0"/>
            <a:t> </a:t>
          </a:r>
          <a:r>
            <a:rPr lang="ru-RU" dirty="0" err="1" smtClean="0"/>
            <a:t>вказує</a:t>
          </a:r>
          <a:r>
            <a:rPr lang="ru-RU" dirty="0" smtClean="0"/>
            <a:t> </a:t>
          </a:r>
          <a:r>
            <a:rPr lang="ru-RU" dirty="0" err="1" smtClean="0"/>
            <a:t>спадний</a:t>
          </a:r>
          <a:r>
            <a:rPr lang="ru-RU" dirty="0" smtClean="0"/>
            <a:t> характер </a:t>
          </a:r>
          <a:r>
            <a:rPr lang="ru-RU" dirty="0" err="1" smtClean="0"/>
            <a:t>кривої</a:t>
          </a:r>
          <a:r>
            <a:rPr lang="ru-RU" dirty="0" smtClean="0"/>
            <a:t> </a:t>
          </a:r>
          <a:r>
            <a:rPr lang="ru-RU" dirty="0" err="1" smtClean="0"/>
            <a:t>виробничих</a:t>
          </a:r>
          <a:r>
            <a:rPr lang="ru-RU" dirty="0" smtClean="0"/>
            <a:t> </a:t>
          </a:r>
          <a:r>
            <a:rPr lang="ru-RU" dirty="0" err="1" smtClean="0"/>
            <a:t>можливостей</a:t>
          </a:r>
          <a:endParaRPr lang="ru-RU" dirty="0"/>
        </a:p>
      </dgm:t>
    </dgm:pt>
    <dgm:pt modelId="{CBCBAC2F-8CC2-472F-91B7-4A6798A4AB33}" type="parTrans" cxnId="{DE99A3E0-C5F2-4D3F-B287-C0A2B24F25A7}">
      <dgm:prSet/>
      <dgm:spPr/>
      <dgm:t>
        <a:bodyPr/>
        <a:lstStyle/>
        <a:p>
          <a:endParaRPr lang="ru-RU"/>
        </a:p>
      </dgm:t>
    </dgm:pt>
    <dgm:pt modelId="{E57C3B19-B365-418E-9587-A5C98709A177}" type="sibTrans" cxnId="{DE99A3E0-C5F2-4D3F-B287-C0A2B24F25A7}">
      <dgm:prSet/>
      <dgm:spPr/>
      <dgm:t>
        <a:bodyPr/>
        <a:lstStyle/>
        <a:p>
          <a:endParaRPr lang="ru-RU"/>
        </a:p>
      </dgm:t>
    </dgm:pt>
    <dgm:pt modelId="{06B69BE0-7962-474D-B620-0390EFD2BF96}">
      <dgm:prSet phldrT="[Текст]"/>
      <dgm:spPr/>
      <dgm:t>
        <a:bodyPr/>
        <a:lstStyle/>
        <a:p>
          <a:r>
            <a:rPr lang="ru-RU" dirty="0" err="1" smtClean="0"/>
            <a:t>опуклість</a:t>
          </a:r>
          <a:r>
            <a:rPr lang="ru-RU" dirty="0" smtClean="0"/>
            <a:t> </a:t>
          </a:r>
          <a:r>
            <a:rPr lang="ru-RU" dirty="0" err="1" smtClean="0"/>
            <a:t>кривої</a:t>
          </a:r>
          <a:r>
            <a:rPr lang="ru-RU" dirty="0" smtClean="0"/>
            <a:t> </a:t>
          </a:r>
          <a:r>
            <a:rPr lang="ru-RU" dirty="0" err="1" smtClean="0"/>
            <a:t>виробничих</a:t>
          </a:r>
          <a:r>
            <a:rPr lang="ru-RU" dirty="0" smtClean="0"/>
            <a:t> </a:t>
          </a:r>
          <a:r>
            <a:rPr lang="ru-RU" dirty="0" err="1" smtClean="0"/>
            <a:t>можливостей</a:t>
          </a:r>
          <a:r>
            <a:rPr lang="ru-RU" dirty="0" smtClean="0"/>
            <a:t> </a:t>
          </a:r>
          <a:r>
            <a:rPr lang="ru-RU" dirty="0" err="1" smtClean="0"/>
            <a:t>свідчить</a:t>
          </a:r>
          <a:r>
            <a:rPr lang="ru-RU" dirty="0" smtClean="0"/>
            <a:t> про </a:t>
          </a:r>
          <a:r>
            <a:rPr lang="ru-RU" dirty="0" err="1" smtClean="0"/>
            <a:t>існування</a:t>
          </a:r>
          <a:r>
            <a:rPr lang="ru-RU" dirty="0" smtClean="0"/>
            <a:t> </a:t>
          </a:r>
          <a:r>
            <a:rPr lang="ru-RU" dirty="0" err="1" smtClean="0"/>
            <a:t>проблеми</a:t>
          </a:r>
          <a:r>
            <a:rPr lang="ru-RU" dirty="0" smtClean="0"/>
            <a:t> </a:t>
          </a:r>
          <a:r>
            <a:rPr lang="ru-RU" dirty="0" err="1" smtClean="0"/>
            <a:t>зростання</a:t>
          </a:r>
          <a:r>
            <a:rPr lang="ru-RU" dirty="0" smtClean="0"/>
            <a:t> </a:t>
          </a:r>
          <a:r>
            <a:rPr lang="ru-RU" dirty="0" err="1" smtClean="0"/>
            <a:t>альтернативних</a:t>
          </a:r>
          <a:r>
            <a:rPr lang="ru-RU" dirty="0" smtClean="0"/>
            <a:t> </a:t>
          </a:r>
          <a:r>
            <a:rPr lang="ru-RU" dirty="0" err="1" smtClean="0"/>
            <a:t>витрат</a:t>
          </a:r>
          <a:endParaRPr lang="ru-RU" dirty="0"/>
        </a:p>
      </dgm:t>
    </dgm:pt>
    <dgm:pt modelId="{005E3C17-AFAA-4DDF-8F8E-C771AA481E23}" type="parTrans" cxnId="{1C0BAB27-D4BA-4AE0-86BD-8CFAA8226D6C}">
      <dgm:prSet/>
      <dgm:spPr/>
      <dgm:t>
        <a:bodyPr/>
        <a:lstStyle/>
        <a:p>
          <a:endParaRPr lang="ru-RU"/>
        </a:p>
      </dgm:t>
    </dgm:pt>
    <dgm:pt modelId="{A537CF62-2DEF-48A8-BD0D-ADE584485845}" type="sibTrans" cxnId="{1C0BAB27-D4BA-4AE0-86BD-8CFAA8226D6C}">
      <dgm:prSet/>
      <dgm:spPr/>
      <dgm:t>
        <a:bodyPr/>
        <a:lstStyle/>
        <a:p>
          <a:endParaRPr lang="ru-RU"/>
        </a:p>
      </dgm:t>
    </dgm:pt>
    <dgm:pt modelId="{1F7677D7-AB2C-450F-A98C-40975184F09F}" type="pres">
      <dgm:prSet presAssocID="{5B2D6C2D-476F-491A-B60F-799DBAE9926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22994D-45B5-482A-A90B-C5A45DE82DF2}" type="pres">
      <dgm:prSet presAssocID="{5B2D6C2D-476F-491A-B60F-799DBAE99269}" presName="diamond" presStyleLbl="bgShp" presStyleIdx="0" presStyleCnt="1" custScaleX="147603"/>
      <dgm:spPr/>
    </dgm:pt>
    <dgm:pt modelId="{6A437AC1-54FD-40DC-A55D-C22F273BC2D1}" type="pres">
      <dgm:prSet presAssocID="{5B2D6C2D-476F-491A-B60F-799DBAE9926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E942E-8FD6-4B23-BF95-BF3DCFC0B240}" type="pres">
      <dgm:prSet presAssocID="{5B2D6C2D-476F-491A-B60F-799DBAE9926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799DF-0C9C-4E4C-8238-F930B6465237}" type="pres">
      <dgm:prSet presAssocID="{5B2D6C2D-476F-491A-B60F-799DBAE9926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42F914-32C9-496F-8D95-E753F3FDE239}" type="pres">
      <dgm:prSet presAssocID="{5B2D6C2D-476F-491A-B60F-799DBAE9926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A74A63-2E88-4791-84D4-4853C5CF01B3}" type="presOf" srcId="{5B2D6C2D-476F-491A-B60F-799DBAE99269}" destId="{1F7677D7-AB2C-450F-A98C-40975184F09F}" srcOrd="0" destOrd="0" presId="urn:microsoft.com/office/officeart/2005/8/layout/matrix3"/>
    <dgm:cxn modelId="{1C0BAB27-D4BA-4AE0-86BD-8CFAA8226D6C}" srcId="{5B2D6C2D-476F-491A-B60F-799DBAE99269}" destId="{06B69BE0-7962-474D-B620-0390EFD2BF96}" srcOrd="3" destOrd="0" parTransId="{005E3C17-AFAA-4DDF-8F8E-C771AA481E23}" sibTransId="{A537CF62-2DEF-48A8-BD0D-ADE584485845}"/>
    <dgm:cxn modelId="{DE99A3E0-C5F2-4D3F-B287-C0A2B24F25A7}" srcId="{5B2D6C2D-476F-491A-B60F-799DBAE99269}" destId="{6BEC72EA-7446-4EAE-9329-C68BDB9C75DE}" srcOrd="2" destOrd="0" parTransId="{CBCBAC2F-8CC2-472F-91B7-4A6798A4AB33}" sibTransId="{E57C3B19-B365-418E-9587-A5C98709A177}"/>
    <dgm:cxn modelId="{20F9C821-D54C-4099-A138-618D7196B46B}" type="presOf" srcId="{6BEC72EA-7446-4EAE-9329-C68BDB9C75DE}" destId="{3FE799DF-0C9C-4E4C-8238-F930B6465237}" srcOrd="0" destOrd="0" presId="urn:microsoft.com/office/officeart/2005/8/layout/matrix3"/>
    <dgm:cxn modelId="{8D518264-C403-4DE5-8BB2-488E27637864}" srcId="{5B2D6C2D-476F-491A-B60F-799DBAE99269}" destId="{1CAB8EAF-CB1A-41B2-A20F-9F2A94B805D4}" srcOrd="0" destOrd="0" parTransId="{4F1D7FA0-5496-4680-A189-BA21809E9D8A}" sibTransId="{0BA2FA8F-4B86-4963-8126-6F0F988D971A}"/>
    <dgm:cxn modelId="{4F9276A9-3C60-4EBB-A93B-93B269436F9C}" type="presOf" srcId="{1CAB8EAF-CB1A-41B2-A20F-9F2A94B805D4}" destId="{6A437AC1-54FD-40DC-A55D-C22F273BC2D1}" srcOrd="0" destOrd="0" presId="urn:microsoft.com/office/officeart/2005/8/layout/matrix3"/>
    <dgm:cxn modelId="{6DC8401A-2AB6-4ED7-B3E3-F2E584544B48}" srcId="{5B2D6C2D-476F-491A-B60F-799DBAE99269}" destId="{19518DA7-F0E6-4333-9EA1-EE9C574D88E4}" srcOrd="1" destOrd="0" parTransId="{F134F921-9190-4E8C-B582-AA91510C37FB}" sibTransId="{5A30FE00-8945-4BEA-8584-D474CB3FD8F5}"/>
    <dgm:cxn modelId="{EDB540EF-64DF-44CA-9392-0F9578B8B566}" type="presOf" srcId="{19518DA7-F0E6-4333-9EA1-EE9C574D88E4}" destId="{C49E942E-8FD6-4B23-BF95-BF3DCFC0B240}" srcOrd="0" destOrd="0" presId="urn:microsoft.com/office/officeart/2005/8/layout/matrix3"/>
    <dgm:cxn modelId="{C21B5ED6-CABE-4A26-8618-759C6590D451}" type="presOf" srcId="{06B69BE0-7962-474D-B620-0390EFD2BF96}" destId="{ED42F914-32C9-496F-8D95-E753F3FDE239}" srcOrd="0" destOrd="0" presId="urn:microsoft.com/office/officeart/2005/8/layout/matrix3"/>
    <dgm:cxn modelId="{C4717273-1CB6-4453-B174-DD4B07DBFEEF}" type="presParOf" srcId="{1F7677D7-AB2C-450F-A98C-40975184F09F}" destId="{CB22994D-45B5-482A-A90B-C5A45DE82DF2}" srcOrd="0" destOrd="0" presId="urn:microsoft.com/office/officeart/2005/8/layout/matrix3"/>
    <dgm:cxn modelId="{169AD271-CBA9-481B-A210-9401D8971055}" type="presParOf" srcId="{1F7677D7-AB2C-450F-A98C-40975184F09F}" destId="{6A437AC1-54FD-40DC-A55D-C22F273BC2D1}" srcOrd="1" destOrd="0" presId="urn:microsoft.com/office/officeart/2005/8/layout/matrix3"/>
    <dgm:cxn modelId="{226E0E7C-1372-4B13-84AA-2DEC636F9D28}" type="presParOf" srcId="{1F7677D7-AB2C-450F-A98C-40975184F09F}" destId="{C49E942E-8FD6-4B23-BF95-BF3DCFC0B240}" srcOrd="2" destOrd="0" presId="urn:microsoft.com/office/officeart/2005/8/layout/matrix3"/>
    <dgm:cxn modelId="{5E625115-C387-4C32-9CDD-638CB6D7C5CE}" type="presParOf" srcId="{1F7677D7-AB2C-450F-A98C-40975184F09F}" destId="{3FE799DF-0C9C-4E4C-8238-F930B6465237}" srcOrd="3" destOrd="0" presId="urn:microsoft.com/office/officeart/2005/8/layout/matrix3"/>
    <dgm:cxn modelId="{CD9474D3-1A96-4042-AEC8-8A8BDF8DEB8E}" type="presParOf" srcId="{1F7677D7-AB2C-450F-A98C-40975184F09F}" destId="{ED42F914-32C9-496F-8D95-E753F3FDE23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4A4887-BB3A-4171-8511-3B5E416E0CFF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0658B7B-5CFB-46C3-B502-24FC167D0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976C6-80AE-41E0-9C03-E29DABBD8BFD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1519A-C5F3-4DAC-94FE-53512D0DCD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B778729-317E-4CEF-A60C-11B4D2F1928E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9015C6-AE33-4647-81A1-9AA7C2D45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32C23-3468-4D77-8F00-D58C0E4DEDEE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6F0D4-F43C-41EC-A074-A84050C6B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54061-B60D-4F6F-8304-90CC6F1AF144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2BA5F-8505-4564-A041-71F8746E5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628D1-5D31-4C16-98FB-30524C7FABFC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95FDC-FB3A-4A5E-91D0-CDD362BDA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4396-824C-4EB8-8CC7-AF06B5B14284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D5FD1-E6E2-4895-BA4F-734C53287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ABC26-2760-47FD-8085-B8A7736793BB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40836-8F20-407E-82FE-8A1B3CDC5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F8200F-F1F6-4F11-84B1-513F2CB4DF64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AF9174-7F3A-4C9B-AF07-7ED00085C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237C7-A220-456E-9863-DD14D0B00288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CA61B-ED27-4ABE-939B-141194EF3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7182AF-8CE9-49B3-8967-6D5BD28DCAFB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491BE45-D591-4ECF-8807-1B4CD076B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CCFDB9B-5977-426A-8039-F1BC38033B40}" type="datetimeFigureOut">
              <a:rPr lang="ru-RU"/>
              <a:pPr>
                <a:defRPr/>
              </a:pPr>
              <a:t>03.12.2010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A2B50CA-8400-4C71-9D73-99D87ECED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school.xvatit.com/index.php?title=%D0%A4%D0%B0%D0%B9%D0%BB:Asd32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 fontAlgn="auto">
              <a:spcAft>
                <a:spcPts val="0"/>
              </a:spcAft>
              <a:defRPr/>
            </a:pPr>
            <a:r>
              <a:rPr lang="ru-RU" dirty="0" smtClean="0"/>
              <a:t>Проблема </a:t>
            </a:r>
            <a:r>
              <a:rPr lang="ru-RU" dirty="0" err="1" smtClean="0"/>
              <a:t>вибору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В</a:t>
            </a:r>
            <a:r>
              <a:rPr lang="uk-UA" dirty="0" err="1" smtClean="0"/>
              <a:t>міння</a:t>
            </a:r>
            <a:r>
              <a:rPr lang="uk-UA" dirty="0" smtClean="0"/>
              <a:t> вибирати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endParaRPr lang="ru-RU" sz="26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571500" y="285750"/>
            <a:ext cx="7072313" cy="5857875"/>
          </a:xfrm>
        </p:spPr>
        <p:txBody>
          <a:bodyPr/>
          <a:lstStyle/>
          <a:p>
            <a:r>
              <a:rPr lang="ru-RU" smtClean="0"/>
              <a:t>Виробничі можливості економічної системи обмежені рідкістю ресурсів виробництва, їх рідкісність з розвитком суспільства, як правило, зростає. Це зумовлено тим, що вичерпуються невідтворювані ресурси, водночас розширюються і зростають економічні потреби. Перед суспільством постає проблема економічного вибору. Вона стає основною проблемою ефективного функціонування економічної системи. 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Відображення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економічного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28625" y="1609725"/>
            <a:ext cx="7267575" cy="51054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Стрелка вниз 3"/>
          <p:cNvSpPr/>
          <p:nvPr/>
        </p:nvSpPr>
        <p:spPr>
          <a:xfrm>
            <a:off x="1928813" y="1643063"/>
            <a:ext cx="3929062" cy="1285875"/>
          </a:xfrm>
          <a:prstGeom prst="downArrow">
            <a:avLst>
              <a:gd name="adj1" fmla="val 50000"/>
              <a:gd name="adj2" fmla="val 510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постановка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endParaRPr lang="ru-RU" dirty="0"/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928813" y="3000375"/>
            <a:ext cx="4000500" cy="164306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виробляти</a:t>
            </a:r>
            <a:r>
              <a:rPr lang="ru-RU" dirty="0"/>
              <a:t>?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вироблятись</a:t>
            </a:r>
            <a:r>
              <a:rPr lang="ru-RU" dirty="0"/>
              <a:t> </a:t>
            </a:r>
            <a:r>
              <a:rPr lang="ru-RU" dirty="0" err="1"/>
              <a:t>даною</a:t>
            </a:r>
            <a:r>
              <a:rPr lang="ru-RU" dirty="0"/>
              <a:t> </a:t>
            </a:r>
            <a:r>
              <a:rPr lang="ru-RU" dirty="0" err="1"/>
              <a:t>економічною</a:t>
            </a:r>
            <a:r>
              <a:rPr lang="ru-RU" dirty="0"/>
              <a:t> системою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часу? 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928813" y="4643438"/>
            <a:ext cx="4000500" cy="24288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Як </a:t>
            </a:r>
            <a:r>
              <a:rPr lang="ru-RU" dirty="0" err="1"/>
              <a:t>виробляти</a:t>
            </a:r>
            <a:r>
              <a:rPr lang="ru-RU" dirty="0"/>
              <a:t>? За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комбінації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створюватись</a:t>
            </a:r>
            <a:r>
              <a:rPr lang="ru-RU" dirty="0"/>
              <a:t> </a:t>
            </a:r>
            <a:r>
              <a:rPr lang="ru-RU" dirty="0" err="1"/>
              <a:t>обрані</a:t>
            </a:r>
            <a:r>
              <a:rPr lang="ru-RU" dirty="0"/>
              <a:t> </a:t>
            </a:r>
            <a:r>
              <a:rPr lang="ru-RU" dirty="0" err="1"/>
              <a:t>товари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28625" y="142875"/>
            <a:ext cx="7267575" cy="6313488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928813" y="357188"/>
            <a:ext cx="4429125" cy="2286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Для </a:t>
            </a:r>
            <a:r>
              <a:rPr lang="ru-RU" dirty="0"/>
              <a:t>кого </a:t>
            </a:r>
            <a:r>
              <a:rPr lang="ru-RU" dirty="0" err="1"/>
              <a:t>виробляти</a:t>
            </a:r>
            <a:r>
              <a:rPr lang="ru-RU" dirty="0"/>
              <a:t>? </a:t>
            </a:r>
            <a:r>
              <a:rPr lang="ru-RU" dirty="0" err="1"/>
              <a:t>Хто</a:t>
            </a:r>
            <a:r>
              <a:rPr lang="ru-RU" dirty="0"/>
              <a:t> буде </a:t>
            </a:r>
            <a:r>
              <a:rPr lang="ru-RU" dirty="0" err="1"/>
              <a:t>купувати</a:t>
            </a:r>
            <a:r>
              <a:rPr lang="ru-RU" dirty="0"/>
              <a:t>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оплачувати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, </a:t>
            </a:r>
            <a:r>
              <a:rPr lang="ru-RU" dirty="0" err="1"/>
              <a:t>здобуваючи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користь</a:t>
            </a:r>
            <a:r>
              <a:rPr lang="ru-RU" dirty="0"/>
              <a:t>? </a:t>
            </a:r>
            <a:r>
              <a:rPr lang="ru-RU" dirty="0" err="1"/>
              <a:t>Яким</a:t>
            </a:r>
            <a:r>
              <a:rPr lang="ru-RU" dirty="0"/>
              <a:t> буде доход </a:t>
            </a:r>
            <a:r>
              <a:rPr lang="ru-RU" dirty="0" err="1"/>
              <a:t>нації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Крива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можливостей</a:t>
            </a:r>
            <a:endParaRPr lang="ru-RU" dirty="0"/>
          </a:p>
        </p:txBody>
      </p:sp>
      <p:pic>
        <p:nvPicPr>
          <p:cNvPr id="17410" name="Содержимое 3" descr="Asd32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85938" y="1857375"/>
            <a:ext cx="4429125" cy="40719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285750"/>
            <a:ext cx="7358063" cy="6000750"/>
          </a:xfrm>
        </p:spPr>
        <p:txBody>
          <a:bodyPr>
            <a:normAutofit fontScale="5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err="1" smtClean="0"/>
              <a:t>Кожна</a:t>
            </a:r>
            <a:r>
              <a:rPr lang="ru-RU" sz="2900" dirty="0" smtClean="0"/>
              <a:t> точка на </a:t>
            </a:r>
            <a:r>
              <a:rPr lang="ru-RU" sz="2900" dirty="0" err="1" smtClean="0"/>
              <a:t>кривій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виробничих</a:t>
            </a:r>
            <a:r>
              <a:rPr lang="ru-RU" sz="2900" dirty="0" smtClean="0"/>
              <a:t> </a:t>
            </a:r>
            <a:r>
              <a:rPr lang="ru-RU" sz="2900" dirty="0" err="1" smtClean="0"/>
              <a:t>можливостей</a:t>
            </a:r>
            <a:r>
              <a:rPr lang="ru-RU" sz="2900" dirty="0" smtClean="0"/>
              <a:t> (А, В, С, D) </a:t>
            </a:r>
            <a:r>
              <a:rPr lang="ru-RU" sz="2900" dirty="0" err="1" smtClean="0"/>
              <a:t>характеризує</a:t>
            </a:r>
            <a:r>
              <a:rPr lang="ru-RU" sz="2900" dirty="0" smtClean="0"/>
              <a:t> </a:t>
            </a:r>
            <a:r>
              <a:rPr lang="ru-RU" sz="2900" dirty="0" err="1" smtClean="0"/>
              <a:t>максимальний</a:t>
            </a:r>
            <a:r>
              <a:rPr lang="ru-RU" sz="2900" dirty="0" smtClean="0"/>
              <a:t> </a:t>
            </a:r>
            <a:r>
              <a:rPr lang="ru-RU" sz="2900" dirty="0" err="1" smtClean="0"/>
              <a:t>обсяг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виробництва</a:t>
            </a:r>
            <a:r>
              <a:rPr lang="ru-RU" sz="2900" dirty="0" smtClean="0"/>
              <a:t> </a:t>
            </a:r>
            <a:r>
              <a:rPr lang="ru-RU" sz="2900" dirty="0" err="1" smtClean="0"/>
              <a:t>двох</a:t>
            </a:r>
            <a:r>
              <a:rPr lang="ru-RU" sz="2900" dirty="0" smtClean="0"/>
              <a:t> </a:t>
            </a:r>
            <a:r>
              <a:rPr lang="ru-RU" sz="2900" dirty="0" err="1" smtClean="0"/>
              <a:t>товарів</a:t>
            </a:r>
            <a:r>
              <a:rPr lang="ru-RU" sz="2900" dirty="0" smtClean="0"/>
              <a:t> </a:t>
            </a:r>
            <a:r>
              <a:rPr lang="ru-RU" sz="2900" dirty="0" err="1" smtClean="0"/>
              <a:t>одночасно</a:t>
            </a:r>
            <a:r>
              <a:rPr lang="ru-RU" sz="2900" dirty="0" smtClean="0"/>
              <a:t>, </a:t>
            </a:r>
            <a:r>
              <a:rPr lang="ru-RU" sz="2900" dirty="0" err="1" smtClean="0"/>
              <a:t>що</a:t>
            </a:r>
            <a:r>
              <a:rPr lang="ru-RU" sz="2900" dirty="0" smtClean="0"/>
              <a:t> </a:t>
            </a:r>
            <a:r>
              <a:rPr lang="ru-RU" sz="2900" dirty="0" err="1" smtClean="0"/>
              <a:t>свідчить</a:t>
            </a:r>
            <a:r>
              <a:rPr lang="ru-RU" sz="2900" dirty="0" smtClean="0"/>
              <a:t> про </a:t>
            </a:r>
            <a:r>
              <a:rPr lang="ru-RU" sz="2900" dirty="0" err="1" smtClean="0"/>
              <a:t>ефективність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використання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наявних</a:t>
            </a:r>
            <a:r>
              <a:rPr lang="ru-RU" sz="2900" dirty="0" smtClean="0"/>
              <a:t> </a:t>
            </a:r>
            <a:r>
              <a:rPr lang="ru-RU" sz="2900" dirty="0" err="1" smtClean="0"/>
              <a:t>ресурсів</a:t>
            </a:r>
            <a:r>
              <a:rPr lang="ru-RU" sz="2900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err="1" smtClean="0"/>
              <a:t>Збільшення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виробництва</a:t>
            </a:r>
            <a:r>
              <a:rPr lang="ru-RU" sz="2900" dirty="0" smtClean="0"/>
              <a:t> товару X </a:t>
            </a:r>
            <a:r>
              <a:rPr lang="ru-RU" sz="2900" dirty="0" err="1" smtClean="0"/>
              <a:t>неодмінно</a:t>
            </a:r>
            <a:r>
              <a:rPr lang="ru-RU" sz="2900" dirty="0" smtClean="0"/>
              <a:t> </a:t>
            </a:r>
            <a:r>
              <a:rPr lang="ru-RU" sz="2900" dirty="0" err="1" smtClean="0"/>
              <a:t>вимагає</a:t>
            </a:r>
            <a:r>
              <a:rPr lang="ru-RU" sz="2900" dirty="0" smtClean="0"/>
              <a:t> </a:t>
            </a:r>
            <a:r>
              <a:rPr lang="ru-RU" sz="2900" dirty="0" err="1" smtClean="0"/>
              <a:t>зменшення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виробництва</a:t>
            </a:r>
            <a:r>
              <a:rPr lang="ru-RU" sz="2900" dirty="0" smtClean="0"/>
              <a:t> товару Y: </a:t>
            </a:r>
            <a:r>
              <a:rPr lang="ru-RU" sz="2900" dirty="0" err="1" smtClean="0"/>
              <a:t>мають</a:t>
            </a:r>
            <a:r>
              <a:rPr lang="ru-RU" sz="2900" dirty="0" smtClean="0"/>
              <a:t> </a:t>
            </a:r>
            <a:r>
              <a:rPr lang="ru-RU" sz="2900" dirty="0" err="1" smtClean="0"/>
              <a:t>місце</a:t>
            </a:r>
            <a:r>
              <a:rPr lang="ru-RU" sz="2900" dirty="0" smtClean="0"/>
              <a:t> </a:t>
            </a:r>
            <a:r>
              <a:rPr lang="ru-RU" sz="2900" dirty="0" err="1" smtClean="0"/>
              <a:t>альтернативні</a:t>
            </a:r>
            <a:r>
              <a:rPr lang="ru-RU" sz="2900" dirty="0" smtClean="0"/>
              <a:t> </a:t>
            </a:r>
            <a:r>
              <a:rPr lang="ru-RU" sz="2900" dirty="0" err="1" smtClean="0"/>
              <a:t>витрати</a:t>
            </a:r>
            <a:r>
              <a:rPr lang="ru-RU" sz="2900" dirty="0" smtClean="0"/>
              <a:t>.</a:t>
            </a:r>
            <a:br>
              <a:rPr lang="ru-RU" sz="2900" dirty="0" smtClean="0"/>
            </a:br>
            <a:r>
              <a:rPr lang="ru-RU" sz="2900" dirty="0" err="1" smtClean="0"/>
              <a:t>Альтернативні</a:t>
            </a:r>
            <a:r>
              <a:rPr lang="ru-RU" sz="2900" dirty="0" smtClean="0"/>
              <a:t> </a:t>
            </a:r>
            <a:r>
              <a:rPr lang="ru-RU" sz="2900" dirty="0" err="1" smtClean="0"/>
              <a:t>витрати</a:t>
            </a:r>
            <a:r>
              <a:rPr lang="ru-RU" sz="2900" dirty="0" smtClean="0"/>
              <a:t> - </a:t>
            </a:r>
            <a:r>
              <a:rPr lang="ru-RU" sz="2900" dirty="0" err="1" smtClean="0"/>
              <a:t>визначають</a:t>
            </a:r>
            <a:r>
              <a:rPr lang="ru-RU" sz="2900" dirty="0" smtClean="0"/>
              <a:t> </a:t>
            </a:r>
            <a:r>
              <a:rPr lang="ru-RU" sz="2900" dirty="0" err="1" smtClean="0"/>
              <a:t>цінність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найкращого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варіанту</a:t>
            </a:r>
            <a:r>
              <a:rPr lang="ru-RU" sz="2900" dirty="0" smtClean="0"/>
              <a:t>, </a:t>
            </a:r>
            <a:r>
              <a:rPr lang="ru-RU" sz="2900" dirty="0" err="1" smtClean="0"/>
              <a:t>від</a:t>
            </a:r>
            <a:r>
              <a:rPr lang="ru-RU" sz="2900" dirty="0" smtClean="0"/>
              <a:t> </a:t>
            </a:r>
            <a:r>
              <a:rPr lang="ru-RU" sz="2900" dirty="0" err="1" smtClean="0"/>
              <a:t>якого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відмовилися</a:t>
            </a:r>
            <a:r>
              <a:rPr lang="ru-RU" sz="2900" dirty="0" smtClean="0"/>
              <a:t> в </a:t>
            </a:r>
            <a:r>
              <a:rPr lang="ru-RU" sz="2900" dirty="0" err="1" smtClean="0"/>
              <a:t>процесі</a:t>
            </a:r>
            <a:r>
              <a:rPr lang="ru-RU" sz="2900" dirty="0" smtClean="0"/>
              <a:t> </a:t>
            </a:r>
            <a:r>
              <a:rPr lang="ru-RU" sz="2900" dirty="0" err="1" smtClean="0"/>
              <a:t>економічного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вибору</a:t>
            </a:r>
            <a:r>
              <a:rPr lang="ru-RU" sz="2900" dirty="0" smtClean="0"/>
              <a:t>. Вони </a:t>
            </a:r>
            <a:r>
              <a:rPr lang="ru-RU" sz="2900" dirty="0" err="1" smtClean="0"/>
              <a:t>характеризуються</a:t>
            </a:r>
            <a:r>
              <a:rPr lang="ru-RU" sz="2900" dirty="0" smtClean="0"/>
              <a:t> </a:t>
            </a:r>
            <a:r>
              <a:rPr lang="ru-RU" sz="2900" dirty="0" err="1" smtClean="0"/>
              <a:t>цінністю</a:t>
            </a:r>
            <a:r>
              <a:rPr lang="ru-RU" sz="2900" dirty="0" smtClean="0"/>
              <a:t> </a:t>
            </a:r>
            <a:r>
              <a:rPr lang="ru-RU" sz="2900" dirty="0" err="1" smtClean="0"/>
              <a:t>втрачених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можливостей</a:t>
            </a:r>
            <a:r>
              <a:rPr lang="ru-RU" sz="2900" dirty="0" smtClean="0"/>
              <a:t>: </a:t>
            </a:r>
            <a:r>
              <a:rPr lang="ru-RU" sz="2900" dirty="0" err="1" smtClean="0"/>
              <a:t>витрати</a:t>
            </a:r>
            <a:r>
              <a:rPr lang="ru-RU" sz="2900" dirty="0" smtClean="0"/>
              <a:t> на </a:t>
            </a:r>
            <a:r>
              <a:rPr lang="ru-RU" sz="2900" dirty="0" err="1" smtClean="0"/>
              <a:t>виробництво</a:t>
            </a:r>
            <a:r>
              <a:rPr lang="ru-RU" sz="2900" dirty="0" smtClean="0"/>
              <a:t> </a:t>
            </a:r>
            <a:r>
              <a:rPr lang="ru-RU" sz="2900" dirty="0" err="1" smtClean="0"/>
              <a:t>будь-якого</a:t>
            </a:r>
            <a:r>
              <a:rPr lang="ru-RU" sz="2900" dirty="0" smtClean="0"/>
              <a:t> блага, </a:t>
            </a:r>
            <a:r>
              <a:rPr lang="ru-RU" sz="2900" dirty="0" err="1" smtClean="0"/>
              <a:t>що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виражені</a:t>
            </a:r>
            <a:r>
              <a:rPr lang="ru-RU" sz="2900" dirty="0" smtClean="0"/>
              <a:t> через </a:t>
            </a:r>
            <a:r>
              <a:rPr lang="ru-RU" sz="2900" dirty="0" err="1" smtClean="0"/>
              <a:t>інше</a:t>
            </a:r>
            <a:r>
              <a:rPr lang="ru-RU" sz="2900" dirty="0" smtClean="0"/>
              <a:t>, </a:t>
            </a:r>
            <a:r>
              <a:rPr lang="ru-RU" sz="2900" dirty="0" err="1" smtClean="0"/>
              <a:t>яким</a:t>
            </a:r>
            <a:r>
              <a:rPr lang="ru-RU" sz="2900" dirty="0" smtClean="0"/>
              <a:t> </a:t>
            </a:r>
            <a:r>
              <a:rPr lang="ru-RU" sz="2900" dirty="0" err="1" smtClean="0"/>
              <a:t>жертвують</a:t>
            </a:r>
            <a:r>
              <a:rPr lang="ru-RU" sz="2900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Крива </a:t>
            </a:r>
            <a:r>
              <a:rPr lang="ru-RU" sz="2900" dirty="0" err="1" smtClean="0"/>
              <a:t>має</a:t>
            </a:r>
            <a:r>
              <a:rPr lang="ru-RU" sz="2900" dirty="0" smtClean="0"/>
              <a:t> </a:t>
            </a:r>
            <a:r>
              <a:rPr lang="ru-RU" sz="2900" dirty="0" err="1" smtClean="0"/>
              <a:t>вигнуту</a:t>
            </a:r>
            <a:r>
              <a:rPr lang="ru-RU" sz="2900" dirty="0" smtClean="0"/>
              <a:t> форму: </a:t>
            </a:r>
            <a:r>
              <a:rPr lang="ru-RU" sz="2900" dirty="0" err="1" smtClean="0"/>
              <a:t>кожна</a:t>
            </a:r>
            <a:r>
              <a:rPr lang="ru-RU" sz="2900" dirty="0" smtClean="0"/>
              <a:t> </a:t>
            </a:r>
            <a:r>
              <a:rPr lang="ru-RU" sz="2900" dirty="0" err="1" smtClean="0"/>
              <a:t>додаткова</a:t>
            </a:r>
            <a:r>
              <a:rPr lang="ru-RU" sz="2900" dirty="0" smtClean="0"/>
              <a:t> </a:t>
            </a:r>
            <a:r>
              <a:rPr lang="ru-RU" sz="2900" dirty="0" err="1" smtClean="0"/>
              <a:t>кількість</a:t>
            </a:r>
            <a:r>
              <a:rPr lang="ru-RU" sz="2900" dirty="0" smtClean="0"/>
              <a:t> товару Х </a:t>
            </a:r>
            <a:r>
              <a:rPr lang="ru-RU" sz="2900" dirty="0" err="1" smtClean="0"/>
              <a:t>потребує</a:t>
            </a:r>
            <a:r>
              <a:rPr lang="ru-RU" sz="2900" dirty="0" smtClean="0"/>
              <a:t> все </a:t>
            </a:r>
            <a:r>
              <a:rPr lang="ru-RU" sz="2900" dirty="0" err="1" smtClean="0"/>
              <a:t>більшого</a:t>
            </a:r>
            <a:r>
              <a:rPr lang="ru-RU" sz="2900" dirty="0" smtClean="0"/>
              <a:t> </a:t>
            </a:r>
            <a:r>
              <a:rPr lang="ru-RU" sz="2900" dirty="0" err="1" smtClean="0"/>
              <a:t>скорочення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виробництва</a:t>
            </a:r>
            <a:r>
              <a:rPr lang="ru-RU" sz="2900" dirty="0" smtClean="0"/>
              <a:t> товару Y.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Точка F </a:t>
            </a:r>
            <a:r>
              <a:rPr lang="ru-RU" sz="2900" dirty="0" err="1" smtClean="0"/>
              <a:t>знаходиться</a:t>
            </a:r>
            <a:r>
              <a:rPr lang="ru-RU" sz="2900" dirty="0" smtClean="0"/>
              <a:t> </a:t>
            </a:r>
            <a:r>
              <a:rPr lang="ru-RU" sz="2900" dirty="0" err="1" smtClean="0"/>
              <a:t>нижче</a:t>
            </a:r>
            <a:r>
              <a:rPr lang="ru-RU" sz="2900" dirty="0" smtClean="0"/>
              <a:t> </a:t>
            </a:r>
            <a:r>
              <a:rPr lang="ru-RU" sz="2900" dirty="0" err="1" smtClean="0"/>
              <a:t>кривої</a:t>
            </a:r>
            <a:r>
              <a:rPr lang="ru-RU" sz="2900" dirty="0" smtClean="0"/>
              <a:t> ABCD: вона </a:t>
            </a:r>
            <a:r>
              <a:rPr lang="ru-RU" sz="2900" dirty="0" err="1" smtClean="0"/>
              <a:t>являє</a:t>
            </a:r>
            <a:r>
              <a:rPr lang="ru-RU" sz="2900" dirty="0" smtClean="0"/>
              <a:t> собою </a:t>
            </a:r>
            <a:r>
              <a:rPr lang="ru-RU" sz="2900" dirty="0" err="1" smtClean="0"/>
              <a:t>неефективне</a:t>
            </a:r>
            <a:r>
              <a:rPr lang="ru-RU" sz="2900" dirty="0" smtClean="0"/>
              <a:t> </a:t>
            </a:r>
            <a:r>
              <a:rPr lang="ru-RU" sz="2900" dirty="0" err="1" smtClean="0"/>
              <a:t>використання</a:t>
            </a:r>
            <a:r>
              <a:rPr lang="ru-RU" sz="2900" dirty="0" smtClean="0"/>
              <a:t> </a:t>
            </a:r>
            <a:r>
              <a:rPr lang="ru-RU" sz="2900" dirty="0" err="1" smtClean="0"/>
              <a:t>ресурсів</a:t>
            </a:r>
            <a:r>
              <a:rPr lang="ru-RU" sz="2900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Точка М </a:t>
            </a:r>
            <a:r>
              <a:rPr lang="ru-RU" sz="2900" dirty="0" err="1" smtClean="0"/>
              <a:t>знаходиться</a:t>
            </a:r>
            <a:r>
              <a:rPr lang="ru-RU" sz="2900" dirty="0" smtClean="0"/>
              <a:t> поза межами </a:t>
            </a:r>
            <a:r>
              <a:rPr lang="ru-RU" sz="2900" dirty="0" err="1" smtClean="0"/>
              <a:t>ресурсних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можливостей</a:t>
            </a:r>
            <a:r>
              <a:rPr lang="ru-RU" sz="2900" dirty="0" smtClean="0"/>
              <a:t>: </a:t>
            </a:r>
            <a:r>
              <a:rPr lang="ru-RU" sz="2900" dirty="0" err="1" smtClean="0"/>
              <a:t>ілюструє</a:t>
            </a:r>
            <a:r>
              <a:rPr lang="ru-RU" sz="2900" dirty="0" smtClean="0"/>
              <a:t> </a:t>
            </a:r>
            <a:r>
              <a:rPr lang="ru-RU" sz="2900" dirty="0" err="1" smtClean="0"/>
              <a:t>обмеженість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ресурсів</a:t>
            </a:r>
            <a:r>
              <a:rPr lang="ru-RU" sz="2900" dirty="0" smtClean="0"/>
              <a:t> </a:t>
            </a:r>
            <a:r>
              <a:rPr lang="ru-RU" sz="2900" dirty="0" err="1" smtClean="0"/>
              <a:t>графічно</a:t>
            </a:r>
            <a:r>
              <a:rPr lang="ru-RU" sz="2900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Важливі</a:t>
            </a:r>
            <a:r>
              <a:rPr lang="ru-RU" dirty="0" smtClean="0"/>
              <a:t> </a:t>
            </a:r>
            <a:r>
              <a:rPr lang="ru-RU" dirty="0" err="1" smtClean="0"/>
              <a:t>припущення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416"/>
          <a:ext cx="72390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err="1" smtClean="0"/>
              <a:t>фундаментальні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Кривої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виробничих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можливостей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416"/>
          <a:ext cx="72390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.    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вибирати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785938"/>
            <a:ext cx="7400925" cy="4676775"/>
          </a:xfrm>
        </p:spPr>
        <p:txBody>
          <a:bodyPr>
            <a:normAutofit fontScale="850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вибирати</a:t>
            </a:r>
            <a:r>
              <a:rPr lang="ru-RU" dirty="0" smtClean="0"/>
              <a:t> </a:t>
            </a:r>
            <a:r>
              <a:rPr lang="ru-RU" dirty="0" err="1" smtClean="0"/>
              <a:t>ілюструє</a:t>
            </a:r>
            <a:r>
              <a:rPr lang="ru-RU" dirty="0" smtClean="0"/>
              <a:t> крива </a:t>
            </a:r>
            <a:r>
              <a:rPr lang="ru-RU" dirty="0" err="1" smtClean="0"/>
              <a:t>виробничих</a:t>
            </a:r>
            <a:r>
              <a:rPr lang="ru-RU" dirty="0" smtClean="0"/>
              <a:t> </a:t>
            </a:r>
            <a:r>
              <a:rPr lang="ru-RU" dirty="0" err="1" smtClean="0"/>
              <a:t>можливостей</a:t>
            </a:r>
            <a:r>
              <a:rPr lang="ru-RU" dirty="0" smtClean="0"/>
              <a:t>. Для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досягти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характеризує</a:t>
            </a:r>
            <a:r>
              <a:rPr lang="ru-RU" dirty="0" smtClean="0"/>
              <a:t> </a:t>
            </a:r>
            <a:r>
              <a:rPr lang="ru-RU" dirty="0" err="1" smtClean="0"/>
              <a:t>зв'язок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обсягом</a:t>
            </a:r>
            <a:r>
              <a:rPr lang="ru-RU" dirty="0" smtClean="0"/>
              <a:t> </a:t>
            </a:r>
            <a:r>
              <a:rPr lang="ru-RU" dirty="0" err="1" smtClean="0"/>
              <a:t>вироблених</a:t>
            </a:r>
            <a:r>
              <a:rPr lang="ru-RU" dirty="0" smtClean="0"/>
              <a:t> </a:t>
            </a:r>
            <a:r>
              <a:rPr lang="ru-RU" dirty="0" err="1" smtClean="0"/>
              <a:t>економічних</a:t>
            </a:r>
            <a:r>
              <a:rPr lang="ru-RU" dirty="0" smtClean="0"/>
              <a:t> благ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ресурсів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застосовуються</a:t>
            </a:r>
            <a:r>
              <a:rPr lang="ru-RU" dirty="0" smtClean="0"/>
              <a:t> в </a:t>
            </a:r>
            <a:r>
              <a:rPr lang="ru-RU" dirty="0" err="1" smtClean="0"/>
              <a:t>процесі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Більша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благ, </a:t>
            </a:r>
            <a:r>
              <a:rPr lang="ru-RU" dirty="0" err="1" smtClean="0"/>
              <a:t>отримана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даного</a:t>
            </a:r>
            <a:r>
              <a:rPr lang="ru-RU" dirty="0" smtClean="0"/>
              <a:t> </a:t>
            </a:r>
            <a:r>
              <a:rPr lang="ru-RU" dirty="0" err="1" smtClean="0"/>
              <a:t>обсягу</a:t>
            </a:r>
            <a:r>
              <a:rPr lang="ru-RU" dirty="0" smtClean="0"/>
              <a:t> затрат </a:t>
            </a:r>
            <a:r>
              <a:rPr lang="ru-RU" dirty="0" err="1" smtClean="0"/>
              <a:t>означає</a:t>
            </a:r>
            <a:r>
              <a:rPr lang="ru-RU" dirty="0" smtClean="0"/>
              <a:t>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Менший</a:t>
            </a:r>
            <a:r>
              <a:rPr lang="ru-RU" dirty="0" smtClean="0"/>
              <a:t> </a:t>
            </a:r>
            <a:r>
              <a:rPr lang="ru-RU" dirty="0" err="1" smtClean="0"/>
              <a:t>обсяг</a:t>
            </a:r>
            <a:r>
              <a:rPr lang="ru-RU" dirty="0" smtClean="0"/>
              <a:t> благ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затрат —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/>
              <a:t>висновок</a:t>
            </a:r>
            <a:endParaRPr lang="ru-RU" dirty="0"/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Отже, ми бачимо що зробити ефективний вибір можна лише в точках на кривій виробничих можливостей, оскільки це максимально можливий обсяг виробництва продукції, при даному обсязі ресурсів.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</TotalTime>
  <Words>288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Trebuchet MS</vt:lpstr>
      <vt:lpstr>Arial</vt:lpstr>
      <vt:lpstr>Wingdings 2</vt:lpstr>
      <vt:lpstr>Wingdings</vt:lpstr>
      <vt:lpstr>Calibri</vt:lpstr>
      <vt:lpstr>Изящная</vt:lpstr>
      <vt:lpstr>Изящная</vt:lpstr>
      <vt:lpstr>Изящная</vt:lpstr>
      <vt:lpstr>Изящная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Проблема вибору.  Вміння вибирати</dc:title>
  <dc:creator>111</dc:creator>
  <cp:lastModifiedBy>Admin</cp:lastModifiedBy>
  <cp:revision>4</cp:revision>
  <dcterms:created xsi:type="dcterms:W3CDTF">2010-11-30T23:24:27Z</dcterms:created>
  <dcterms:modified xsi:type="dcterms:W3CDTF">2010-12-03T11:15:21Z</dcterms:modified>
</cp:coreProperties>
</file>