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9C30-2753-41C0-9E09-627985901DB1}" type="datetimeFigureOut">
              <a:rPr lang="uk-UA" smtClean="0"/>
              <a:pPr/>
              <a:t>27.02.2011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64385-1866-4DFC-B19A-5B31CB759D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9C30-2753-41C0-9E09-627985901DB1}" type="datetimeFigureOut">
              <a:rPr lang="uk-UA" smtClean="0"/>
              <a:pPr/>
              <a:t>27.02.2011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64385-1866-4DFC-B19A-5B31CB759D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9C30-2753-41C0-9E09-627985901DB1}" type="datetimeFigureOut">
              <a:rPr lang="uk-UA" smtClean="0"/>
              <a:pPr/>
              <a:t>27.02.2011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64385-1866-4DFC-B19A-5B31CB759D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9C30-2753-41C0-9E09-627985901DB1}" type="datetimeFigureOut">
              <a:rPr lang="uk-UA" smtClean="0"/>
              <a:pPr/>
              <a:t>27.02.2011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64385-1866-4DFC-B19A-5B31CB759D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9C30-2753-41C0-9E09-627985901DB1}" type="datetimeFigureOut">
              <a:rPr lang="uk-UA" smtClean="0"/>
              <a:pPr/>
              <a:t>27.02.2011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64385-1866-4DFC-B19A-5B31CB759D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9C30-2753-41C0-9E09-627985901DB1}" type="datetimeFigureOut">
              <a:rPr lang="uk-UA" smtClean="0"/>
              <a:pPr/>
              <a:t>27.02.2011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64385-1866-4DFC-B19A-5B31CB759D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9C30-2753-41C0-9E09-627985901DB1}" type="datetimeFigureOut">
              <a:rPr lang="uk-UA" smtClean="0"/>
              <a:pPr/>
              <a:t>27.02.2011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64385-1866-4DFC-B19A-5B31CB759D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9C30-2753-41C0-9E09-627985901DB1}" type="datetimeFigureOut">
              <a:rPr lang="uk-UA" smtClean="0"/>
              <a:pPr/>
              <a:t>27.02.2011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64385-1866-4DFC-B19A-5B31CB759D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9C30-2753-41C0-9E09-627985901DB1}" type="datetimeFigureOut">
              <a:rPr lang="uk-UA" smtClean="0"/>
              <a:pPr/>
              <a:t>27.02.2011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64385-1866-4DFC-B19A-5B31CB759D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9C30-2753-41C0-9E09-627985901DB1}" type="datetimeFigureOut">
              <a:rPr lang="uk-UA" smtClean="0"/>
              <a:pPr/>
              <a:t>27.02.2011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64385-1866-4DFC-B19A-5B31CB759D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9C30-2753-41C0-9E09-627985901DB1}" type="datetimeFigureOut">
              <a:rPr lang="uk-UA" smtClean="0"/>
              <a:pPr/>
              <a:t>27.02.2011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64385-1866-4DFC-B19A-5B31CB759D2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0B050">
                <a:alpha val="70000"/>
              </a:srgb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89C30-2753-41C0-9E09-627985901DB1}" type="datetimeFigureOut">
              <a:rPr lang="uk-UA" smtClean="0"/>
              <a:pPr/>
              <a:t>27.02.2011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64385-1866-4DFC-B19A-5B31CB759D2F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slide" Target="slide2.xml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z01.wav">
            <a:hlinkClick r:id="" action="ppaction://media"/>
          </p:cNvPr>
          <p:cNvPicPr>
            <a:picLocks noRot="1" noChangeAspect="1"/>
          </p:cNvPicPr>
          <p:nvPr>
            <a:wavAudioFile r:embed="rId1" name="mz01.wav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0" y="1000108"/>
            <a:ext cx="9001156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7500" b="1" u="sng" spc="20" dirty="0" smtClean="0">
                <a:solidFill>
                  <a:srgbClr val="002060"/>
                </a:solidFill>
                <a:latin typeface="Monotype Corsiva" pitchFamily="66" charset="0"/>
                <a:ea typeface="+mj-ea"/>
                <a:cs typeface="+mj-cs"/>
              </a:rPr>
              <a:t>Безробіття </a:t>
            </a:r>
          </a:p>
          <a:p>
            <a:pPr algn="ctr"/>
            <a:r>
              <a:rPr lang="uk-UA" sz="7500" b="1" u="sng" spc="20" dirty="0" smtClean="0">
                <a:solidFill>
                  <a:srgbClr val="002060"/>
                </a:solidFill>
                <a:latin typeface="Monotype Corsiva" pitchFamily="66" charset="0"/>
                <a:ea typeface="+mj-ea"/>
                <a:cs typeface="+mj-cs"/>
              </a:rPr>
              <a:t> </a:t>
            </a:r>
            <a:r>
              <a:rPr lang="uk-UA" sz="7500" b="1" u="sng" spc="20" dirty="0">
                <a:solidFill>
                  <a:srgbClr val="002060"/>
                </a:solidFill>
                <a:latin typeface="Monotype Corsiva" pitchFamily="66" charset="0"/>
                <a:ea typeface="+mj-ea"/>
                <a:cs typeface="+mj-cs"/>
              </a:rPr>
              <a:t>як наслідок </a:t>
            </a:r>
            <a:r>
              <a:rPr lang="uk-UA" sz="7500" b="1" u="sng" spc="20" dirty="0" smtClean="0">
                <a:solidFill>
                  <a:srgbClr val="002060"/>
                </a:solidFill>
                <a:latin typeface="Monotype Corsiva" pitchFamily="66" charset="0"/>
                <a:ea typeface="+mj-ea"/>
                <a:cs typeface="+mj-cs"/>
              </a:rPr>
              <a:t> порушення </a:t>
            </a:r>
            <a:r>
              <a:rPr lang="uk-UA" sz="7500" b="1" u="sng" spc="20" dirty="0">
                <a:solidFill>
                  <a:srgbClr val="002060"/>
                </a:solidFill>
                <a:latin typeface="Monotype Corsiva" pitchFamily="66" charset="0"/>
                <a:ea typeface="+mj-ea"/>
                <a:cs typeface="+mj-cs"/>
              </a:rPr>
              <a:t>макрорівноваги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1428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План</a:t>
            </a:r>
            <a:endParaRPr kumimoji="0" lang="uk-UA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Місце для вмісту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uk-UA" sz="45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Класифікація населення</a:t>
            </a:r>
            <a:endParaRPr lang="uk-UA" sz="45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uk-UA" sz="45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Безробіття: причини, види, наслідки</a:t>
            </a:r>
            <a:endParaRPr lang="uk-UA" sz="45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uk-UA" sz="4500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Регулювання рівня безробіття</a:t>
            </a:r>
            <a:endParaRPr lang="uk-UA" sz="4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500042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45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Населення віком від 15 до 70 років</a:t>
            </a:r>
          </a:p>
        </p:txBody>
      </p:sp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285720" y="3000372"/>
            <a:ext cx="3643338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Економічно активне населення</a:t>
            </a:r>
          </a:p>
          <a:p>
            <a:pPr algn="ctr"/>
            <a:r>
              <a:rPr lang="uk-UA" sz="27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(робоча сила)</a:t>
            </a: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5286380" y="3143248"/>
            <a:ext cx="364333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Економічно </a:t>
            </a:r>
            <a:r>
              <a:rPr lang="uk-UA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неактивне населення</a:t>
            </a:r>
          </a:p>
        </p:txBody>
      </p:sp>
      <p:cxnSp>
        <p:nvCxnSpPr>
          <p:cNvPr id="7" name="Пряма зі стрілкою 6"/>
          <p:cNvCxnSpPr>
            <a:stCxn id="4" idx="2"/>
            <a:endCxn id="5" idx="0"/>
          </p:cNvCxnSpPr>
          <p:nvPr/>
        </p:nvCxnSpPr>
        <p:spPr>
          <a:xfrm rot="5400000">
            <a:off x="2828194" y="1256566"/>
            <a:ext cx="1023002" cy="246461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/>
          <p:cNvCxnSpPr>
            <a:stCxn id="4" idx="2"/>
            <a:endCxn id="6" idx="0"/>
          </p:cNvCxnSpPr>
          <p:nvPr/>
        </p:nvCxnSpPr>
        <p:spPr>
          <a:xfrm rot="16200000" flipH="1">
            <a:off x="5257085" y="1292284"/>
            <a:ext cx="1165878" cy="253604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5429264"/>
            <a:ext cx="3357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996633"/>
                </a:solidFill>
                <a:latin typeface="Times New Roman" pitchFamily="18" charset="0"/>
                <a:cs typeface="Times New Roman" pitchFamily="18" charset="0"/>
              </a:rPr>
              <a:t>За методологією МОП</a:t>
            </a:r>
            <a:endParaRPr lang="uk-UA" b="1" dirty="0">
              <a:solidFill>
                <a:srgbClr val="9966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Кнопка дії: додому 20">
            <a:hlinkClick r:id="rId2" action="ppaction://hlinksldjump" highlightClick="1"/>
          </p:cNvPr>
          <p:cNvSpPr/>
          <p:nvPr/>
        </p:nvSpPr>
        <p:spPr>
          <a:xfrm>
            <a:off x="8572528" y="6357958"/>
            <a:ext cx="428596" cy="357166"/>
          </a:xfrm>
          <a:prstGeom prst="actionButtonHome">
            <a:avLst/>
          </a:prstGeom>
          <a:solidFill>
            <a:srgbClr val="39C546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 зі стрілкою 6"/>
          <p:cNvCxnSpPr>
            <a:stCxn id="2" idx="2"/>
            <a:endCxn id="4" idx="0"/>
          </p:cNvCxnSpPr>
          <p:nvPr/>
        </p:nvCxnSpPr>
        <p:spPr>
          <a:xfrm rot="5400000">
            <a:off x="2637623" y="494491"/>
            <a:ext cx="1011230" cy="2857525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зі стрілкою 14"/>
          <p:cNvCxnSpPr>
            <a:stCxn id="2" idx="2"/>
            <a:endCxn id="5" idx="0"/>
          </p:cNvCxnSpPr>
          <p:nvPr/>
        </p:nvCxnSpPr>
        <p:spPr>
          <a:xfrm rot="16200000" flipH="1">
            <a:off x="5387985" y="601652"/>
            <a:ext cx="1011230" cy="2643201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143000"/>
          </a:xfrm>
        </p:spPr>
        <p:txBody>
          <a:bodyPr>
            <a:noAutofit/>
          </a:bodyPr>
          <a:lstStyle/>
          <a:p>
            <a:r>
              <a:rPr lang="uk-UA" sz="43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Економічно активне населення</a:t>
            </a:r>
            <a:br>
              <a:rPr lang="uk-UA" sz="43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3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(робоча сила)</a:t>
            </a:r>
            <a:endParaRPr lang="uk-UA" sz="4300" u="sng" dirty="0"/>
          </a:p>
        </p:txBody>
      </p:sp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214282" y="2428868"/>
            <a:ext cx="3000385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5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Зайняті</a:t>
            </a:r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5715008" y="2428868"/>
            <a:ext cx="3000385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5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Безробітні</a:t>
            </a:r>
          </a:p>
        </p:txBody>
      </p:sp>
      <p:pic>
        <p:nvPicPr>
          <p:cNvPr id="21" name="Рисунок 25" descr="0511-0701-3118-0930_Young_Businessman_Working_Hard_On_His_Computer_clipart_imag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3071810"/>
            <a:ext cx="1500198" cy="1537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4" descr="785846.JPG"/>
          <p:cNvPicPr>
            <a:picLocks noChangeAspect="1"/>
          </p:cNvPicPr>
          <p:nvPr/>
        </p:nvPicPr>
        <p:blipFill>
          <a:blip r:embed="rId3" cstate="print"/>
          <a:srcRect l="8696" t="2385" r="8696" b="2235"/>
          <a:stretch>
            <a:fillRect/>
          </a:stretch>
        </p:blipFill>
        <p:spPr bwMode="auto">
          <a:xfrm>
            <a:off x="357158" y="3071810"/>
            <a:ext cx="928694" cy="1954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6" descr="hairdresser4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4954" y="5072074"/>
            <a:ext cx="140847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2" descr="cat31.jpg"/>
          <p:cNvPicPr>
            <a:picLocks noChangeAspect="1"/>
          </p:cNvPicPr>
          <p:nvPr/>
        </p:nvPicPr>
        <p:blipFill>
          <a:blip r:embed="rId5" cstate="print"/>
          <a:srcRect l="11539" t="5440" r="13461"/>
          <a:stretch>
            <a:fillRect/>
          </a:stretch>
        </p:blipFill>
        <p:spPr bwMode="auto">
          <a:xfrm>
            <a:off x="6643702" y="3071809"/>
            <a:ext cx="1785950" cy="238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Пряма зі стрілкою 25"/>
          <p:cNvCxnSpPr/>
          <p:nvPr/>
        </p:nvCxnSpPr>
        <p:spPr>
          <a:xfrm rot="10800000" flipV="1">
            <a:off x="3357554" y="3643314"/>
            <a:ext cx="2357454" cy="2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9" descr="interw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2071678"/>
            <a:ext cx="1214446" cy="1496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Пряма зі стрілкою 27"/>
          <p:cNvCxnSpPr/>
          <p:nvPr/>
        </p:nvCxnSpPr>
        <p:spPr>
          <a:xfrm rot="10800000" flipV="1">
            <a:off x="3357554" y="4214818"/>
            <a:ext cx="2428892" cy="2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headEnd type="arrow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32" descr="081202_Fired.jpg"/>
          <p:cNvPicPr>
            <a:picLocks noChangeAspect="1"/>
          </p:cNvPicPr>
          <p:nvPr/>
        </p:nvPicPr>
        <p:blipFill>
          <a:blip r:embed="rId7" cstate="print"/>
          <a:srcRect t="3389" r="5086" b="10170"/>
          <a:stretch>
            <a:fillRect/>
          </a:stretch>
        </p:blipFill>
        <p:spPr bwMode="auto">
          <a:xfrm>
            <a:off x="4000496" y="4286256"/>
            <a:ext cx="1332929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Кнопка дії: додому 39">
            <a:hlinkClick r:id="rId8" action="ppaction://hlinksldjump" highlightClick="1"/>
          </p:cNvPr>
          <p:cNvSpPr/>
          <p:nvPr/>
        </p:nvSpPr>
        <p:spPr>
          <a:xfrm>
            <a:off x="8572528" y="6357958"/>
            <a:ext cx="428596" cy="357166"/>
          </a:xfrm>
          <a:prstGeom prst="actionButtonHome">
            <a:avLst/>
          </a:prstGeom>
          <a:solidFill>
            <a:srgbClr val="39C546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285852" y="2500306"/>
            <a:ext cx="6500858" cy="1214446"/>
          </a:xfrm>
        </p:spPr>
        <p:txBody>
          <a:bodyPr lIns="0" tIns="360000" rIns="0" bIns="0" anchor="ctr" anchorCtr="1">
            <a:noAutofit/>
          </a:bodyPr>
          <a:lstStyle/>
          <a:p>
            <a:r>
              <a:rPr lang="uk-UA" sz="43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Економічно неактивне населення</a:t>
            </a:r>
            <a:br>
              <a:rPr lang="uk-UA" sz="43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4300" u="sng" dirty="0"/>
          </a:p>
        </p:txBody>
      </p:sp>
      <p:pic>
        <p:nvPicPr>
          <p:cNvPr id="7" name="Рисунок 44" descr="prisoner7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500042"/>
            <a:ext cx="1500198" cy="139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85786" y="0"/>
            <a:ext cx="15716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600" i="1" dirty="0" err="1" smtClean="0">
                <a:latin typeface="Times New Roman" pitchFamily="18" charset="0"/>
                <a:cs typeface="Times New Roman" pitchFamily="18" charset="0"/>
              </a:rPr>
              <a:t>Ув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600" i="1" dirty="0" err="1" smtClean="0">
                <a:latin typeface="Times New Roman" pitchFamily="18" charset="0"/>
                <a:cs typeface="Times New Roman" pitchFamily="18" charset="0"/>
              </a:rPr>
              <a:t>язнені</a:t>
            </a:r>
            <a:endParaRPr lang="uk-UA" sz="2600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2" name="Групувати 21"/>
          <p:cNvGrpSpPr/>
          <p:nvPr/>
        </p:nvGrpSpPr>
        <p:grpSpPr>
          <a:xfrm>
            <a:off x="2928926" y="0"/>
            <a:ext cx="3071834" cy="1980965"/>
            <a:chOff x="3000364" y="0"/>
            <a:chExt cx="3071834" cy="1980965"/>
          </a:xfrm>
        </p:grpSpPr>
        <p:pic>
          <p:nvPicPr>
            <p:cNvPr id="8" name="Рисунок 9" descr="images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7620" y="571480"/>
              <a:ext cx="1428760" cy="1409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Box 18"/>
            <p:cNvSpPr txBox="1"/>
            <p:nvPr/>
          </p:nvSpPr>
          <p:spPr>
            <a:xfrm>
              <a:off x="3000364" y="0"/>
              <a:ext cx="307183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i="1" dirty="0" err="1" smtClean="0">
                  <a:latin typeface="Times New Roman" pitchFamily="18" charset="0"/>
                  <a:cs typeface="Times New Roman" pitchFamily="18" charset="0"/>
                </a:rPr>
                <a:t>Втративші</a:t>
              </a:r>
              <a:r>
                <a:rPr lang="uk-UA" sz="2600" i="1" dirty="0" smtClean="0">
                  <a:latin typeface="Times New Roman" pitchFamily="18" charset="0"/>
                  <a:cs typeface="Times New Roman" pitchFamily="18" charset="0"/>
                </a:rPr>
                <a:t> надію</a:t>
              </a:r>
              <a:endParaRPr lang="uk-UA" sz="26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3" name="Групувати 22"/>
          <p:cNvGrpSpPr/>
          <p:nvPr/>
        </p:nvGrpSpPr>
        <p:grpSpPr>
          <a:xfrm>
            <a:off x="6572264" y="0"/>
            <a:ext cx="2571736" cy="2000240"/>
            <a:chOff x="6572264" y="0"/>
            <a:chExt cx="2571736" cy="2000240"/>
          </a:xfrm>
        </p:grpSpPr>
        <p:pic>
          <p:nvPicPr>
            <p:cNvPr id="5" name="Рисунок 43" descr="housekeeping08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15206" y="500042"/>
              <a:ext cx="1235457" cy="150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Box 19"/>
            <p:cNvSpPr txBox="1"/>
            <p:nvPr/>
          </p:nvSpPr>
          <p:spPr>
            <a:xfrm>
              <a:off x="6572264" y="0"/>
              <a:ext cx="257173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i="1" dirty="0">
                  <a:latin typeface="Times New Roman" pitchFamily="18" charset="0"/>
                  <a:cs typeface="Times New Roman" pitchFamily="18" charset="0"/>
                </a:rPr>
                <a:t>Домогосподарки</a:t>
              </a:r>
            </a:p>
          </p:txBody>
        </p:sp>
      </p:grpSp>
      <p:grpSp>
        <p:nvGrpSpPr>
          <p:cNvPr id="26" name="Групувати 25"/>
          <p:cNvGrpSpPr/>
          <p:nvPr/>
        </p:nvGrpSpPr>
        <p:grpSpPr>
          <a:xfrm>
            <a:off x="642910" y="4643446"/>
            <a:ext cx="1928826" cy="1778327"/>
            <a:chOff x="642910" y="4643446"/>
            <a:chExt cx="1928826" cy="1778327"/>
          </a:xfrm>
        </p:grpSpPr>
        <p:pic>
          <p:nvPicPr>
            <p:cNvPr id="10" name="Рисунок 14" descr="Pensioners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14348" y="4643446"/>
              <a:ext cx="1857388" cy="1303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642910" y="5929330"/>
              <a:ext cx="192882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i="1" dirty="0" smtClean="0">
                  <a:latin typeface="Times New Roman" pitchFamily="18" charset="0"/>
                  <a:cs typeface="Times New Roman" pitchFamily="18" charset="0"/>
                </a:rPr>
                <a:t>Пенсіонери</a:t>
              </a:r>
              <a:endParaRPr lang="uk-UA" sz="26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7" name="Групувати 26"/>
          <p:cNvGrpSpPr/>
          <p:nvPr/>
        </p:nvGrpSpPr>
        <p:grpSpPr>
          <a:xfrm>
            <a:off x="3643306" y="4293855"/>
            <a:ext cx="1928826" cy="2564145"/>
            <a:chOff x="3714744" y="4143380"/>
            <a:chExt cx="1928826" cy="2564145"/>
          </a:xfrm>
        </p:grpSpPr>
        <p:pic>
          <p:nvPicPr>
            <p:cNvPr id="9" name="Рисунок 13" descr="pochemu-studentam-polezno-vesti-blogi.jpg"/>
            <p:cNvPicPr>
              <a:picLocks noChangeAspect="1"/>
            </p:cNvPicPr>
            <p:nvPr/>
          </p:nvPicPr>
          <p:blipFill>
            <a:blip r:embed="rId6" cstate="print"/>
            <a:srcRect l="18750" r="12500"/>
            <a:stretch>
              <a:fillRect/>
            </a:stretch>
          </p:blipFill>
          <p:spPr bwMode="auto">
            <a:xfrm>
              <a:off x="4143372" y="4143380"/>
              <a:ext cx="1003418" cy="207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3714744" y="6215082"/>
              <a:ext cx="192882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i="1" dirty="0" smtClean="0">
                  <a:latin typeface="Times New Roman" pitchFamily="18" charset="0"/>
                  <a:cs typeface="Times New Roman" pitchFamily="18" charset="0"/>
                </a:rPr>
                <a:t>Студенти</a:t>
              </a:r>
              <a:endParaRPr lang="uk-UA" sz="26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8" name="Групувати 27"/>
          <p:cNvGrpSpPr/>
          <p:nvPr/>
        </p:nvGrpSpPr>
        <p:grpSpPr>
          <a:xfrm>
            <a:off x="6500826" y="4643446"/>
            <a:ext cx="1928826" cy="2064080"/>
            <a:chOff x="6715140" y="4500569"/>
            <a:chExt cx="1928826" cy="2064080"/>
          </a:xfrm>
        </p:grpSpPr>
        <p:pic>
          <p:nvPicPr>
            <p:cNvPr id="6" name="Рисунок 41" descr="1672.jpg"/>
            <p:cNvPicPr>
              <a:picLocks noChangeAspect="1"/>
            </p:cNvPicPr>
            <p:nvPr/>
          </p:nvPicPr>
          <p:blipFill>
            <a:blip r:embed="rId7" cstate="print"/>
            <a:srcRect t="28403" b="2879"/>
            <a:stretch>
              <a:fillRect/>
            </a:stretch>
          </p:blipFill>
          <p:spPr bwMode="auto">
            <a:xfrm>
              <a:off x="6786578" y="4500569"/>
              <a:ext cx="1785940" cy="1562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6715140" y="6072206"/>
              <a:ext cx="192882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i="1" dirty="0" smtClean="0">
                  <a:latin typeface="Times New Roman" pitchFamily="18" charset="0"/>
                  <a:cs typeface="Times New Roman" pitchFamily="18" charset="0"/>
                </a:rPr>
                <a:t>Недієздатні</a:t>
              </a:r>
              <a:endParaRPr lang="uk-UA" sz="26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30" name="Пряма зі стрілкою 29"/>
          <p:cNvCxnSpPr>
            <a:stCxn id="4" idx="2"/>
            <a:endCxn id="9" idx="0"/>
          </p:cNvCxnSpPr>
          <p:nvPr/>
        </p:nvCxnSpPr>
        <p:spPr>
          <a:xfrm rot="16200000" flipH="1">
            <a:off x="4265411" y="3985622"/>
            <a:ext cx="579103" cy="37362"/>
          </a:xfrm>
          <a:prstGeom prst="straightConnector1">
            <a:avLst/>
          </a:prstGeom>
          <a:ln w="317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 зі стрілкою 33"/>
          <p:cNvCxnSpPr>
            <a:stCxn id="4" idx="2"/>
            <a:endCxn id="10" idx="0"/>
          </p:cNvCxnSpPr>
          <p:nvPr/>
        </p:nvCxnSpPr>
        <p:spPr>
          <a:xfrm rot="5400000">
            <a:off x="2625315" y="2732480"/>
            <a:ext cx="928694" cy="2893239"/>
          </a:xfrm>
          <a:prstGeom prst="straightConnector1">
            <a:avLst/>
          </a:prstGeom>
          <a:ln w="317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 зі стрілкою 36"/>
          <p:cNvCxnSpPr>
            <a:stCxn id="4" idx="2"/>
            <a:endCxn id="6" idx="0"/>
          </p:cNvCxnSpPr>
          <p:nvPr/>
        </p:nvCxnSpPr>
        <p:spPr>
          <a:xfrm rot="16200000" flipH="1">
            <a:off x="5536410" y="2714622"/>
            <a:ext cx="928694" cy="2928953"/>
          </a:xfrm>
          <a:prstGeom prst="straightConnector1">
            <a:avLst/>
          </a:prstGeom>
          <a:ln w="317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 зі стрілкою 39"/>
          <p:cNvCxnSpPr>
            <a:stCxn id="4" idx="0"/>
            <a:endCxn id="7" idx="2"/>
          </p:cNvCxnSpPr>
          <p:nvPr/>
        </p:nvCxnSpPr>
        <p:spPr>
          <a:xfrm rot="16200000" flipV="1">
            <a:off x="2771523" y="735548"/>
            <a:ext cx="600558" cy="2928958"/>
          </a:xfrm>
          <a:prstGeom prst="straightConnector1">
            <a:avLst/>
          </a:prstGeom>
          <a:ln w="317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 зі стрілкою 42"/>
          <p:cNvCxnSpPr>
            <a:stCxn id="4" idx="0"/>
            <a:endCxn id="5" idx="2"/>
          </p:cNvCxnSpPr>
          <p:nvPr/>
        </p:nvCxnSpPr>
        <p:spPr>
          <a:xfrm rot="5400000" flipH="1" flipV="1">
            <a:off x="5934575" y="601946"/>
            <a:ext cx="500066" cy="3296654"/>
          </a:xfrm>
          <a:prstGeom prst="straightConnector1">
            <a:avLst/>
          </a:prstGeom>
          <a:ln w="317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 зі стрілкою 46"/>
          <p:cNvCxnSpPr>
            <a:stCxn id="4" idx="0"/>
            <a:endCxn id="8" idx="2"/>
          </p:cNvCxnSpPr>
          <p:nvPr/>
        </p:nvCxnSpPr>
        <p:spPr>
          <a:xfrm rot="16200000" flipV="1">
            <a:off x="4258752" y="2222776"/>
            <a:ext cx="519341" cy="35719"/>
          </a:xfrm>
          <a:prstGeom prst="straightConnector1">
            <a:avLst/>
          </a:prstGeom>
          <a:ln w="317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Кнопка дії: додому 55">
            <a:hlinkClick r:id="rId8" action="ppaction://hlinksldjump" highlightClick="1"/>
          </p:cNvPr>
          <p:cNvSpPr/>
          <p:nvPr/>
        </p:nvSpPr>
        <p:spPr>
          <a:xfrm>
            <a:off x="8572528" y="6357958"/>
            <a:ext cx="428596" cy="357166"/>
          </a:xfrm>
          <a:prstGeom prst="actionButtonHome">
            <a:avLst/>
          </a:prstGeom>
          <a:solidFill>
            <a:srgbClr val="39C546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543956" cy="1143000"/>
          </a:xfrm>
        </p:spPr>
        <p:txBody>
          <a:bodyPr/>
          <a:lstStyle/>
          <a:p>
            <a:r>
              <a:rPr lang="uk-UA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Рух між ЕАН і ЕНАН</a:t>
            </a:r>
            <a:endParaRPr lang="uk-UA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14282" y="1214422"/>
            <a:ext cx="857256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1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Економічно активне населення</a:t>
            </a:r>
            <a:endParaRPr kumimoji="0" lang="uk-UA" sz="4000" b="1" i="1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571472" y="5715016"/>
            <a:ext cx="78518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uk-UA" sz="4000" b="1" i="1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Економічно неактивне населення</a:t>
            </a:r>
          </a:p>
        </p:txBody>
      </p:sp>
      <p:cxnSp>
        <p:nvCxnSpPr>
          <p:cNvPr id="7" name="Пряма зі стрілкою 6"/>
          <p:cNvCxnSpPr/>
          <p:nvPr/>
        </p:nvCxnSpPr>
        <p:spPr>
          <a:xfrm rot="16200000" flipH="1">
            <a:off x="2788876" y="3783364"/>
            <a:ext cx="3852000" cy="0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headEnd type="diamond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 зі стрілкою 7"/>
          <p:cNvCxnSpPr/>
          <p:nvPr/>
        </p:nvCxnSpPr>
        <p:spPr>
          <a:xfrm rot="5400000" flipH="1" flipV="1">
            <a:off x="2003455" y="3782967"/>
            <a:ext cx="3852000" cy="794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headEnd type="diamond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36" descr="handcuffs.jpg"/>
          <p:cNvPicPr>
            <a:picLocks noChangeAspect="1"/>
          </p:cNvPicPr>
          <p:nvPr/>
        </p:nvPicPr>
        <p:blipFill>
          <a:blip r:embed="rId2" cstate="print"/>
          <a:srcRect l="3125" t="5545" r="4102" b="5545"/>
          <a:stretch>
            <a:fillRect/>
          </a:stretch>
        </p:blipFill>
        <p:spPr bwMode="auto">
          <a:xfrm>
            <a:off x="4857752" y="1780275"/>
            <a:ext cx="98584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37" descr="1435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494655"/>
            <a:ext cx="1000132" cy="690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39" descr="безробіття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3280473"/>
            <a:ext cx="714380" cy="1053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48" descr="images (1).jpg"/>
          <p:cNvPicPr>
            <a:picLocks noChangeAspect="1"/>
          </p:cNvPicPr>
          <p:nvPr/>
        </p:nvPicPr>
        <p:blipFill>
          <a:blip r:embed="rId5" cstate="print"/>
          <a:srcRect l="10107" t="11365" r="16676" b="13635"/>
          <a:stretch>
            <a:fillRect/>
          </a:stretch>
        </p:blipFill>
        <p:spPr bwMode="auto">
          <a:xfrm>
            <a:off x="5000628" y="4423481"/>
            <a:ext cx="1000132" cy="68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52" descr="cards_isic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628" y="5209299"/>
            <a:ext cx="928694" cy="5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58" descr="handcuffs1.jpg"/>
          <p:cNvPicPr>
            <a:picLocks noChangeAspect="1"/>
          </p:cNvPicPr>
          <p:nvPr/>
        </p:nvPicPr>
        <p:blipFill>
          <a:blip r:embed="rId7" cstate="print"/>
          <a:srcRect l="3125" t="5545" r="4102" b="5545"/>
          <a:stretch>
            <a:fillRect/>
          </a:stretch>
        </p:blipFill>
        <p:spPr bwMode="auto">
          <a:xfrm>
            <a:off x="2714612" y="1857364"/>
            <a:ext cx="1119192" cy="729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59" descr="1435_b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43174" y="2687447"/>
            <a:ext cx="1153167" cy="795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60" descr="безробіття2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71802" y="3571876"/>
            <a:ext cx="642939" cy="945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61" descr="denistudenta1.jpg"/>
          <p:cNvPicPr>
            <a:picLocks noChangeAspect="1"/>
          </p:cNvPicPr>
          <p:nvPr/>
        </p:nvPicPr>
        <p:blipFill>
          <a:blip r:embed="rId10" cstate="print"/>
          <a:srcRect l="16318" t="2411" r="5090"/>
          <a:stretch>
            <a:fillRect/>
          </a:stretch>
        </p:blipFill>
        <p:spPr bwMode="auto">
          <a:xfrm>
            <a:off x="3000364" y="4643446"/>
            <a:ext cx="714377" cy="1045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5857884" y="1857364"/>
            <a:ext cx="1731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i="1" dirty="0" err="1">
                <a:latin typeface="Times New Roman" pitchFamily="18" charset="0"/>
                <a:cs typeface="Times New Roman" pitchFamily="18" charset="0"/>
              </a:rPr>
              <a:t>Ув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i="1" dirty="0" err="1">
                <a:latin typeface="Times New Roman" pitchFamily="18" charset="0"/>
                <a:cs typeface="Times New Roman" pitchFamily="18" charset="0"/>
              </a:rPr>
              <a:t>язнення</a:t>
            </a:r>
            <a:endParaRPr lang="uk-UA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57884" y="2428868"/>
            <a:ext cx="2928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Визнання недієздатним</a:t>
            </a:r>
            <a:endParaRPr lang="uk-UA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15008" y="3357562"/>
            <a:ext cx="2928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Припинення пошуків роботи</a:t>
            </a:r>
            <a:endParaRPr lang="uk-UA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00760" y="4500570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Вихід на пенсію</a:t>
            </a:r>
            <a:endParaRPr lang="uk-UA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00760" y="5214950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Навчання</a:t>
            </a:r>
            <a:endParaRPr lang="uk-UA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0" y="1857364"/>
            <a:ext cx="2857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Звільнення з в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язниці</a:t>
            </a:r>
            <a:endParaRPr lang="uk-UA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-214346" y="2714620"/>
            <a:ext cx="2928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Визнання дієздатним</a:t>
            </a:r>
            <a:endParaRPr lang="uk-UA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2844" y="3786190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Пошуки роботи</a:t>
            </a:r>
            <a:endParaRPr lang="uk-UA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0" y="4857760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Закінчення навчання</a:t>
            </a:r>
            <a:endParaRPr lang="uk-UA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Кнопка дії: додому 38">
            <a:hlinkClick r:id="rId11" action="ppaction://hlinksldjump" highlightClick="1"/>
          </p:cNvPr>
          <p:cNvSpPr/>
          <p:nvPr/>
        </p:nvSpPr>
        <p:spPr>
          <a:xfrm>
            <a:off x="8572528" y="6357958"/>
            <a:ext cx="428596" cy="357166"/>
          </a:xfrm>
          <a:prstGeom prst="actionButtonHome">
            <a:avLst/>
          </a:prstGeom>
          <a:solidFill>
            <a:srgbClr val="39C546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214414" y="2857496"/>
            <a:ext cx="6715172" cy="785818"/>
          </a:xfrm>
        </p:spPr>
        <p:txBody>
          <a:bodyPr lIns="0" tIns="504000" rIns="0" bIns="0" anchor="ctr" anchorCtr="1">
            <a:noAutofit/>
          </a:bodyPr>
          <a:lstStyle/>
          <a:p>
            <a:r>
              <a:rPr lang="uk-UA" sz="50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Причини безробіття</a:t>
            </a:r>
            <a:br>
              <a:rPr lang="uk-UA" sz="50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5000" u="sng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785794"/>
            <a:ext cx="2000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Структурні зміни </a:t>
            </a: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в економіці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357166"/>
            <a:ext cx="2571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Нерівномірність розвитку продуктивних сил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388" y="785794"/>
            <a:ext cx="1928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Постійний прогрес техніки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034" y="4572008"/>
            <a:ext cx="2286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Пошук працівниками нових робочих місць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71802" y="4714884"/>
            <a:ext cx="3000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Диспропорційність розвитку економіки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7950" y="4643446"/>
            <a:ext cx="21431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Зміни в демографічній структурі населення</a:t>
            </a:r>
          </a:p>
        </p:txBody>
      </p:sp>
      <p:cxnSp>
        <p:nvCxnSpPr>
          <p:cNvPr id="12" name="Пряма зі стрілкою 11"/>
          <p:cNvCxnSpPr>
            <a:stCxn id="4" idx="0"/>
            <a:endCxn id="5" idx="2"/>
          </p:cNvCxnSpPr>
          <p:nvPr/>
        </p:nvCxnSpPr>
        <p:spPr>
          <a:xfrm rot="16200000" flipV="1">
            <a:off x="2671835" y="957331"/>
            <a:ext cx="871373" cy="2928958"/>
          </a:xfrm>
          <a:prstGeom prst="straightConnector1">
            <a:avLst/>
          </a:prstGeom>
          <a:ln w="31750">
            <a:solidFill>
              <a:schemeClr val="accent2">
                <a:lumMod val="75000"/>
                <a:alpha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зі стрілкою 14"/>
          <p:cNvCxnSpPr>
            <a:stCxn id="4" idx="0"/>
            <a:endCxn id="7" idx="2"/>
          </p:cNvCxnSpPr>
          <p:nvPr/>
        </p:nvCxnSpPr>
        <p:spPr>
          <a:xfrm rot="5400000" flipH="1" flipV="1">
            <a:off x="5547214" y="1010910"/>
            <a:ext cx="871373" cy="2821801"/>
          </a:xfrm>
          <a:prstGeom prst="straightConnector1">
            <a:avLst/>
          </a:prstGeom>
          <a:ln w="31750">
            <a:solidFill>
              <a:schemeClr val="accent2">
                <a:lumMod val="75000"/>
                <a:alpha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 зі стрілкою 17"/>
          <p:cNvCxnSpPr>
            <a:stCxn id="4" idx="0"/>
            <a:endCxn id="6" idx="2"/>
          </p:cNvCxnSpPr>
          <p:nvPr/>
        </p:nvCxnSpPr>
        <p:spPr>
          <a:xfrm rot="5400000" flipH="1" flipV="1">
            <a:off x="4106665" y="2392161"/>
            <a:ext cx="930670" cy="1588"/>
          </a:xfrm>
          <a:prstGeom prst="straightConnector1">
            <a:avLst/>
          </a:prstGeom>
          <a:ln w="31750">
            <a:solidFill>
              <a:schemeClr val="accent2">
                <a:lumMod val="75000"/>
                <a:alpha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 зі стрілкою 19"/>
          <p:cNvCxnSpPr>
            <a:stCxn id="4" idx="2"/>
            <a:endCxn id="8" idx="0"/>
          </p:cNvCxnSpPr>
          <p:nvPr/>
        </p:nvCxnSpPr>
        <p:spPr>
          <a:xfrm rot="5400000">
            <a:off x="2643174" y="2643182"/>
            <a:ext cx="928694" cy="2928958"/>
          </a:xfrm>
          <a:prstGeom prst="straightConnector1">
            <a:avLst/>
          </a:prstGeom>
          <a:ln w="31750">
            <a:solidFill>
              <a:schemeClr val="accent2">
                <a:lumMod val="75000"/>
                <a:alpha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 зі стрілкою 30"/>
          <p:cNvCxnSpPr>
            <a:stCxn id="4" idx="2"/>
            <a:endCxn id="9" idx="0"/>
          </p:cNvCxnSpPr>
          <p:nvPr/>
        </p:nvCxnSpPr>
        <p:spPr>
          <a:xfrm rot="5400000">
            <a:off x="4036215" y="4179099"/>
            <a:ext cx="1071570" cy="1588"/>
          </a:xfrm>
          <a:prstGeom prst="straightConnector1">
            <a:avLst/>
          </a:prstGeom>
          <a:ln w="31750">
            <a:solidFill>
              <a:schemeClr val="accent2">
                <a:lumMod val="75000"/>
                <a:alpha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 зі стрілкою 34"/>
          <p:cNvCxnSpPr>
            <a:stCxn id="4" idx="2"/>
            <a:endCxn id="10" idx="0"/>
          </p:cNvCxnSpPr>
          <p:nvPr/>
        </p:nvCxnSpPr>
        <p:spPr>
          <a:xfrm rot="16200000" flipH="1">
            <a:off x="5500694" y="2714620"/>
            <a:ext cx="1000132" cy="2857520"/>
          </a:xfrm>
          <a:prstGeom prst="straightConnector1">
            <a:avLst/>
          </a:prstGeom>
          <a:ln w="31750">
            <a:solidFill>
              <a:schemeClr val="accent2">
                <a:lumMod val="75000"/>
                <a:alpha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Кнопка дії: додому 39">
            <a:hlinkClick r:id="rId2" action="ppaction://hlinksldjump" highlightClick="1"/>
          </p:cNvPr>
          <p:cNvSpPr/>
          <p:nvPr/>
        </p:nvSpPr>
        <p:spPr>
          <a:xfrm>
            <a:off x="8572528" y="6357958"/>
            <a:ext cx="428596" cy="357166"/>
          </a:xfrm>
          <a:prstGeom prst="actionButtonHome">
            <a:avLst/>
          </a:prstGeom>
          <a:solidFill>
            <a:srgbClr val="39C546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928670"/>
            <a:ext cx="6072230" cy="796908"/>
          </a:xfrm>
        </p:spPr>
        <p:txBody>
          <a:bodyPr>
            <a:noAutofit/>
          </a:bodyPr>
          <a:lstStyle/>
          <a:p>
            <a:r>
              <a:rPr lang="uk-UA" sz="50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Види безробіття</a:t>
            </a:r>
            <a:endParaRPr lang="uk-UA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5000628" y="3786190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Фрикційне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728" y="3786190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Структурне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2643182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Циклічне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29322" y="2643182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Приховане</a:t>
            </a:r>
          </a:p>
        </p:txBody>
      </p:sp>
      <p:cxnSp>
        <p:nvCxnSpPr>
          <p:cNvPr id="12" name="Пряма зі стрілкою 11"/>
          <p:cNvCxnSpPr>
            <a:stCxn id="2" idx="2"/>
            <a:endCxn id="7" idx="0"/>
          </p:cNvCxnSpPr>
          <p:nvPr/>
        </p:nvCxnSpPr>
        <p:spPr>
          <a:xfrm rot="5400000">
            <a:off x="2613000" y="791339"/>
            <a:ext cx="917604" cy="2786082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 зі стрілкою 13"/>
          <p:cNvCxnSpPr>
            <a:stCxn id="2" idx="2"/>
            <a:endCxn id="6" idx="0"/>
          </p:cNvCxnSpPr>
          <p:nvPr/>
        </p:nvCxnSpPr>
        <p:spPr>
          <a:xfrm rot="5400000">
            <a:off x="2613000" y="1934347"/>
            <a:ext cx="2060612" cy="1643074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 зі стрілкою 15"/>
          <p:cNvCxnSpPr>
            <a:stCxn id="2" idx="2"/>
            <a:endCxn id="4" idx="0"/>
          </p:cNvCxnSpPr>
          <p:nvPr/>
        </p:nvCxnSpPr>
        <p:spPr>
          <a:xfrm rot="16200000" flipH="1">
            <a:off x="4327512" y="1862909"/>
            <a:ext cx="2060612" cy="178595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 зі стрілкою 20"/>
          <p:cNvCxnSpPr>
            <a:stCxn id="2" idx="2"/>
            <a:endCxn id="9" idx="0"/>
          </p:cNvCxnSpPr>
          <p:nvPr/>
        </p:nvCxnSpPr>
        <p:spPr>
          <a:xfrm rot="16200000" flipH="1">
            <a:off x="5363363" y="827058"/>
            <a:ext cx="917604" cy="2714644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Дуга 21"/>
          <p:cNvSpPr/>
          <p:nvPr/>
        </p:nvSpPr>
        <p:spPr>
          <a:xfrm rot="8157444">
            <a:off x="2289954" y="468384"/>
            <a:ext cx="4921283" cy="4262595"/>
          </a:xfrm>
          <a:prstGeom prst="arc">
            <a:avLst>
              <a:gd name="adj1" fmla="val 16739524"/>
              <a:gd name="adj2" fmla="val 0"/>
            </a:avLst>
          </a:prstGeom>
          <a:ln w="349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TextBox 22"/>
          <p:cNvSpPr txBox="1"/>
          <p:nvPr/>
        </p:nvSpPr>
        <p:spPr>
          <a:xfrm>
            <a:off x="3000364" y="4857760"/>
            <a:ext cx="278608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800" b="1" i="1" u="sng" dirty="0" smtClean="0">
                <a:solidFill>
                  <a:srgbClr val="FF5050"/>
                </a:solidFill>
                <a:latin typeface="Times New Roman" pitchFamily="18" charset="0"/>
                <a:cs typeface="Times New Roman" pitchFamily="18" charset="0"/>
              </a:rPr>
              <a:t>Природне</a:t>
            </a:r>
            <a:endParaRPr lang="uk-UA" sz="3800" b="1" u="sng" dirty="0">
              <a:solidFill>
                <a:srgbClr val="FF5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Кнопка дії: додому 23">
            <a:hlinkClick r:id="rId2" action="ppaction://hlinksldjump" highlightClick="1"/>
          </p:cNvPr>
          <p:cNvSpPr/>
          <p:nvPr/>
        </p:nvSpPr>
        <p:spPr>
          <a:xfrm>
            <a:off x="8572528" y="6357958"/>
            <a:ext cx="428596" cy="357166"/>
          </a:xfrm>
          <a:prstGeom prst="actionButtonHome">
            <a:avLst/>
          </a:prstGeom>
          <a:solidFill>
            <a:srgbClr val="39C546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85852" y="2786058"/>
            <a:ext cx="6715172" cy="642942"/>
          </a:xfrm>
          <a:prstGeom prst="rect">
            <a:avLst/>
          </a:prstGeom>
        </p:spPr>
        <p:txBody>
          <a:bodyPr vert="horz" lIns="0" tIns="504000" rIns="0" bIns="0" rtlCol="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0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Наслідки безробіття</a:t>
            </a:r>
            <a:br>
              <a:rPr kumimoji="0" lang="uk-UA" sz="50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uk-UA" sz="5000" b="0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714356"/>
            <a:ext cx="2714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не виробляється якась частина товарів і послуг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3214678" y="214290"/>
            <a:ext cx="27860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зниження податкових </a:t>
            </a: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надходження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5786446" y="785794"/>
            <a:ext cx="35004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зниження рівня </a:t>
            </a: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життя родини безробітного</a:t>
            </a:r>
          </a:p>
        </p:txBody>
      </p:sp>
      <p:sp>
        <p:nvSpPr>
          <p:cNvPr id="8" name="Прямокутник 7"/>
          <p:cNvSpPr/>
          <p:nvPr/>
        </p:nvSpPr>
        <p:spPr>
          <a:xfrm>
            <a:off x="0" y="4214818"/>
            <a:ext cx="33575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погіршується психологічний стан безробітного</a:t>
            </a:r>
          </a:p>
        </p:txBody>
      </p:sp>
      <p:sp>
        <p:nvSpPr>
          <p:cNvPr id="9" name="Прямокутник 8"/>
          <p:cNvSpPr/>
          <p:nvPr/>
        </p:nvSpPr>
        <p:spPr>
          <a:xfrm>
            <a:off x="3500430" y="4857760"/>
            <a:ext cx="2428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зниження кваліфікації працівників</a:t>
            </a:r>
          </a:p>
        </p:txBody>
      </p:sp>
      <p:sp>
        <p:nvSpPr>
          <p:cNvPr id="10" name="Прямокутник 9"/>
          <p:cNvSpPr/>
          <p:nvPr/>
        </p:nvSpPr>
        <p:spPr>
          <a:xfrm>
            <a:off x="6143636" y="4143380"/>
            <a:ext cx="2714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поява невпевненості в майбутньому</a:t>
            </a:r>
          </a:p>
        </p:txBody>
      </p:sp>
      <p:cxnSp>
        <p:nvCxnSpPr>
          <p:cNvPr id="12" name="Пряма зі стрілкою 11"/>
          <p:cNvCxnSpPr>
            <a:stCxn id="4" idx="2"/>
            <a:endCxn id="8" idx="0"/>
          </p:cNvCxnSpPr>
          <p:nvPr/>
        </p:nvCxnSpPr>
        <p:spPr>
          <a:xfrm rot="5400000">
            <a:off x="2768199" y="2339579"/>
            <a:ext cx="785818" cy="2964661"/>
          </a:xfrm>
          <a:prstGeom prst="straightConnector1">
            <a:avLst/>
          </a:prstGeom>
          <a:ln w="317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зі стрілкою 14"/>
          <p:cNvCxnSpPr>
            <a:stCxn id="4" idx="2"/>
            <a:endCxn id="9" idx="0"/>
          </p:cNvCxnSpPr>
          <p:nvPr/>
        </p:nvCxnSpPr>
        <p:spPr>
          <a:xfrm rot="16200000" flipH="1">
            <a:off x="3964777" y="4107661"/>
            <a:ext cx="1428760" cy="71438"/>
          </a:xfrm>
          <a:prstGeom prst="straightConnector1">
            <a:avLst/>
          </a:prstGeom>
          <a:ln w="317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 зі стрілкою 17"/>
          <p:cNvCxnSpPr>
            <a:stCxn id="4" idx="2"/>
            <a:endCxn id="10" idx="0"/>
          </p:cNvCxnSpPr>
          <p:nvPr/>
        </p:nvCxnSpPr>
        <p:spPr>
          <a:xfrm rot="16200000" flipH="1">
            <a:off x="5715008" y="2357430"/>
            <a:ext cx="714380" cy="2857520"/>
          </a:xfrm>
          <a:prstGeom prst="straightConnector1">
            <a:avLst/>
          </a:prstGeom>
          <a:ln w="317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 зі стрілкою 23"/>
          <p:cNvCxnSpPr>
            <a:stCxn id="4" idx="0"/>
            <a:endCxn id="5" idx="2"/>
          </p:cNvCxnSpPr>
          <p:nvPr/>
        </p:nvCxnSpPr>
        <p:spPr>
          <a:xfrm rot="16200000" flipV="1">
            <a:off x="2743273" y="885893"/>
            <a:ext cx="871373" cy="2928958"/>
          </a:xfrm>
          <a:prstGeom prst="straightConnector1">
            <a:avLst/>
          </a:prstGeom>
          <a:ln w="317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 зі стрілкою 26"/>
          <p:cNvCxnSpPr>
            <a:stCxn id="4" idx="0"/>
            <a:endCxn id="6" idx="2"/>
          </p:cNvCxnSpPr>
          <p:nvPr/>
        </p:nvCxnSpPr>
        <p:spPr>
          <a:xfrm rot="16200000" flipV="1">
            <a:off x="3939860" y="2082479"/>
            <a:ext cx="1371439" cy="35719"/>
          </a:xfrm>
          <a:prstGeom prst="straightConnector1">
            <a:avLst/>
          </a:prstGeom>
          <a:ln w="317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 зі стрілкою 37"/>
          <p:cNvCxnSpPr>
            <a:stCxn id="4" idx="0"/>
            <a:endCxn id="7" idx="2"/>
          </p:cNvCxnSpPr>
          <p:nvPr/>
        </p:nvCxnSpPr>
        <p:spPr>
          <a:xfrm rot="5400000" flipH="1" flipV="1">
            <a:off x="5690086" y="939476"/>
            <a:ext cx="799935" cy="2893231"/>
          </a:xfrm>
          <a:prstGeom prst="straightConnector1">
            <a:avLst/>
          </a:prstGeom>
          <a:ln w="317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Кнопка дії: додому 54">
            <a:hlinkClick r:id="rId2" action="ppaction://hlinksldjump" highlightClick="1"/>
          </p:cNvPr>
          <p:cNvSpPr/>
          <p:nvPr/>
        </p:nvSpPr>
        <p:spPr>
          <a:xfrm>
            <a:off x="8572528" y="6357958"/>
            <a:ext cx="428596" cy="357166"/>
          </a:xfrm>
          <a:prstGeom prst="actionButtonHome">
            <a:avLst/>
          </a:prstGeom>
          <a:solidFill>
            <a:srgbClr val="39C546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500034" y="2357430"/>
            <a:ext cx="80724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5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Державне регулювання </a:t>
            </a:r>
            <a:r>
              <a:rPr lang="uk-UA" sz="45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рівня зайнятості  і безробіття</a:t>
            </a:r>
            <a:endParaRPr lang="uk-UA" sz="45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0364" y="214290"/>
            <a:ext cx="2928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працевлаштування незайнятого населення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214282" y="928670"/>
            <a:ext cx="24288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допомога в профорієнтації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3000364" y="4643446"/>
            <a:ext cx="3143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підготовка </a:t>
            </a:r>
            <a:r>
              <a:rPr lang="uk-UA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та </a:t>
            </a:r>
            <a:r>
              <a:rPr lang="uk-UA" sz="24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перепідготовка </a:t>
            </a:r>
            <a:r>
              <a:rPr lang="uk-UA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кадрів</a:t>
            </a:r>
          </a:p>
        </p:txBody>
      </p:sp>
      <p:sp>
        <p:nvSpPr>
          <p:cNvPr id="8" name="Прямокутник 7"/>
          <p:cNvSpPr/>
          <p:nvPr/>
        </p:nvSpPr>
        <p:spPr>
          <a:xfrm>
            <a:off x="214282" y="4286256"/>
            <a:ext cx="2857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створення і розвиток ринку праці </a:t>
            </a:r>
          </a:p>
        </p:txBody>
      </p:sp>
      <p:sp>
        <p:nvSpPr>
          <p:cNvPr id="9" name="Прямокутник 8"/>
          <p:cNvSpPr/>
          <p:nvPr/>
        </p:nvSpPr>
        <p:spPr>
          <a:xfrm>
            <a:off x="6429388" y="4286256"/>
            <a:ext cx="23574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соціальний захист населення</a:t>
            </a:r>
          </a:p>
        </p:txBody>
      </p:sp>
      <p:sp>
        <p:nvSpPr>
          <p:cNvPr id="10" name="Прямокутник 9"/>
          <p:cNvSpPr/>
          <p:nvPr/>
        </p:nvSpPr>
        <p:spPr>
          <a:xfrm>
            <a:off x="6286512" y="928670"/>
            <a:ext cx="26432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правове забезпечення</a:t>
            </a:r>
          </a:p>
        </p:txBody>
      </p:sp>
      <p:cxnSp>
        <p:nvCxnSpPr>
          <p:cNvPr id="12" name="Пряма зі стрілкою 11"/>
          <p:cNvCxnSpPr>
            <a:stCxn id="4" idx="0"/>
            <a:endCxn id="6" idx="2"/>
          </p:cNvCxnSpPr>
          <p:nvPr/>
        </p:nvCxnSpPr>
        <p:spPr>
          <a:xfrm rot="16200000" flipV="1">
            <a:off x="2683624" y="504772"/>
            <a:ext cx="597763" cy="3107553"/>
          </a:xfrm>
          <a:prstGeom prst="straightConnector1">
            <a:avLst/>
          </a:prstGeom>
          <a:ln w="31750">
            <a:solidFill>
              <a:schemeClr val="tx1">
                <a:alpha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 зі стрілкою 13"/>
          <p:cNvCxnSpPr>
            <a:stCxn id="4" idx="0"/>
            <a:endCxn id="5" idx="2"/>
          </p:cNvCxnSpPr>
          <p:nvPr/>
        </p:nvCxnSpPr>
        <p:spPr>
          <a:xfrm rot="16200000" flipV="1">
            <a:off x="4029157" y="1850306"/>
            <a:ext cx="942811" cy="71438"/>
          </a:xfrm>
          <a:prstGeom prst="straightConnector1">
            <a:avLst/>
          </a:prstGeom>
          <a:ln w="31750">
            <a:solidFill>
              <a:schemeClr val="tx1">
                <a:alpha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 зі стрілкою 15"/>
          <p:cNvCxnSpPr>
            <a:stCxn id="4" idx="0"/>
            <a:endCxn id="10" idx="2"/>
          </p:cNvCxnSpPr>
          <p:nvPr/>
        </p:nvCxnSpPr>
        <p:spPr>
          <a:xfrm rot="5400000" flipH="1" flipV="1">
            <a:off x="5773317" y="522632"/>
            <a:ext cx="597763" cy="3071834"/>
          </a:xfrm>
          <a:prstGeom prst="straightConnector1">
            <a:avLst/>
          </a:prstGeom>
          <a:ln w="31750">
            <a:solidFill>
              <a:schemeClr val="tx1">
                <a:alpha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 зі стрілкою 17"/>
          <p:cNvCxnSpPr>
            <a:stCxn id="4" idx="2"/>
            <a:endCxn id="8" idx="0"/>
          </p:cNvCxnSpPr>
          <p:nvPr/>
        </p:nvCxnSpPr>
        <p:spPr>
          <a:xfrm rot="5400000">
            <a:off x="2863913" y="2613888"/>
            <a:ext cx="451498" cy="2893239"/>
          </a:xfrm>
          <a:prstGeom prst="straightConnector1">
            <a:avLst/>
          </a:prstGeom>
          <a:ln w="31750">
            <a:solidFill>
              <a:schemeClr val="tx1">
                <a:alpha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 зі стрілкою 19"/>
          <p:cNvCxnSpPr>
            <a:stCxn id="4" idx="2"/>
            <a:endCxn id="7" idx="0"/>
          </p:cNvCxnSpPr>
          <p:nvPr/>
        </p:nvCxnSpPr>
        <p:spPr>
          <a:xfrm rot="16200000" flipH="1">
            <a:off x="4149796" y="4221242"/>
            <a:ext cx="808688" cy="35719"/>
          </a:xfrm>
          <a:prstGeom prst="straightConnector1">
            <a:avLst/>
          </a:prstGeom>
          <a:ln w="31750">
            <a:solidFill>
              <a:schemeClr val="tx1">
                <a:alpha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 зі стрілкою 21"/>
          <p:cNvCxnSpPr>
            <a:stCxn id="4" idx="2"/>
            <a:endCxn id="9" idx="0"/>
          </p:cNvCxnSpPr>
          <p:nvPr/>
        </p:nvCxnSpPr>
        <p:spPr>
          <a:xfrm rot="16200000" flipH="1">
            <a:off x="5846449" y="2524590"/>
            <a:ext cx="451498" cy="3071834"/>
          </a:xfrm>
          <a:prstGeom prst="straightConnector1">
            <a:avLst/>
          </a:prstGeom>
          <a:ln w="31750">
            <a:solidFill>
              <a:schemeClr val="tx1">
                <a:alpha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Кнопка дії: додому 34">
            <a:hlinkClick r:id="rId2" action="ppaction://hlinksldjump" highlightClick="1"/>
          </p:cNvPr>
          <p:cNvSpPr/>
          <p:nvPr/>
        </p:nvSpPr>
        <p:spPr>
          <a:xfrm>
            <a:off x="8572528" y="6357958"/>
            <a:ext cx="428596" cy="357166"/>
          </a:xfrm>
          <a:prstGeom prst="actionButtonHome">
            <a:avLst/>
          </a:prstGeom>
          <a:solidFill>
            <a:srgbClr val="39C546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928662" y="2143116"/>
            <a:ext cx="757242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uk-UA" sz="7500" dirty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  <a:ea typeface="+mj-ea"/>
                <a:cs typeface="+mj-cs"/>
              </a:rPr>
              <a:t>Дякую за увагу…</a:t>
            </a:r>
            <a:br>
              <a:rPr lang="uk-UA" sz="7500" dirty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  <a:ea typeface="+mj-ea"/>
                <a:cs typeface="+mj-cs"/>
              </a:rPr>
            </a:br>
            <a:r>
              <a:rPr lang="uk-UA" sz="7500" dirty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  <a:ea typeface="+mj-ea"/>
                <a:cs typeface="+mj-cs"/>
                <a:sym typeface="Wingdings" pitchFamily="2" charset="2"/>
              </a:rPr>
              <a:t></a:t>
            </a:r>
            <a:endParaRPr lang="uk-UA" sz="7500" dirty="0">
              <a:solidFill>
                <a:schemeClr val="accent4">
                  <a:lumMod val="75000"/>
                </a:schemeClr>
              </a:solidFill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5" name="Кнопка дії: додому 4">
            <a:hlinkClick r:id="rId2" action="ppaction://hlinksldjump" highlightClick="1"/>
          </p:cNvPr>
          <p:cNvSpPr/>
          <p:nvPr/>
        </p:nvSpPr>
        <p:spPr>
          <a:xfrm>
            <a:off x="8572528" y="6357958"/>
            <a:ext cx="428596" cy="357166"/>
          </a:xfrm>
          <a:prstGeom prst="actionButtonHome">
            <a:avLst/>
          </a:prstGeom>
          <a:solidFill>
            <a:srgbClr val="39C546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181</Words>
  <Application>Microsoft Office PowerPoint</Application>
  <PresentationFormat>Экран (4:3)</PresentationFormat>
  <Paragraphs>61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Населення віком від 15 до 70 років</vt:lpstr>
      <vt:lpstr>Економічно активне населення (робоча сила)</vt:lpstr>
      <vt:lpstr>Економічно неактивне населення </vt:lpstr>
      <vt:lpstr>Рух між ЕАН і ЕНАН</vt:lpstr>
      <vt:lpstr>Причини безробіття </vt:lpstr>
      <vt:lpstr>Види безробіття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Сережка</dc:creator>
  <cp:lastModifiedBy>Діма</cp:lastModifiedBy>
  <cp:revision>73</cp:revision>
  <dcterms:created xsi:type="dcterms:W3CDTF">2011-02-26T11:34:13Z</dcterms:created>
  <dcterms:modified xsi:type="dcterms:W3CDTF">2011-02-27T20:17:11Z</dcterms:modified>
</cp:coreProperties>
</file>