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  <p:sldMasterId id="2147483732" r:id="rId2"/>
  </p:sldMasterIdLst>
  <p:sldIdLst>
    <p:sldId id="256" r:id="rId3"/>
    <p:sldId id="257" r:id="rId4"/>
    <p:sldId id="258" r:id="rId5"/>
    <p:sldId id="259" r:id="rId6"/>
    <p:sldId id="260" r:id="rId7"/>
    <p:sldId id="265" r:id="rId8"/>
    <p:sldId id="261" r:id="rId9"/>
    <p:sldId id="262" r:id="rId10"/>
    <p:sldId id="263" r:id="rId11"/>
    <p:sldId id="266" r:id="rId12"/>
    <p:sldId id="264" r:id="rId13"/>
    <p:sldId id="267" r:id="rId14"/>
    <p:sldId id="268" r:id="rId15"/>
    <p:sldId id="269" r:id="rId16"/>
    <p:sldId id="270" r:id="rId1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94713" autoAdjust="0"/>
  </p:normalViewPr>
  <p:slideViewPr>
    <p:cSldViewPr>
      <p:cViewPr varScale="1">
        <p:scale>
          <a:sx n="55" d="100"/>
          <a:sy n="55" d="100"/>
        </p:scale>
        <p:origin x="-462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>
            <a:spLocks/>
          </p:cNvSpPr>
          <p:nvPr/>
        </p:nvSpPr>
        <p:spPr bwMode="auto">
          <a:xfrm>
            <a:off x="0" y="4751388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5" name="Полилиния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D887EC-20D6-4114-B120-834AEDEB864C}" type="datetimeFigureOut">
              <a:rPr lang="ru-RU"/>
              <a:pPr>
                <a:defRPr/>
              </a:pPr>
              <a:t>05.10.2011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83B005-0DC9-4379-B95D-E116F3B30A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783A92-CD69-424A-87CB-0A0BB01639F1}" type="datetimeFigureOut">
              <a:rPr lang="ru-RU"/>
              <a:pPr>
                <a:defRPr/>
              </a:pPr>
              <a:t>05.10.2011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88F120-EB81-4869-AA38-7C0F780CBFF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>
            <a:spLocks/>
          </p:cNvSpPr>
          <p:nvPr/>
        </p:nvSpPr>
        <p:spPr bwMode="auto">
          <a:xfrm>
            <a:off x="0" y="4751388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5" name="Полилиния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FCF3F4-1AFC-4061-8B5C-ECF465CAFC34}" type="datetimeFigureOut">
              <a:rPr lang="ru-RU"/>
              <a:pPr>
                <a:defRPr/>
              </a:pPr>
              <a:t>05.10.2011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5469C2-4A86-4397-9FEF-DFBCD3F078B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4AE235-D52E-4F7B-AF62-1B496E14FB4E}" type="datetimeFigureOut">
              <a:rPr lang="ru-RU"/>
              <a:pPr>
                <a:defRPr/>
              </a:pPr>
              <a:t>05.10.2011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ED6CCA-35F0-40F4-92FB-87EA258943B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031CBF-CE96-4308-B6A6-B84E3C081ECF}" type="datetimeFigureOut">
              <a:rPr lang="ru-RU"/>
              <a:pPr>
                <a:defRPr/>
              </a:pPr>
              <a:t>05.10.2011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C5D0F3-1BFB-454F-B470-0098215E618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/>
          <a:lstStyle>
            <a:lvl1pPr algn="l">
              <a:defRPr sz="46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169959-08F3-4BCC-B355-80E86E3A3387}" type="datetimeFigureOut">
              <a:rPr lang="ru-RU"/>
              <a:pPr>
                <a:defRPr/>
              </a:pPr>
              <a:t>05.10.2011</a:t>
            </a:fld>
            <a:endParaRPr lang="ru-RU"/>
          </a:p>
        </p:txBody>
      </p:sp>
      <p:sp>
        <p:nvSpPr>
          <p:cNvPr id="4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EE3DF1-D235-4313-800C-4F9F695E67E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FA3C81-5671-47D3-B915-0F5274BB1927}" type="datetimeFigureOut">
              <a:rPr lang="ru-RU"/>
              <a:pPr>
                <a:defRPr/>
              </a:pPr>
              <a:t>05.10.2011</a:t>
            </a:fld>
            <a:endParaRPr lang="ru-RU"/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FD7B12-E17E-485A-9BE3-3E6E0B6D2D2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69AD53-4147-46C2-8B64-25154FA7579D}" type="datetimeFigureOut">
              <a:rPr lang="ru-RU"/>
              <a:pPr>
                <a:defRPr/>
              </a:pPr>
              <a:t>05.10.2011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56575" y="6421438"/>
            <a:ext cx="7620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7A9A9A-CCDD-45FA-8C1A-8ECB50905D2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762A02-D8C2-4D14-936E-2DBD75D38BFD}" type="datetimeFigureOut">
              <a:rPr lang="ru-RU"/>
              <a:pPr>
                <a:defRPr/>
              </a:pPr>
              <a:t>05.10.2011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9F60EB-7E93-421D-A0DE-0BA5AF884E0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4416E5-37C3-4996-AB6F-3BD8776E0F2A}" type="datetimeFigureOut">
              <a:rPr lang="ru-RU"/>
              <a:pPr>
                <a:defRPr/>
              </a:pPr>
              <a:t>05.10.2011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D388F0-DD55-4595-8165-711F69901AA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A76A17-374E-4596-858F-C6B7FFD29AF5}" type="datetimeFigureOut">
              <a:rPr lang="ru-RU"/>
              <a:pPr>
                <a:defRPr/>
              </a:pPr>
              <a:t>05.10.2011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1BB3B4-2F36-435F-ACD2-7B8EF2D703B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lIns="45720" tIns="0" rIns="45720" bIns="0" anchor="b">
            <a:scene3d>
              <a:camera prst="orthographicFront"/>
              <a:lightRig rig="soft" dir="t">
                <a:rot lat="0" lon="0" rev="17220000"/>
              </a:lightRig>
            </a:scene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061E88-A64B-438A-A173-828FDCEF3C39}" type="datetimeFigureOut">
              <a:rPr lang="ru-RU"/>
              <a:pPr>
                <a:defRPr/>
              </a:pPr>
              <a:t>05.10.2011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2428A0-6978-44ED-B71C-A2F6BC66BD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7B6D2B-7CCE-41A7-90FC-CA0ADE66AD22}" type="datetimeFigureOut">
              <a:rPr lang="ru-RU"/>
              <a:pPr>
                <a:defRPr/>
              </a:pPr>
              <a:t>05.10.2011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B15604-CD3D-4AEC-A8C0-CDE285E4FCC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0B633C-6EF3-4686-8412-84A248EDD098}" type="datetimeFigureOut">
              <a:rPr lang="ru-RU"/>
              <a:pPr>
                <a:defRPr/>
              </a:pPr>
              <a:t>05.10.2011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7AD45F-55B2-4493-910D-B06DE4D7311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C73091-8CA3-4C6C-91BC-A9B78FD4019F}" type="datetimeFigureOut">
              <a:rPr lang="ru-RU"/>
              <a:pPr>
                <a:defRPr/>
              </a:pPr>
              <a:t>05.10.2011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FBFF96-7D44-46AD-BDCF-F0450F6432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4314B9-0A48-4E4D-8441-3C778EF136D8}" type="datetimeFigureOut">
              <a:rPr lang="ru-RU"/>
              <a:pPr>
                <a:defRPr/>
              </a:pPr>
              <a:t>05.10.2011</a:t>
            </a:fld>
            <a:endParaRPr lang="ru-RU"/>
          </a:p>
        </p:txBody>
      </p:sp>
      <p:sp>
        <p:nvSpPr>
          <p:cNvPr id="8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89EC-3DE6-4F78-8BE8-FE9D51CAA74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AA9BAF-F182-480E-BDC5-DD23A8EB1072}" type="datetimeFigureOut">
              <a:rPr lang="ru-RU"/>
              <a:pPr>
                <a:defRPr/>
              </a:pPr>
              <a:t>05.10.2011</a:t>
            </a:fld>
            <a:endParaRPr lang="ru-RU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EB6B5D-0333-4B94-AD67-990030DA54E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C7129F-653D-43DF-B32B-19AD8D0046FB}" type="datetimeFigureOut">
              <a:rPr lang="ru-RU"/>
              <a:pPr>
                <a:defRPr/>
              </a:pPr>
              <a:t>05.10.2011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6EBF94-CA79-40EC-BB99-ED23581A350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479E5B-A88B-4AA4-B142-C94B0F9760BF}" type="datetimeFigureOut">
              <a:rPr lang="ru-RU"/>
              <a:pPr>
                <a:defRPr/>
              </a:pPr>
              <a:t>05.10.2011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757127-0721-48EB-8658-7BCEC245A4D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rIns="45720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E729AE-62CD-4098-81B4-BB6E11397345}" type="datetimeFigureOut">
              <a:rPr lang="ru-RU"/>
              <a:pPr>
                <a:defRPr/>
              </a:pPr>
              <a:t>05.10.2011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03D6CB-BDD6-4826-B28D-14E7F14ED67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6FC613-54D1-4E96-985A-72F8070BCF2A}" type="datetimeFigureOut">
              <a:rPr lang="ru-RU"/>
              <a:pPr>
                <a:defRPr/>
              </a:pPr>
              <a:t>05.10.2011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97AFC5-E299-41FD-8D01-784DA6416F3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99BFCD-8406-483C-811B-2D28567C1A51}" type="datetimeFigureOut">
              <a:rPr lang="ru-RU"/>
              <a:pPr>
                <a:defRPr/>
              </a:pPr>
              <a:t>05.10.2011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FB6ABC-FAE9-464F-840F-7D3AABEDE63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>
            <a:spLocks/>
          </p:cNvSpPr>
          <p:nvPr/>
        </p:nvSpPr>
        <p:spPr bwMode="auto">
          <a:xfrm>
            <a:off x="0" y="4751388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28" name="Заголовок 8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7467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5720" tIns="45720" rIns="4572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9" name="Текст 29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7467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421438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smtClean="0">
                <a:solidFill>
                  <a:schemeClr val="tx2">
                    <a:shade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24CC375-08CC-44D4-8F9E-F18D12AD6E5F}" type="datetimeFigureOut">
              <a:rPr lang="ru-RU"/>
              <a:pPr>
                <a:defRPr/>
              </a:pPr>
              <a:t>05.10.2011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3124200" y="6421438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>
                    <a:shade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153400" y="6421438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smtClean="0">
                <a:solidFill>
                  <a:schemeClr val="tx2">
                    <a:shade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FD872ED-93A2-4E7A-9607-EF027DCB889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55" r:id="rId1"/>
    <p:sldLayoutId id="2147483744" r:id="rId2"/>
    <p:sldLayoutId id="2147483756" r:id="rId3"/>
    <p:sldLayoutId id="2147483743" r:id="rId4"/>
    <p:sldLayoutId id="2147483757" r:id="rId5"/>
    <p:sldLayoutId id="2147483742" r:id="rId6"/>
    <p:sldLayoutId id="2147483741" r:id="rId7"/>
    <p:sldLayoutId id="2147483758" r:id="rId8"/>
    <p:sldLayoutId id="2147483759" r:id="rId9"/>
    <p:sldLayoutId id="2147483740" r:id="rId10"/>
    <p:sldLayoutId id="2147483739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9pPr>
    </p:titleStyle>
    <p:bodyStyle>
      <a:lvl1pPr marL="419100" indent="-382588" algn="l" rtl="0" fontAlgn="base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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13" indent="-2730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90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4888" indent="-255588" algn="l" rtl="0" fontAlgn="base">
        <a:spcBef>
          <a:spcPct val="20000"/>
        </a:spcBef>
        <a:spcAft>
          <a:spcPct val="0"/>
        </a:spcAft>
        <a:buClr>
          <a:schemeClr val="accent2"/>
        </a:buClr>
        <a:buSzPct val="85000"/>
        <a:buFont typeface="Arial" charset="0"/>
        <a:buChar char="○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79525" indent="-236538" algn="l" rtl="0" fontAlgn="base">
        <a:spcBef>
          <a:spcPct val="20000"/>
        </a:spcBef>
        <a:spcAft>
          <a:spcPct val="0"/>
        </a:spcAft>
        <a:buClr>
          <a:srgbClr val="8D89A4"/>
        </a:buClr>
        <a:buSzPct val="90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89075" indent="-182563" algn="l" rtl="0" fontAlgn="base">
        <a:spcBef>
          <a:spcPct val="20000"/>
        </a:spcBef>
        <a:spcAft>
          <a:spcPct val="0"/>
        </a:spcAft>
        <a:buClr>
          <a:srgbClr val="748560"/>
        </a:buClr>
        <a:buSzPct val="100000"/>
        <a:buFont typeface="Arial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315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70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shade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FCD5A6A-6738-49E3-92A4-1738834E994C}" type="datetimeFigureOut">
              <a:rPr lang="ru-RU"/>
              <a:pPr>
                <a:defRPr/>
              </a:pPr>
              <a:t>05.10.2011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shade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shade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3EC6152-7334-4DBF-BA4A-43F7182F272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54" r:id="rId1"/>
    <p:sldLayoutId id="2147483753" r:id="rId2"/>
    <p:sldLayoutId id="2147483760" r:id="rId3"/>
    <p:sldLayoutId id="2147483752" r:id="rId4"/>
    <p:sldLayoutId id="2147483751" r:id="rId5"/>
    <p:sldLayoutId id="2147483750" r:id="rId6"/>
    <p:sldLayoutId id="2147483749" r:id="rId7"/>
    <p:sldLayoutId id="2147483748" r:id="rId8"/>
    <p:sldLayoutId id="2147483747" r:id="rId9"/>
    <p:sldLayoutId id="2147483746" r:id="rId10"/>
    <p:sldLayoutId id="2147483745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100" b="1" kern="120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9pPr>
    </p:titleStyle>
    <p:bodyStyle>
      <a:lvl1pPr marL="547688" indent="-411163" algn="l" rtl="0" fontAlgn="base">
        <a:spcBef>
          <a:spcPct val="20000"/>
        </a:spcBef>
        <a:spcAft>
          <a:spcPct val="0"/>
        </a:spcAft>
        <a:buClr>
          <a:srgbClr val="F9F9F9"/>
        </a:buClr>
        <a:buSzPct val="65000"/>
        <a:buFont typeface="Wingdings 2" pitchFamily="18" charset="2"/>
        <a:buChar char="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363" indent="-282575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 2" pitchFamily="18" charset="2"/>
        <a:buChar char="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475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95000"/>
        <a:buFont typeface="Wingdings" pitchFamily="2" charset="2"/>
        <a:buChar char="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2550" indent="-182563" algn="l" rtl="0" fontAlgn="base">
        <a:spcBef>
          <a:spcPct val="20000"/>
        </a:spcBef>
        <a:spcAft>
          <a:spcPct val="0"/>
        </a:spcAft>
        <a:buClr>
          <a:schemeClr val="tx1"/>
        </a:buClr>
        <a:buSzPct val="100000"/>
        <a:buFont typeface="Wingdings 3" pitchFamily="18" charset="2"/>
        <a:buChar char="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4638" indent="-182563" algn="l" rtl="0" fontAlgn="base">
        <a:spcBef>
          <a:spcPct val="20000"/>
        </a:spcBef>
        <a:spcAft>
          <a:spcPct val="0"/>
        </a:spcAft>
        <a:buClr>
          <a:schemeClr val="tx1"/>
        </a:buClr>
        <a:buFont typeface="Wingdings 2" pitchFamily="18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4000" err="1" smtClean="0"/>
              <a:t>Основні</a:t>
            </a:r>
            <a:r>
              <a:rPr lang="ru-RU" sz="4000" smtClean="0"/>
              <a:t> </a:t>
            </a:r>
            <a:r>
              <a:rPr lang="ru-RU" sz="4000" err="1" smtClean="0"/>
              <a:t>параметри</a:t>
            </a:r>
            <a:r>
              <a:rPr lang="ru-RU" sz="4000" smtClean="0"/>
              <a:t> ринку: попит, </a:t>
            </a:r>
            <a:r>
              <a:rPr lang="ru-RU" sz="4000" err="1" smtClean="0"/>
              <a:t>пропозиція</a:t>
            </a:r>
            <a:r>
              <a:rPr lang="ru-RU" sz="4000" smtClean="0"/>
              <a:t>, </a:t>
            </a:r>
            <a:r>
              <a:rPr lang="ru-RU" sz="4000" err="1" smtClean="0"/>
              <a:t>ринкова</a:t>
            </a:r>
            <a:r>
              <a:rPr lang="ru-RU" sz="4000" smtClean="0"/>
              <a:t> </a:t>
            </a:r>
            <a:r>
              <a:rPr lang="ru-RU" sz="4000" err="1" smtClean="0"/>
              <a:t>ціна</a:t>
            </a:r>
            <a:r>
              <a:rPr lang="ru-RU" smtClean="0"/>
              <a:t>.</a:t>
            </a:r>
            <a:endParaRPr lang="ru-RU"/>
          </a:p>
        </p:txBody>
      </p:sp>
    </p:spTree>
  </p:cSld>
  <p:clrMapOvr>
    <a:masterClrMapping/>
  </p:clrMapOvr>
  <p:transition spd="slow">
    <p:wedge/>
    <p:sndAc>
      <p:stSnd>
        <p:snd r:embed="rId2" name="arrow.wav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600" dirty="0" smtClean="0">
                <a:latin typeface="+mn-lt"/>
              </a:rPr>
              <a:t>Попит та </a:t>
            </a:r>
            <a:r>
              <a:rPr lang="ru-RU" sz="3600" dirty="0" err="1" smtClean="0">
                <a:latin typeface="+mn-lt"/>
              </a:rPr>
              <a:t>пропозиц</a:t>
            </a:r>
            <a:r>
              <a:rPr lang="uk-UA" sz="3600" dirty="0" err="1" smtClean="0">
                <a:latin typeface="+mn-lt"/>
              </a:rPr>
              <a:t>ія</a:t>
            </a:r>
            <a:r>
              <a:rPr lang="uk-UA" sz="3600" dirty="0" smtClean="0">
                <a:latin typeface="+mn-lt"/>
              </a:rPr>
              <a:t> – </a:t>
            </a:r>
            <a:r>
              <a:rPr lang="uk-UA" sz="2400" dirty="0" smtClean="0">
                <a:latin typeface="+mn-lt"/>
              </a:rPr>
              <a:t>це </a:t>
            </a:r>
            <a:r>
              <a:rPr lang="uk-UA" sz="2400" dirty="0" err="1" smtClean="0">
                <a:latin typeface="+mn-lt"/>
              </a:rPr>
              <a:t>основополагаючі</a:t>
            </a:r>
            <a:r>
              <a:rPr lang="uk-UA" sz="2400" dirty="0" smtClean="0">
                <a:latin typeface="+mn-lt"/>
              </a:rPr>
              <a:t> поняття ринкової економіки. Економічна модель заснована на балансі попиту та пропозиції пояснює процес формування ринкової </a:t>
            </a:r>
            <a:r>
              <a:rPr lang="uk-UA" sz="2400" dirty="0" err="1" smtClean="0">
                <a:latin typeface="+mn-lt"/>
              </a:rPr>
              <a:t>коньюктури</a:t>
            </a:r>
            <a:r>
              <a:rPr lang="uk-UA" sz="2400" dirty="0" smtClean="0">
                <a:latin typeface="+mn-lt"/>
              </a:rPr>
              <a:t> та ціноутворення. </a:t>
            </a:r>
            <a:endParaRPr lang="ru-RU" sz="2400" dirty="0">
              <a:latin typeface="+mn-lt"/>
            </a:endParaRPr>
          </a:p>
        </p:txBody>
      </p:sp>
      <p:pic>
        <p:nvPicPr>
          <p:cNvPr id="26626" name="Содержимое 3" descr="Supply-Demand-photo.jpg"/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2667000" y="2097088"/>
            <a:ext cx="3810000" cy="3714750"/>
          </a:xfrm>
        </p:spPr>
      </p:pic>
    </p:spTree>
  </p:cSld>
  <p:clrMapOvr>
    <a:masterClrMapping/>
  </p:clrMapOvr>
  <p:transition spd="med">
    <p:wedge/>
    <p:sndAc>
      <p:stSnd>
        <p:snd r:embed="rId2" name="arrow.wav"/>
      </p:stSnd>
    </p:sndAc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642918"/>
            <a:ext cx="7467600" cy="1368412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sz="3600" dirty="0" smtClean="0"/>
              <a:t>Попит</a:t>
            </a:r>
            <a:r>
              <a:rPr lang="uk-UA" sz="3200" dirty="0" smtClean="0"/>
              <a:t> - </a:t>
            </a:r>
            <a:r>
              <a:rPr lang="uk-UA" sz="2400" dirty="0" smtClean="0"/>
              <a:t>це сукупність всіх товарів та послуг, які споживачі прагнуть отримати в певний момент часу за певного рівня цін. </a:t>
            </a:r>
            <a:br>
              <a:rPr lang="uk-UA" sz="2400" dirty="0" smtClean="0"/>
            </a:br>
            <a:r>
              <a:rPr lang="uk-UA" sz="2400" dirty="0" smtClean="0"/>
              <a:t>Попит відображає співвідношення потреб споживачів у товарах та послугах з бюджетними обмеженнями, що дозволяють купувати лише певну кількість того чи іншого товару за різних рівнів цін. </a:t>
            </a:r>
            <a:endParaRPr lang="ru-RU" sz="2400" dirty="0"/>
          </a:p>
        </p:txBody>
      </p:sp>
      <p:pic>
        <p:nvPicPr>
          <p:cNvPr id="27650" name="Содержимое 8" descr="74652930_3740780_supermarket.jpg"/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2571750" y="2786063"/>
            <a:ext cx="3175000" cy="3708400"/>
          </a:xfrm>
        </p:spPr>
      </p:pic>
    </p:spTree>
  </p:cSld>
  <p:clrMapOvr>
    <a:masterClrMapping/>
  </p:clrMapOvr>
  <p:transition spd="med">
    <p:wedge/>
    <p:sndAc>
      <p:stSnd>
        <p:snd r:embed="rId2" name="arrow.wav"/>
      </p:stSnd>
    </p:sndAc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sz="3200" dirty="0" smtClean="0"/>
              <a:t>Закон попиту </a:t>
            </a:r>
            <a:r>
              <a:rPr lang="uk-UA" sz="2200" dirty="0" smtClean="0"/>
              <a:t>полягає в існуванні оберненої залежності між попитом на товар та послуги і цінами відповідних товарів та послуг. </a:t>
            </a:r>
            <a:br>
              <a:rPr lang="uk-UA" sz="2200" dirty="0" smtClean="0"/>
            </a:br>
            <a:r>
              <a:rPr lang="uk-UA" sz="2200" dirty="0" smtClean="0"/>
              <a:t>Величина попиту на товар збільшується при зниженні його ціни та відповідно зменшується при підвищенні.</a:t>
            </a:r>
            <a:endParaRPr lang="ru-RU" dirty="0"/>
          </a:p>
        </p:txBody>
      </p:sp>
      <p:pic>
        <p:nvPicPr>
          <p:cNvPr id="28674" name="Содержимое 7" descr="image01.jpg"/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2500313" y="2239963"/>
            <a:ext cx="3143250" cy="3513137"/>
          </a:xfrm>
        </p:spPr>
      </p:pic>
    </p:spTree>
  </p:cSld>
  <p:clrMapOvr>
    <a:masterClrMapping/>
  </p:clrMapOvr>
  <p:transition spd="med">
    <p:wedge/>
    <p:sndAc>
      <p:stSnd>
        <p:snd r:embed="rId2" name="arrow.wav"/>
      </p:stSnd>
    </p:sndAc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1571612"/>
            <a:ext cx="7467600" cy="11430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sz="3200" dirty="0" smtClean="0"/>
              <a:t>Еластичність попиту – </a:t>
            </a:r>
            <a:r>
              <a:rPr lang="uk-UA" sz="2200" dirty="0" smtClean="0"/>
              <a:t>це ступінь чутливості попиту на товар чи послугу до зміни ціни відповідного товару чи послуги. </a:t>
            </a:r>
            <a:br>
              <a:rPr lang="uk-UA" sz="2200" dirty="0" smtClean="0"/>
            </a:br>
            <a:r>
              <a:rPr lang="uk-UA" sz="2200" dirty="0" smtClean="0"/>
              <a:t>Еластичність попиту вимірюється через коефіцієнт еластичності попиту. </a:t>
            </a:r>
            <a:br>
              <a:rPr lang="uk-UA" sz="2200" dirty="0" smtClean="0"/>
            </a:br>
            <a:r>
              <a:rPr lang="uk-UA" sz="2200" dirty="0" smtClean="0"/>
              <a:t>Його формула: </a:t>
            </a:r>
            <a:br>
              <a:rPr lang="uk-UA" sz="2200" dirty="0" smtClean="0"/>
            </a:br>
            <a:r>
              <a:rPr lang="en-US" sz="2200" dirty="0" smtClean="0"/>
              <a:t>K=Q/P</a:t>
            </a:r>
            <a:r>
              <a:rPr lang="uk-UA" sz="2200" dirty="0" smtClean="0"/>
              <a:t/>
            </a:r>
            <a:br>
              <a:rPr lang="uk-UA" sz="2200" dirty="0" smtClean="0"/>
            </a:br>
            <a:r>
              <a:rPr lang="ru-RU" sz="2200" dirty="0" smtClean="0"/>
              <a:t>де:</a:t>
            </a:r>
            <a:r>
              <a:rPr lang="uk-UA" sz="2200" dirty="0" smtClean="0"/>
              <a:t/>
            </a:r>
            <a:br>
              <a:rPr lang="uk-UA" sz="2200" dirty="0" smtClean="0"/>
            </a:br>
            <a:r>
              <a:rPr lang="en-US" sz="2200" dirty="0" smtClean="0"/>
              <a:t>Q — </a:t>
            </a:r>
            <a:r>
              <a:rPr lang="uk-UA" sz="2200" dirty="0" smtClean="0"/>
              <a:t>відсоток зміни попиту на товар чи послугу</a:t>
            </a:r>
            <a:br>
              <a:rPr lang="uk-UA" sz="2200" dirty="0" smtClean="0"/>
            </a:br>
            <a:r>
              <a:rPr lang="en-US" sz="2200" dirty="0" smtClean="0"/>
              <a:t>P — </a:t>
            </a:r>
            <a:r>
              <a:rPr lang="uk-UA" sz="2200" dirty="0" smtClean="0"/>
              <a:t>відсоток зміни ціни на товар чи послугу</a:t>
            </a:r>
            <a:br>
              <a:rPr lang="uk-UA" sz="2200" dirty="0" smtClean="0"/>
            </a:br>
            <a:r>
              <a:rPr lang="uk-UA" sz="2200" dirty="0" smtClean="0"/>
              <a:t/>
            </a:r>
            <a:br>
              <a:rPr lang="uk-UA" sz="2200" dirty="0" smtClean="0"/>
            </a:br>
            <a:endParaRPr lang="ru-RU" sz="3200" dirty="0"/>
          </a:p>
        </p:txBody>
      </p:sp>
      <p:pic>
        <p:nvPicPr>
          <p:cNvPr id="29698" name="Содержимое 10" descr="dsd.jpg"/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3214688" y="3786188"/>
            <a:ext cx="2390775" cy="2628900"/>
          </a:xfrm>
        </p:spPr>
      </p:pic>
    </p:spTree>
  </p:cSld>
  <p:clrMapOvr>
    <a:masterClrMapping/>
  </p:clrMapOvr>
  <p:transition spd="med">
    <p:wedge/>
    <p:sndAc>
      <p:stSnd>
        <p:snd r:embed="rId2" name="arrow.wav"/>
      </p:stSnd>
    </p:sndAc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571480"/>
            <a:ext cx="7467600" cy="11430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sz="2200" dirty="0" smtClean="0"/>
              <a:t>Також існує поняття нееластичного попиту. </a:t>
            </a:r>
            <a:br>
              <a:rPr lang="uk-UA" sz="2200" dirty="0" smtClean="0"/>
            </a:br>
            <a:r>
              <a:rPr lang="uk-UA" sz="2200" dirty="0" smtClean="0"/>
              <a:t>Нееластичний попит – це слабка реакція попиту на товар відповідно до зміни ціни товару або повна її відсутність. В останньому разі йдеться про абсолютно нееластичний попит.</a:t>
            </a:r>
            <a:br>
              <a:rPr lang="uk-UA" sz="2200" dirty="0" smtClean="0"/>
            </a:br>
            <a:r>
              <a:rPr lang="uk-UA" sz="2200" dirty="0" smtClean="0"/>
              <a:t>Подібне явище може спостерігатися на прикладі товарів першої необхідності.</a:t>
            </a:r>
            <a:endParaRPr lang="ru-RU" sz="2200" dirty="0"/>
          </a:p>
        </p:txBody>
      </p:sp>
      <p:pic>
        <p:nvPicPr>
          <p:cNvPr id="30722" name="Содержимое 3" descr="ref-0_135759950-3543.gif"/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1357313" y="3143250"/>
            <a:ext cx="5573712" cy="3011488"/>
          </a:xfrm>
        </p:spPr>
      </p:pic>
    </p:spTree>
  </p:cSld>
  <p:clrMapOvr>
    <a:masterClrMapping/>
  </p:clrMapOvr>
  <p:transition spd="med">
    <p:wedge/>
    <p:sndAc>
      <p:stSnd>
        <p:snd r:embed="rId2" name="arrow.wav"/>
      </p:stSnd>
    </p:sndAc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sz="3200" dirty="0" smtClean="0"/>
              <a:t>Пропозиція – </a:t>
            </a:r>
            <a:r>
              <a:rPr lang="uk-UA" sz="2200" dirty="0" smtClean="0"/>
              <a:t>це сукупність всіх товарів та послуг, які виробники прагнуть реалізувати на ринку в певний момент часу за певного рівня цін.</a:t>
            </a:r>
            <a:br>
              <a:rPr lang="uk-UA" sz="2200" dirty="0" smtClean="0"/>
            </a:br>
            <a:r>
              <a:rPr lang="uk-UA" sz="2200" dirty="0" smtClean="0"/>
              <a:t> </a:t>
            </a:r>
            <a:endParaRPr lang="ru-RU" sz="3200" dirty="0"/>
          </a:p>
        </p:txBody>
      </p:sp>
      <p:pic>
        <p:nvPicPr>
          <p:cNvPr id="31746" name="Содержимое 3" descr="IMGP0533.JPG"/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1500188" y="1571625"/>
            <a:ext cx="6278562" cy="4708525"/>
          </a:xfrm>
        </p:spPr>
      </p:pic>
    </p:spTree>
  </p:cSld>
  <p:clrMapOvr>
    <a:masterClrMapping/>
  </p:clrMapOvr>
  <p:transition spd="med">
    <p:wedge/>
    <p:sndAc>
      <p:stSnd>
        <p:snd r:embed="rId2" name="arrow.wav"/>
      </p:stSnd>
    </p:sndAc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642918"/>
            <a:ext cx="7467600" cy="11430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sz="3200" dirty="0" smtClean="0"/>
              <a:t>Закон пропозиції </a:t>
            </a:r>
            <a:r>
              <a:rPr lang="uk-UA" sz="2200" dirty="0" smtClean="0"/>
              <a:t>полягає в прямій залежності між пропозицією товарів та послуг і цінами відповідних товарів та послуг.</a:t>
            </a:r>
            <a:br>
              <a:rPr lang="uk-UA" sz="2200" dirty="0" smtClean="0"/>
            </a:br>
            <a:r>
              <a:rPr lang="uk-UA" sz="2200" dirty="0" smtClean="0"/>
              <a:t>Величина пропозиції товару збільшується при підвищенні його ціни та відповідно зменшується при зниженні.</a:t>
            </a:r>
            <a:br>
              <a:rPr lang="uk-UA" sz="2200" dirty="0" smtClean="0"/>
            </a:br>
            <a:endParaRPr lang="ru-RU" sz="3200" dirty="0"/>
          </a:p>
        </p:txBody>
      </p:sp>
      <p:pic>
        <p:nvPicPr>
          <p:cNvPr id="32770" name="Содержимое 3" descr="image07.jpg"/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2428875" y="2071688"/>
            <a:ext cx="3394075" cy="3795712"/>
          </a:xfrm>
        </p:spPr>
      </p:pic>
    </p:spTree>
  </p:cSld>
  <p:clrMapOvr>
    <a:masterClrMapping/>
  </p:clrMapOvr>
  <p:transition spd="med">
    <p:wedge/>
    <p:sndAc>
      <p:stSnd>
        <p:snd r:embed="rId2" name="arrow.wav"/>
      </p:stSnd>
    </p:sndAc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1571612"/>
            <a:ext cx="7467600" cy="11430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sz="3200" dirty="0" smtClean="0"/>
              <a:t>Еластичність пропозиції – </a:t>
            </a:r>
            <a:r>
              <a:rPr lang="uk-UA" sz="2200" dirty="0" smtClean="0"/>
              <a:t>це ступінь чутливості пропозиції товару чи послуги до зміни ціни відповідного товару чи послуги.</a:t>
            </a:r>
            <a:br>
              <a:rPr lang="uk-UA" sz="2200" dirty="0" smtClean="0"/>
            </a:br>
            <a:r>
              <a:rPr lang="uk-UA" sz="2200" dirty="0" smtClean="0"/>
              <a:t>Еластичність пропозиції </a:t>
            </a:r>
            <a:r>
              <a:rPr lang="uk-UA" sz="2200" dirty="0" err="1" smtClean="0"/>
              <a:t>вимірюєтся</a:t>
            </a:r>
            <a:r>
              <a:rPr lang="uk-UA" sz="2200" dirty="0" smtClean="0"/>
              <a:t> через коефіцієнт еластичності пропозиції.</a:t>
            </a:r>
            <a:br>
              <a:rPr lang="uk-UA" sz="2200" dirty="0" smtClean="0"/>
            </a:br>
            <a:r>
              <a:rPr lang="uk-UA" sz="2200" dirty="0" smtClean="0"/>
              <a:t>Його формула:</a:t>
            </a:r>
            <a:br>
              <a:rPr lang="uk-UA" sz="2200" dirty="0" smtClean="0"/>
            </a:br>
            <a:r>
              <a:rPr lang="en-US" sz="2200" dirty="0" smtClean="0"/>
              <a:t>K=G/P</a:t>
            </a:r>
            <a:br>
              <a:rPr lang="en-US" sz="2200" dirty="0" smtClean="0"/>
            </a:br>
            <a:r>
              <a:rPr lang="ru-RU" sz="2200" dirty="0" smtClean="0"/>
              <a:t>де</a:t>
            </a:r>
            <a:r>
              <a:rPr lang="uk-UA" sz="2200" dirty="0" smtClean="0"/>
              <a:t>:</a:t>
            </a:r>
            <a:r>
              <a:rPr lang="en-US" sz="2200" dirty="0" smtClean="0"/>
              <a:t/>
            </a:r>
            <a:br>
              <a:rPr lang="en-US" sz="2200" dirty="0" smtClean="0"/>
            </a:br>
            <a:r>
              <a:rPr lang="en-US" sz="2200" dirty="0" smtClean="0"/>
              <a:t>G – </a:t>
            </a:r>
            <a:r>
              <a:rPr lang="ru-RU" sz="2200" dirty="0" smtClean="0"/>
              <a:t>в</a:t>
            </a:r>
            <a:r>
              <a:rPr lang="uk-UA" sz="2200" dirty="0" err="1" smtClean="0"/>
              <a:t>ідсоток</a:t>
            </a:r>
            <a:r>
              <a:rPr lang="uk-UA" sz="2200" dirty="0" smtClean="0"/>
              <a:t> зміни пропозиції товару чи послуги</a:t>
            </a:r>
            <a:br>
              <a:rPr lang="uk-UA" sz="2200" dirty="0" smtClean="0"/>
            </a:br>
            <a:r>
              <a:rPr lang="en-US" sz="2200" dirty="0" smtClean="0"/>
              <a:t>P – </a:t>
            </a:r>
            <a:r>
              <a:rPr lang="uk-UA" sz="2200" dirty="0" smtClean="0"/>
              <a:t>відсоток зміни ціни на товар чи послугу</a:t>
            </a:r>
            <a:br>
              <a:rPr lang="uk-UA" sz="2200" dirty="0" smtClean="0"/>
            </a:br>
            <a:r>
              <a:rPr lang="uk-UA" sz="2200" dirty="0" smtClean="0"/>
              <a:t/>
            </a:r>
            <a:br>
              <a:rPr lang="uk-UA" sz="2200" dirty="0" smtClean="0"/>
            </a:br>
            <a:endParaRPr lang="ru-RU" sz="3200" dirty="0"/>
          </a:p>
        </p:txBody>
      </p:sp>
      <p:pic>
        <p:nvPicPr>
          <p:cNvPr id="33794" name="Содержимое 3" descr="image04.jpg"/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3214688" y="3714750"/>
            <a:ext cx="2466975" cy="2581275"/>
          </a:xfrm>
        </p:spPr>
      </p:pic>
    </p:spTree>
  </p:cSld>
  <p:clrMapOvr>
    <a:masterClrMapping/>
  </p:clrMapOvr>
  <p:transition spd="med">
    <p:wedge/>
    <p:sndAc>
      <p:stSnd>
        <p:snd r:embed="rId2" name="arrow.wav"/>
      </p:stSnd>
    </p:sndAc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428604"/>
            <a:ext cx="7467600" cy="11430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sz="2200" dirty="0" smtClean="0"/>
              <a:t>Пропозиції також може бути властива нееластичність, тобто слабка реакція пропозиції товару на зміну його ціни. У випадку абсолютної нееластичності пропозиції крива пропозиції буде вертикальною.</a:t>
            </a:r>
            <a:br>
              <a:rPr lang="uk-UA" sz="2200" dirty="0" smtClean="0"/>
            </a:br>
            <a:endParaRPr lang="ru-RU" sz="2200" dirty="0"/>
          </a:p>
        </p:txBody>
      </p:sp>
      <p:pic>
        <p:nvPicPr>
          <p:cNvPr id="34818" name="Содержимое 6" descr="Безымянный.png"/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3033713" y="2378075"/>
            <a:ext cx="3076575" cy="3152775"/>
          </a:xfrm>
        </p:spPr>
      </p:pic>
    </p:spTree>
  </p:cSld>
  <p:clrMapOvr>
    <a:masterClrMapping/>
  </p:clrMapOvr>
  <p:transition spd="med">
    <p:wedge/>
    <p:sndAc>
      <p:stSnd>
        <p:snd r:embed="rId2" name="arrow.wav"/>
      </p:stSnd>
    </p:sndAc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1285860"/>
            <a:ext cx="7467600" cy="11430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sz="3200" dirty="0" smtClean="0"/>
              <a:t>Рівноважна ціна -  </a:t>
            </a:r>
            <a:r>
              <a:rPr lang="uk-UA" sz="2200" dirty="0" smtClean="0"/>
              <a:t>ринкова ціна товару, при якій попит на відповідний товар дорівнює його пропозиції. </a:t>
            </a:r>
            <a:br>
              <a:rPr lang="uk-UA" sz="2200" dirty="0" smtClean="0"/>
            </a:br>
            <a:r>
              <a:rPr lang="uk-UA" sz="2200" dirty="0" smtClean="0"/>
              <a:t>Рівноважна ціна – це максимальна ціна, за якої покупці згодні купувати товари чи послуги та мінімальна ціна, за якої виробники готові продавати товари чи послуги.</a:t>
            </a:r>
            <a:br>
              <a:rPr lang="uk-UA" sz="2200" dirty="0" smtClean="0"/>
            </a:br>
            <a:r>
              <a:rPr lang="uk-UA" sz="2200" dirty="0" smtClean="0"/>
              <a:t>В стані рівноваги зміна ціни являється невигідною для обох сторін ринкових відносин. </a:t>
            </a:r>
            <a:br>
              <a:rPr lang="uk-UA" sz="2200" dirty="0" smtClean="0"/>
            </a:br>
            <a:r>
              <a:rPr lang="uk-UA" sz="2200" dirty="0" smtClean="0"/>
              <a:t>При певній рівноважній ціні існує рівноважна кількість товару, яка </a:t>
            </a:r>
            <a:r>
              <a:rPr lang="uk-UA" sz="2200" dirty="0" err="1" smtClean="0"/>
              <a:t>задовольная</a:t>
            </a:r>
            <a:r>
              <a:rPr lang="uk-UA" sz="2200" dirty="0" smtClean="0"/>
              <a:t> як споживачів, так і виробників.</a:t>
            </a:r>
            <a:br>
              <a:rPr lang="uk-UA" sz="2200" dirty="0" smtClean="0"/>
            </a:br>
            <a:endParaRPr lang="ru-RU" sz="3200" dirty="0"/>
          </a:p>
        </p:txBody>
      </p:sp>
      <p:pic>
        <p:nvPicPr>
          <p:cNvPr id="35842" name="Содержимое 6" descr="16.gif"/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2214563" y="3286125"/>
            <a:ext cx="3827462" cy="3130550"/>
          </a:xfrm>
        </p:spPr>
      </p:pic>
    </p:spTree>
  </p:cSld>
  <p:clrMapOvr>
    <a:masterClrMapping/>
  </p:clrMapOvr>
  <p:transition spd="med">
    <p:wedge/>
    <p:sndAc>
      <p:stSnd>
        <p:snd r:embed="rId2" name="arrow.wav"/>
      </p:stSnd>
    </p:sndAc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1357298"/>
            <a:ext cx="7467600" cy="11430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sz="2200" dirty="0" smtClean="0"/>
              <a:t>Окрім ціни на попит також впливає ряд нецінових факторів.</a:t>
            </a:r>
            <a:br>
              <a:rPr lang="uk-UA" sz="2200" dirty="0" smtClean="0"/>
            </a:br>
            <a:r>
              <a:rPr lang="uk-UA" sz="2200" dirty="0" smtClean="0"/>
              <a:t>До них можна віднести:</a:t>
            </a:r>
            <a:br>
              <a:rPr lang="uk-UA" sz="2200" dirty="0" smtClean="0"/>
            </a:br>
            <a:r>
              <a:rPr lang="uk-UA" sz="2200" dirty="0" smtClean="0"/>
              <a:t>- доходи споживачів; </a:t>
            </a:r>
            <a:br>
              <a:rPr lang="uk-UA" sz="2200" dirty="0" smtClean="0"/>
            </a:br>
            <a:r>
              <a:rPr lang="uk-UA" sz="2200" dirty="0" smtClean="0"/>
              <a:t>- місткість ринку; </a:t>
            </a:r>
            <a:br>
              <a:rPr lang="uk-UA" sz="2200" dirty="0" smtClean="0"/>
            </a:br>
            <a:r>
              <a:rPr lang="uk-UA" sz="2200" dirty="0" smtClean="0"/>
              <a:t>- ціни і доступність споріднених товарів (товарів-субститутів); </a:t>
            </a:r>
            <a:br>
              <a:rPr lang="uk-UA" sz="2200" dirty="0" smtClean="0"/>
            </a:br>
            <a:r>
              <a:rPr lang="uk-UA" sz="2200" dirty="0" smtClean="0"/>
              <a:t>- ціни і доступність </a:t>
            </a:r>
            <a:r>
              <a:rPr lang="uk-UA" sz="2200" dirty="0" err="1" smtClean="0"/>
              <a:t>доповнюючих</a:t>
            </a:r>
            <a:r>
              <a:rPr lang="uk-UA" sz="2200" dirty="0" smtClean="0"/>
              <a:t> товарів (товарів-комплементів); </a:t>
            </a:r>
            <a:br>
              <a:rPr lang="uk-UA" sz="2200" dirty="0" smtClean="0"/>
            </a:br>
            <a:r>
              <a:rPr lang="uk-UA" sz="2200" dirty="0" smtClean="0"/>
              <a:t>- смаки і уподобання; </a:t>
            </a:r>
            <a:br>
              <a:rPr lang="uk-UA" sz="2200" dirty="0" smtClean="0"/>
            </a:br>
            <a:r>
              <a:rPr lang="uk-UA" sz="2200" dirty="0" smtClean="0"/>
              <a:t>- сподівання щодо майбутніх економічних умов.</a:t>
            </a:r>
            <a:br>
              <a:rPr lang="uk-UA" sz="2200" dirty="0" smtClean="0"/>
            </a:br>
            <a:endParaRPr lang="ru-RU" sz="2200" dirty="0"/>
          </a:p>
        </p:txBody>
      </p:sp>
      <p:pic>
        <p:nvPicPr>
          <p:cNvPr id="36866" name="Содержимое 3" descr="99df7b9bc3f5575b337b9875b4b9d6cb-fadhpcdzkncm.jpg"/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2000250" y="3500438"/>
            <a:ext cx="4400550" cy="3143250"/>
          </a:xfrm>
        </p:spPr>
      </p:pic>
    </p:spTree>
  </p:cSld>
  <p:clrMapOvr>
    <a:masterClrMapping/>
  </p:clrMapOvr>
  <p:transition spd="med">
    <p:wedge/>
    <p:sndAc>
      <p:stSnd>
        <p:snd r:embed="rId2" name="arrow.wav"/>
      </p:stSnd>
    </p:sndAc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sz="2200" dirty="0" smtClean="0"/>
              <a:t>При зміні величини попиту під впливом нецінових чинників відбувається зміщення кривої попиту в ту чи іншу сторону. Відповідно змінюється рівноважна ціна та рівноважна кількість товару.</a:t>
            </a:r>
            <a:endParaRPr lang="ru-RU" sz="2200" dirty="0"/>
          </a:p>
        </p:txBody>
      </p:sp>
      <p:pic>
        <p:nvPicPr>
          <p:cNvPr id="37890" name="Содержимое 3" descr="500px-Supply-and-demand.svg.png"/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2217738" y="1600200"/>
            <a:ext cx="4708525" cy="4708525"/>
          </a:xfrm>
        </p:spPr>
      </p:pic>
    </p:spTree>
  </p:cSld>
  <p:clrMapOvr>
    <a:masterClrMapping/>
  </p:clrMapOvr>
  <p:transition spd="med">
    <p:wedge/>
    <p:sndAc>
      <p:stSnd>
        <p:snd r:embed="rId2" name="arrow.wav"/>
      </p:stSnd>
    </p:sndAc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143116"/>
            <a:ext cx="7467600" cy="11430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sz="2200" dirty="0" smtClean="0"/>
              <a:t>Як і на попит, на пропозицію впливає ряд нецінових чинників. </a:t>
            </a:r>
            <a:br>
              <a:rPr lang="uk-UA" sz="2200" dirty="0" smtClean="0"/>
            </a:br>
            <a:r>
              <a:rPr lang="uk-UA" sz="2200" dirty="0" smtClean="0"/>
              <a:t>А саме:</a:t>
            </a:r>
            <a:br>
              <a:rPr lang="uk-UA" sz="2200" dirty="0" smtClean="0"/>
            </a:br>
            <a:r>
              <a:rPr lang="uk-UA" sz="2200" dirty="0" smtClean="0"/>
              <a:t>- зміна цін на ресурси;</a:t>
            </a:r>
            <a:br>
              <a:rPr lang="uk-UA" sz="2200" dirty="0" smtClean="0"/>
            </a:br>
            <a:r>
              <a:rPr lang="uk-UA" sz="2200" dirty="0" smtClean="0"/>
              <a:t>- технологічні новації в виробничій сфері;</a:t>
            </a:r>
            <a:br>
              <a:rPr lang="uk-UA" sz="2200" dirty="0" smtClean="0"/>
            </a:br>
            <a:r>
              <a:rPr lang="uk-UA" sz="2200" dirty="0" smtClean="0"/>
              <a:t>- зміна податкового навантаження;</a:t>
            </a:r>
            <a:br>
              <a:rPr lang="uk-UA" sz="2200" dirty="0" smtClean="0"/>
            </a:br>
            <a:r>
              <a:rPr lang="uk-UA" sz="2200" dirty="0" smtClean="0"/>
              <a:t>- зміни в конкурентному середовищі;</a:t>
            </a:r>
            <a:br>
              <a:rPr lang="uk-UA" sz="2200" dirty="0" smtClean="0"/>
            </a:br>
            <a:r>
              <a:rPr lang="uk-UA" sz="2200" dirty="0" smtClean="0"/>
              <a:t>- зміна цін на товари субститути;</a:t>
            </a:r>
            <a:br>
              <a:rPr lang="uk-UA" sz="2200" dirty="0" smtClean="0"/>
            </a:br>
            <a:r>
              <a:rPr lang="uk-UA" sz="2200" dirty="0" smtClean="0"/>
              <a:t>- очікування щодо майбутніх змін на ринку.</a:t>
            </a:r>
            <a:br>
              <a:rPr lang="uk-UA" sz="2200" dirty="0" smtClean="0"/>
            </a:br>
            <a:endParaRPr lang="ru-RU" sz="2200" dirty="0"/>
          </a:p>
        </p:txBody>
      </p:sp>
      <p:sp>
        <p:nvSpPr>
          <p:cNvPr id="38914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 smtClean="0"/>
          </a:p>
        </p:txBody>
      </p:sp>
    </p:spTree>
  </p:cSld>
  <p:clrMapOvr>
    <a:masterClrMapping/>
  </p:clrMapOvr>
  <p:transition spd="med">
    <p:wedge/>
    <p:sndAc>
      <p:stSnd>
        <p:snd r:embed="rId2" name="arrow.wav"/>
      </p:stSnd>
    </p:sndAc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sz="2200" dirty="0" smtClean="0"/>
              <a:t>При зміні величини пропозиції під впливом нецінових чинників відбувається зміщення кривої пропозиції в ліву чи праву сторону. Відповідно відбувається зміна рівноважної ціни та рівноважної кількості товару.</a:t>
            </a:r>
            <a:endParaRPr lang="ru-RU" sz="2200" dirty="0"/>
          </a:p>
        </p:txBody>
      </p:sp>
      <p:pic>
        <p:nvPicPr>
          <p:cNvPr id="39938" name="Содержимое 3" descr="Безымяный.png"/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2786063" y="2214563"/>
            <a:ext cx="3338512" cy="3489325"/>
          </a:xfrm>
        </p:spPr>
      </p:pic>
    </p:spTree>
  </p:cSld>
  <p:clrMapOvr>
    <a:masterClrMapping/>
  </p:clrMapOvr>
  <p:transition spd="med">
    <p:wedge/>
    <p:sndAc>
      <p:stSnd>
        <p:snd r:embed="rId2" name="arrow.wav"/>
      </p:stSnd>
    </p:sndAc>
  </p:transition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ехническая">
  <a:themeElements>
    <a:clrScheme name="Техническая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Техническая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293</TotalTime>
  <Words>0</Words>
  <Application>Microsoft Office PowerPoint</Application>
  <PresentationFormat>Экран (4:3)</PresentationFormat>
  <Paragraphs>0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Шаблон оформления</vt:lpstr>
      </vt:variant>
      <vt:variant>
        <vt:i4>8</vt:i4>
      </vt:variant>
      <vt:variant>
        <vt:lpstr>Заголовки слайдов</vt:lpstr>
      </vt:variant>
      <vt:variant>
        <vt:i4>15</vt:i4>
      </vt:variant>
    </vt:vector>
  </HeadingPairs>
  <TitlesOfParts>
    <vt:vector size="30" baseType="lpstr">
      <vt:lpstr>Arial</vt:lpstr>
      <vt:lpstr>Franklin Gothic Book</vt:lpstr>
      <vt:lpstr>Wingdings 2</vt:lpstr>
      <vt:lpstr>Calibri</vt:lpstr>
      <vt:lpstr>Times New Roman</vt:lpstr>
      <vt:lpstr>Wingdings</vt:lpstr>
      <vt:lpstr>Wingdings 3</vt:lpstr>
      <vt:lpstr>Техническая</vt:lpstr>
      <vt:lpstr>Апекс</vt:lpstr>
      <vt:lpstr>Техническая</vt:lpstr>
      <vt:lpstr>Техническая</vt:lpstr>
      <vt:lpstr>Техническая</vt:lpstr>
      <vt:lpstr>Техническая</vt:lpstr>
      <vt:lpstr>Техническая</vt:lpstr>
      <vt:lpstr>Апекс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Основні параметри ринку: попит, пропозиція, ринкова ціна.</dc:title>
  <dc:creator>Женя</dc:creator>
  <cp:lastModifiedBy>Admin</cp:lastModifiedBy>
  <cp:revision>36</cp:revision>
  <dcterms:created xsi:type="dcterms:W3CDTF">2011-10-03T15:39:30Z</dcterms:created>
  <dcterms:modified xsi:type="dcterms:W3CDTF">2011-10-05T11:32:50Z</dcterms:modified>
</cp:coreProperties>
</file>