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8" d="100"/>
          <a:sy n="78" d="100"/>
        </p:scale>
        <p:origin x="-276" y="2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5B106E36-FD25-4E2D-B0AA-010F637433A0}" type="datetimeFigureOut">
              <a:rPr lang="ru-RU" smtClean="0"/>
              <a:pPr/>
              <a:t>17.10.2011</a:t>
            </a:fld>
            <a:endParaRPr lang="ru-RU"/>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ru-RU"/>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17.10.2011</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5B106E36-FD25-4E2D-B0AA-010F637433A0}" type="datetimeFigureOut">
              <a:rPr lang="ru-RU" smtClean="0"/>
              <a:pPr/>
              <a:t>17.10.2011</a:t>
            </a:fld>
            <a:endParaRPr lang="ru-RU"/>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ru-RU"/>
          </a:p>
        </p:txBody>
      </p:sp>
      <p:sp>
        <p:nvSpPr>
          <p:cNvPr id="6" name="Номер слайда 5"/>
          <p:cNvSpPr>
            <a:spLocks noGrp="1"/>
          </p:cNvSpPr>
          <p:nvPr>
            <p:ph type="sldNum" sz="quarter" idx="12"/>
          </p:nvPr>
        </p:nvSpPr>
        <p:spPr>
          <a:xfrm>
            <a:off x="6733952" y="6555112"/>
            <a:ext cx="588336" cy="228600"/>
          </a:xfrm>
        </p:spPr>
        <p:txBody>
          <a:bodyPr/>
          <a:lstStyle>
            <a:extLst/>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17.10.2011</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17.10.2011</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B106E36-FD25-4E2D-B0AA-010F637433A0}" type="datetimeFigureOut">
              <a:rPr lang="ru-RU" smtClean="0"/>
              <a:pPr/>
              <a:t>17.10.2011</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5B106E36-FD25-4E2D-B0AA-010F637433A0}" type="datetimeFigureOut">
              <a:rPr lang="ru-RU" smtClean="0"/>
              <a:pPr/>
              <a:t>17.10.2011</a:t>
            </a:fld>
            <a:endParaRPr lang="ru-RU"/>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17.10.2011</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extLst/>
          </a:lstStyle>
          <a:p>
            <a:fld id="{5B106E36-FD25-4E2D-B0AA-010F637433A0}" type="datetimeFigureOut">
              <a:rPr lang="ru-RU" smtClean="0"/>
              <a:pPr/>
              <a:t>17.10.2011</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17.10.2011</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extLst/>
          </a:lstStyle>
          <a:p>
            <a:fld id="{5B106E36-FD25-4E2D-B0AA-010F637433A0}" type="datetimeFigureOut">
              <a:rPr lang="ru-RU" smtClean="0"/>
              <a:pPr/>
              <a:t>17.10.2011</a:t>
            </a:fld>
            <a:endParaRPr lang="ru-RU"/>
          </a:p>
        </p:txBody>
      </p:sp>
      <p:sp>
        <p:nvSpPr>
          <p:cNvPr id="5" name="Нижний колонтитул 4"/>
          <p:cNvSpPr>
            <a:spLocks noGrp="1"/>
          </p:cNvSpPr>
          <p:nvPr>
            <p:ph type="ftr" sz="quarter" idx="11"/>
          </p:nvPr>
        </p:nvSpPr>
        <p:spPr>
          <a:xfrm>
            <a:off x="457200" y="6556248"/>
            <a:ext cx="3657600" cy="228600"/>
          </a:xfrm>
        </p:spPr>
        <p:txBody>
          <a:bodyPr/>
          <a:lstStyle>
            <a:extLst/>
          </a:lstStyle>
          <a:p>
            <a:endParaRPr lang="ru-RU"/>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5B106E36-FD25-4E2D-B0AA-010F637433A0}" type="datetimeFigureOut">
              <a:rPr lang="ru-RU" smtClean="0"/>
              <a:pPr/>
              <a:t>17.10.2011</a:t>
            </a:fld>
            <a:endParaRPr lang="ru-RU"/>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ru-RU"/>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123728" y="533400"/>
            <a:ext cx="6348540" cy="4047728"/>
          </a:xfrm>
        </p:spPr>
        <p:txBody>
          <a:bodyPr/>
          <a:lstStyle/>
          <a:p>
            <a:r>
              <a:rPr lang="uk-UA" i="1" dirty="0" smtClean="0"/>
              <a:t>Доходи у ринковій економіці</a:t>
            </a:r>
            <a:endParaRPr lang="uk-UA" i="1"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7544" y="548680"/>
            <a:ext cx="7239000" cy="5688632"/>
          </a:xfrm>
        </p:spPr>
        <p:txBody>
          <a:bodyPr>
            <a:normAutofit/>
          </a:bodyPr>
          <a:lstStyle/>
          <a:p>
            <a:pPr>
              <a:buNone/>
            </a:pPr>
            <a:r>
              <a:rPr lang="uk-UA" dirty="0" smtClean="0"/>
              <a:t>   </a:t>
            </a:r>
            <a:r>
              <a:rPr lang="uk-UA" i="1" dirty="0" smtClean="0">
                <a:solidFill>
                  <a:schemeClr val="accent2">
                    <a:lumMod val="75000"/>
                  </a:schemeClr>
                </a:solidFill>
              </a:rPr>
              <a:t>Як ми з'ясували в ринковій економіці кожний ресурс, необхідний виробництву, продається. Ціна його купівлі продажу визначається законами ринку. Розглянемо детальніше цей процес.</a:t>
            </a:r>
          </a:p>
          <a:p>
            <a:pPr>
              <a:buNone/>
            </a:pPr>
            <a:r>
              <a:rPr lang="uk-UA" i="1" dirty="0" smtClean="0">
                <a:solidFill>
                  <a:schemeClr val="accent2">
                    <a:lumMod val="75000"/>
                  </a:schemeClr>
                </a:solidFill>
              </a:rPr>
              <a:t>   Власник кожного ресурсу в ринковій економіці дістає винагороду в разі продажу або здачі в оренду ресурсу. Конкретні форми ринкової винагороди за надані ресурси – це рента, заробітна плата, позичковий процент, прибуток</a:t>
            </a:r>
            <a:r>
              <a:rPr lang="uk-UA" dirty="0" smtClean="0">
                <a:solidFill>
                  <a:schemeClr val="accent2">
                    <a:lumMod val="75000"/>
                  </a:schemeClr>
                </a:solidFill>
              </a:rPr>
              <a:t>.</a:t>
            </a:r>
          </a:p>
          <a:p>
            <a:endParaRPr lang="uk-UA" dirty="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844824"/>
            <a:ext cx="7239000" cy="1143000"/>
          </a:xfrm>
        </p:spPr>
        <p:txBody>
          <a:bodyPr>
            <a:noAutofit/>
          </a:bodyPr>
          <a:lstStyle/>
          <a:p>
            <a:r>
              <a:rPr lang="uk-UA" sz="1400" b="0" i="1" dirty="0" smtClean="0">
                <a:solidFill>
                  <a:schemeClr val="accent3">
                    <a:lumMod val="60000"/>
                    <a:lumOff val="40000"/>
                  </a:schemeClr>
                </a:solidFill>
                <a:latin typeface="Times New Roman" pitchFamily="18" charset="0"/>
                <a:cs typeface="Times New Roman" pitchFamily="18" charset="0"/>
              </a:rPr>
              <a:t>Рента – це ціна за використання землі й інших </a:t>
            </a:r>
            <a:r>
              <a:rPr lang="uk-UA" sz="1400" b="0" i="1" dirty="0" err="1" smtClean="0">
                <a:solidFill>
                  <a:schemeClr val="accent3">
                    <a:lumMod val="60000"/>
                    <a:lumOff val="40000"/>
                  </a:schemeClr>
                </a:solidFill>
                <a:latin typeface="Times New Roman" pitchFamily="18" charset="0"/>
                <a:cs typeface="Times New Roman" pitchFamily="18" charset="0"/>
              </a:rPr>
              <a:t>при-</a:t>
            </a:r>
            <a:r>
              <a:rPr lang="uk-UA" sz="1400" b="0" i="1" dirty="0" smtClean="0">
                <a:solidFill>
                  <a:schemeClr val="accent3">
                    <a:lumMod val="60000"/>
                    <a:lumOff val="40000"/>
                  </a:schemeClr>
                </a:solidFill>
                <a:latin typeface="Times New Roman" pitchFamily="18" charset="0"/>
                <a:cs typeface="Times New Roman" pitchFamily="18" charset="0"/>
              </a:rPr>
              <a:t/>
            </a:r>
            <a:br>
              <a:rPr lang="uk-UA" sz="1400" b="0" i="1" dirty="0" smtClean="0">
                <a:solidFill>
                  <a:schemeClr val="accent3">
                    <a:lumMod val="60000"/>
                    <a:lumOff val="40000"/>
                  </a:schemeClr>
                </a:solidFill>
                <a:latin typeface="Times New Roman" pitchFamily="18" charset="0"/>
                <a:cs typeface="Times New Roman" pitchFamily="18" charset="0"/>
              </a:rPr>
            </a:br>
            <a:r>
              <a:rPr lang="uk-UA" sz="1400" b="0" i="1" dirty="0" err="1" smtClean="0">
                <a:solidFill>
                  <a:schemeClr val="accent3">
                    <a:lumMod val="60000"/>
                    <a:lumOff val="40000"/>
                  </a:schemeClr>
                </a:solidFill>
                <a:latin typeface="Times New Roman" pitchFamily="18" charset="0"/>
                <a:cs typeface="Times New Roman" pitchFamily="18" charset="0"/>
              </a:rPr>
              <a:t>родних</a:t>
            </a:r>
            <a:r>
              <a:rPr lang="uk-UA" sz="1400" b="0" i="1" dirty="0" smtClean="0">
                <a:solidFill>
                  <a:schemeClr val="accent3">
                    <a:lumMod val="60000"/>
                    <a:lumOff val="40000"/>
                  </a:schemeClr>
                </a:solidFill>
                <a:latin typeface="Times New Roman" pitchFamily="18" charset="0"/>
                <a:cs typeface="Times New Roman" pitchFamily="18" charset="0"/>
              </a:rPr>
              <a:t> ресурсів, кількість яких </a:t>
            </a:r>
            <a:r>
              <a:rPr lang="uk-UA" sz="1400" b="0" i="1" dirty="0" err="1" smtClean="0">
                <a:solidFill>
                  <a:schemeClr val="accent3">
                    <a:lumMod val="60000"/>
                    <a:lumOff val="40000"/>
                  </a:schemeClr>
                </a:solidFill>
                <a:latin typeface="Times New Roman" pitchFamily="18" charset="0"/>
                <a:cs typeface="Times New Roman" pitchFamily="18" charset="0"/>
              </a:rPr>
              <a:t>обмежена.Розглядаючи</a:t>
            </a:r>
            <a:r>
              <a:rPr lang="uk-UA" sz="1400" b="0" i="1" dirty="0" smtClean="0">
                <a:solidFill>
                  <a:schemeClr val="accent3">
                    <a:lumMod val="60000"/>
                    <a:lumOff val="40000"/>
                  </a:schemeClr>
                </a:solidFill>
                <a:latin typeface="Times New Roman" pitchFamily="18" charset="0"/>
                <a:cs typeface="Times New Roman" pitchFamily="18" charset="0"/>
              </a:rPr>
              <a:t> </a:t>
            </a:r>
            <a:r>
              <a:rPr lang="uk-UA" sz="1400" b="0" i="1" dirty="0" err="1" smtClean="0">
                <a:solidFill>
                  <a:schemeClr val="accent3">
                    <a:lumMod val="60000"/>
                    <a:lumOff val="40000"/>
                  </a:schemeClr>
                </a:solidFill>
                <a:latin typeface="Times New Roman" pitchFamily="18" charset="0"/>
                <a:cs typeface="Times New Roman" pitchFamily="18" charset="0"/>
              </a:rPr>
              <a:t>фор-</a:t>
            </a:r>
            <a:r>
              <a:rPr lang="uk-UA" sz="1400" b="0" i="1" dirty="0" smtClean="0">
                <a:solidFill>
                  <a:schemeClr val="accent3">
                    <a:lumMod val="60000"/>
                    <a:lumOff val="40000"/>
                  </a:schemeClr>
                </a:solidFill>
                <a:latin typeface="Times New Roman" pitchFamily="18" charset="0"/>
                <a:cs typeface="Times New Roman" pitchFamily="18" charset="0"/>
              </a:rPr>
              <a:t/>
            </a:r>
            <a:br>
              <a:rPr lang="uk-UA" sz="1400" b="0" i="1" dirty="0" smtClean="0">
                <a:solidFill>
                  <a:schemeClr val="accent3">
                    <a:lumMod val="60000"/>
                    <a:lumOff val="40000"/>
                  </a:schemeClr>
                </a:solidFill>
                <a:latin typeface="Times New Roman" pitchFamily="18" charset="0"/>
                <a:cs typeface="Times New Roman" pitchFamily="18" charset="0"/>
              </a:rPr>
            </a:br>
            <a:r>
              <a:rPr lang="uk-UA" sz="1400" b="0" i="1" dirty="0" err="1" smtClean="0">
                <a:solidFill>
                  <a:schemeClr val="accent3">
                    <a:lumMod val="60000"/>
                    <a:lumOff val="40000"/>
                  </a:schemeClr>
                </a:solidFill>
                <a:latin typeface="Times New Roman" pitchFamily="18" charset="0"/>
                <a:cs typeface="Times New Roman" pitchFamily="18" charset="0"/>
              </a:rPr>
              <a:t>мування</a:t>
            </a:r>
            <a:r>
              <a:rPr lang="uk-UA" sz="1400" b="0" i="1" dirty="0" smtClean="0">
                <a:solidFill>
                  <a:schemeClr val="accent3">
                    <a:lumMod val="60000"/>
                    <a:lumOff val="40000"/>
                  </a:schemeClr>
                </a:solidFill>
                <a:latin typeface="Times New Roman" pitchFamily="18" charset="0"/>
                <a:cs typeface="Times New Roman" pitchFamily="18" charset="0"/>
              </a:rPr>
              <a:t> попиту і пропозиції на землю, ми зробили </a:t>
            </a:r>
            <a:r>
              <a:rPr lang="uk-UA" sz="1400" b="0" i="1" dirty="0" err="1" smtClean="0">
                <a:solidFill>
                  <a:schemeClr val="accent3">
                    <a:lumMod val="60000"/>
                    <a:lumOff val="40000"/>
                  </a:schemeClr>
                </a:solidFill>
                <a:latin typeface="Times New Roman" pitchFamily="18" charset="0"/>
                <a:cs typeface="Times New Roman" pitchFamily="18" charset="0"/>
              </a:rPr>
              <a:t>припушен-</a:t>
            </a:r>
            <a:r>
              <a:rPr lang="uk-UA" sz="1400" b="0" i="1" dirty="0" smtClean="0">
                <a:solidFill>
                  <a:schemeClr val="accent3">
                    <a:lumMod val="60000"/>
                    <a:lumOff val="40000"/>
                  </a:schemeClr>
                </a:solidFill>
                <a:latin typeface="Times New Roman" pitchFamily="18" charset="0"/>
                <a:cs typeface="Times New Roman" pitchFamily="18" charset="0"/>
              </a:rPr>
              <a:t/>
            </a:r>
            <a:br>
              <a:rPr lang="uk-UA" sz="1400" b="0" i="1" dirty="0" smtClean="0">
                <a:solidFill>
                  <a:schemeClr val="accent3">
                    <a:lumMod val="60000"/>
                    <a:lumOff val="40000"/>
                  </a:schemeClr>
                </a:solidFill>
                <a:latin typeface="Times New Roman" pitchFamily="18" charset="0"/>
                <a:cs typeface="Times New Roman" pitchFamily="18" charset="0"/>
              </a:rPr>
            </a:br>
            <a:r>
              <a:rPr lang="uk-UA" sz="1400" b="0" i="1" dirty="0" err="1" smtClean="0">
                <a:solidFill>
                  <a:schemeClr val="accent3">
                    <a:lumMod val="60000"/>
                    <a:lumOff val="40000"/>
                  </a:schemeClr>
                </a:solidFill>
                <a:latin typeface="Times New Roman" pitchFamily="18" charset="0"/>
                <a:cs typeface="Times New Roman" pitchFamily="18" charset="0"/>
              </a:rPr>
              <a:t>ня</a:t>
            </a:r>
            <a:r>
              <a:rPr lang="uk-UA" sz="1400" b="0" i="1" dirty="0" smtClean="0">
                <a:solidFill>
                  <a:schemeClr val="accent3">
                    <a:lumMod val="60000"/>
                    <a:lumOff val="40000"/>
                  </a:schemeClr>
                </a:solidFill>
                <a:latin typeface="Times New Roman" pitchFamily="18" charset="0"/>
                <a:cs typeface="Times New Roman" pitchFamily="18" charset="0"/>
              </a:rPr>
              <a:t>, що всі землі сільськогосподарському обороті мають </a:t>
            </a:r>
            <a:r>
              <a:rPr lang="uk-UA" sz="1400" b="0" i="1" dirty="0" err="1" smtClean="0">
                <a:solidFill>
                  <a:schemeClr val="accent3">
                    <a:lumMod val="60000"/>
                    <a:lumOff val="40000"/>
                  </a:schemeClr>
                </a:solidFill>
                <a:latin typeface="Times New Roman" pitchFamily="18" charset="0"/>
                <a:cs typeface="Times New Roman" pitchFamily="18" charset="0"/>
              </a:rPr>
              <a:t>одна-</a:t>
            </a:r>
            <a:r>
              <a:rPr lang="uk-UA" sz="1400" b="0" i="1" dirty="0" smtClean="0">
                <a:solidFill>
                  <a:schemeClr val="accent3">
                    <a:lumMod val="60000"/>
                    <a:lumOff val="40000"/>
                  </a:schemeClr>
                </a:solidFill>
                <a:latin typeface="Times New Roman" pitchFamily="18" charset="0"/>
                <a:cs typeface="Times New Roman" pitchFamily="18" charset="0"/>
              </a:rPr>
              <a:t/>
            </a:r>
            <a:br>
              <a:rPr lang="uk-UA" sz="1400" b="0" i="1" dirty="0" smtClean="0">
                <a:solidFill>
                  <a:schemeClr val="accent3">
                    <a:lumMod val="60000"/>
                    <a:lumOff val="40000"/>
                  </a:schemeClr>
                </a:solidFill>
                <a:latin typeface="Times New Roman" pitchFamily="18" charset="0"/>
                <a:cs typeface="Times New Roman" pitchFamily="18" charset="0"/>
              </a:rPr>
            </a:br>
            <a:r>
              <a:rPr lang="uk-UA" sz="1400" b="0" i="1" dirty="0" err="1" smtClean="0">
                <a:solidFill>
                  <a:schemeClr val="accent3">
                    <a:lumMod val="60000"/>
                    <a:lumOff val="40000"/>
                  </a:schemeClr>
                </a:solidFill>
                <a:latin typeface="Times New Roman" pitchFamily="18" charset="0"/>
                <a:cs typeface="Times New Roman" pitchFamily="18" charset="0"/>
              </a:rPr>
              <a:t>кову</a:t>
            </a:r>
            <a:r>
              <a:rPr lang="uk-UA" sz="1400" b="0" i="1" dirty="0" smtClean="0">
                <a:solidFill>
                  <a:schemeClr val="accent3">
                    <a:lumMod val="60000"/>
                    <a:lumOff val="40000"/>
                  </a:schemeClr>
                </a:solidFill>
                <a:latin typeface="Times New Roman" pitchFamily="18" charset="0"/>
                <a:cs typeface="Times New Roman" pitchFamily="18" charset="0"/>
              </a:rPr>
              <a:t> </a:t>
            </a:r>
            <a:r>
              <a:rPr lang="uk-UA" sz="1400" b="0" i="1" dirty="0" err="1" smtClean="0">
                <a:solidFill>
                  <a:schemeClr val="accent3">
                    <a:lumMod val="60000"/>
                    <a:lumOff val="40000"/>
                  </a:schemeClr>
                </a:solidFill>
                <a:latin typeface="Times New Roman" pitchFamily="18" charset="0"/>
                <a:cs typeface="Times New Roman" pitchFamily="18" charset="0"/>
              </a:rPr>
              <a:t>якість.Таке</a:t>
            </a:r>
            <a:r>
              <a:rPr lang="uk-UA" sz="1400" b="0" i="1" dirty="0" smtClean="0">
                <a:solidFill>
                  <a:schemeClr val="accent3">
                    <a:lumMod val="60000"/>
                    <a:lumOff val="40000"/>
                  </a:schemeClr>
                </a:solidFill>
                <a:latin typeface="Times New Roman" pitchFamily="18" charset="0"/>
                <a:cs typeface="Times New Roman" pitchFamily="18" charset="0"/>
              </a:rPr>
              <a:t> спрощення дало нам можливість акцентувати</a:t>
            </a:r>
            <a:br>
              <a:rPr lang="uk-UA" sz="1400" b="0" i="1" dirty="0" smtClean="0">
                <a:solidFill>
                  <a:schemeClr val="accent3">
                    <a:lumMod val="60000"/>
                    <a:lumOff val="40000"/>
                  </a:schemeClr>
                </a:solidFill>
                <a:latin typeface="Times New Roman" pitchFamily="18" charset="0"/>
                <a:cs typeface="Times New Roman" pitchFamily="18" charset="0"/>
              </a:rPr>
            </a:br>
            <a:r>
              <a:rPr lang="uk-UA" sz="1400" b="0" i="1" dirty="0" smtClean="0">
                <a:solidFill>
                  <a:schemeClr val="accent3">
                    <a:lumMod val="60000"/>
                    <a:lumOff val="40000"/>
                  </a:schemeClr>
                </a:solidFill>
                <a:latin typeface="Times New Roman" pitchFamily="18" charset="0"/>
                <a:cs typeface="Times New Roman" pitchFamily="18" charset="0"/>
              </a:rPr>
              <a:t>увагу на особливостях попиту і </a:t>
            </a:r>
            <a:r>
              <a:rPr lang="uk-UA" sz="1400" b="0" i="1" dirty="0" err="1" smtClean="0">
                <a:solidFill>
                  <a:schemeClr val="accent3">
                    <a:lumMod val="60000"/>
                    <a:lumOff val="40000"/>
                  </a:schemeClr>
                </a:solidFill>
                <a:latin typeface="Times New Roman" pitchFamily="18" charset="0"/>
                <a:cs typeface="Times New Roman" pitchFamily="18" charset="0"/>
              </a:rPr>
              <a:t>пропозиції.Пропозиція</a:t>
            </a:r>
            <a:r>
              <a:rPr lang="uk-UA" sz="1400" b="0" i="1" dirty="0" smtClean="0">
                <a:solidFill>
                  <a:schemeClr val="accent3">
                    <a:lumMod val="60000"/>
                    <a:lumOff val="40000"/>
                  </a:schemeClr>
                </a:solidFill>
                <a:latin typeface="Times New Roman" pitchFamily="18" charset="0"/>
                <a:cs typeface="Times New Roman" pitchFamily="18" charset="0"/>
              </a:rPr>
              <a:t> землі,</a:t>
            </a:r>
            <a:br>
              <a:rPr lang="uk-UA" sz="1400" b="0" i="1" dirty="0" smtClean="0">
                <a:solidFill>
                  <a:schemeClr val="accent3">
                    <a:lumMod val="60000"/>
                    <a:lumOff val="40000"/>
                  </a:schemeClr>
                </a:solidFill>
                <a:latin typeface="Times New Roman" pitchFamily="18" charset="0"/>
                <a:cs typeface="Times New Roman" pitchFamily="18" charset="0"/>
              </a:rPr>
            </a:br>
            <a:r>
              <a:rPr lang="uk-UA" sz="1400" b="0" i="1" dirty="0" smtClean="0">
                <a:solidFill>
                  <a:schemeClr val="accent3">
                    <a:lumMod val="60000"/>
                    <a:lumOff val="40000"/>
                  </a:schemeClr>
                </a:solidFill>
                <a:latin typeface="Times New Roman" pitchFamily="18" charset="0"/>
                <a:cs typeface="Times New Roman" pitchFamily="18" charset="0"/>
              </a:rPr>
              <a:t>як вам уже відомо, є фіксованою, а її вплив на земельну </a:t>
            </a:r>
            <a:r>
              <a:rPr lang="uk-UA" sz="1400" b="0" i="1" dirty="0" err="1" smtClean="0">
                <a:solidFill>
                  <a:schemeClr val="accent3">
                    <a:lumMod val="60000"/>
                    <a:lumOff val="40000"/>
                  </a:schemeClr>
                </a:solidFill>
                <a:latin typeface="Times New Roman" pitchFamily="18" charset="0"/>
                <a:cs typeface="Times New Roman" pitchFamily="18" charset="0"/>
              </a:rPr>
              <a:t>рен-</a:t>
            </a:r>
            <a:r>
              <a:rPr lang="uk-UA" sz="1400" b="0" i="1" dirty="0" smtClean="0">
                <a:solidFill>
                  <a:schemeClr val="accent3">
                    <a:lumMod val="60000"/>
                    <a:lumOff val="40000"/>
                  </a:schemeClr>
                </a:solidFill>
                <a:latin typeface="Times New Roman" pitchFamily="18" charset="0"/>
                <a:cs typeface="Times New Roman" pitchFamily="18" charset="0"/>
              </a:rPr>
              <a:t/>
            </a:r>
            <a:br>
              <a:rPr lang="uk-UA" sz="1400" b="0" i="1" dirty="0" smtClean="0">
                <a:solidFill>
                  <a:schemeClr val="accent3">
                    <a:lumMod val="60000"/>
                    <a:lumOff val="40000"/>
                  </a:schemeClr>
                </a:solidFill>
                <a:latin typeface="Times New Roman" pitchFamily="18" charset="0"/>
                <a:cs typeface="Times New Roman" pitchFamily="18" charset="0"/>
              </a:rPr>
            </a:br>
            <a:r>
              <a:rPr lang="uk-UA" sz="1400" b="0" i="1" dirty="0" smtClean="0">
                <a:solidFill>
                  <a:schemeClr val="accent3">
                    <a:lumMod val="60000"/>
                    <a:lumOff val="40000"/>
                  </a:schemeClr>
                </a:solidFill>
                <a:latin typeface="Times New Roman" pitchFamily="18" charset="0"/>
                <a:cs typeface="Times New Roman" pitchFamily="18" charset="0"/>
              </a:rPr>
              <a:t>ту – </a:t>
            </a:r>
            <a:r>
              <a:rPr lang="uk-UA" sz="1400" b="0" i="1" dirty="0" err="1" smtClean="0">
                <a:solidFill>
                  <a:schemeClr val="accent3">
                    <a:lumMod val="60000"/>
                    <a:lumOff val="40000"/>
                  </a:schemeClr>
                </a:solidFill>
                <a:latin typeface="Times New Roman" pitchFamily="18" charset="0"/>
                <a:cs typeface="Times New Roman" pitchFamily="18" charset="0"/>
              </a:rPr>
              <a:t>пасивним.Попит</a:t>
            </a:r>
            <a:r>
              <a:rPr lang="uk-UA" sz="1400" b="0" i="1" dirty="0" smtClean="0">
                <a:solidFill>
                  <a:schemeClr val="accent3">
                    <a:lumMod val="60000"/>
                    <a:lumOff val="40000"/>
                  </a:schemeClr>
                </a:solidFill>
                <a:latin typeface="Times New Roman" pitchFamily="18" charset="0"/>
                <a:cs typeface="Times New Roman" pitchFamily="18" charset="0"/>
              </a:rPr>
              <a:t> стає основним фактором, який визначає розмір земельної </a:t>
            </a:r>
            <a:r>
              <a:rPr lang="uk-UA" sz="1400" b="0" i="1" dirty="0" err="1" smtClean="0">
                <a:solidFill>
                  <a:schemeClr val="accent3">
                    <a:lumMod val="60000"/>
                    <a:lumOff val="40000"/>
                  </a:schemeClr>
                </a:solidFill>
                <a:latin typeface="Times New Roman" pitchFamily="18" charset="0"/>
                <a:cs typeface="Times New Roman" pitchFamily="18" charset="0"/>
              </a:rPr>
              <a:t>ренти.Проте</a:t>
            </a:r>
            <a:r>
              <a:rPr lang="uk-UA" sz="1400" b="0" i="1" dirty="0" smtClean="0">
                <a:solidFill>
                  <a:schemeClr val="accent3">
                    <a:lumMod val="60000"/>
                    <a:lumOff val="40000"/>
                  </a:schemeClr>
                </a:solidFill>
                <a:latin typeface="Times New Roman" pitchFamily="18" charset="0"/>
                <a:cs typeface="Times New Roman" pitchFamily="18" charset="0"/>
              </a:rPr>
              <a:t> сам попит на землю (та на інші природні ресурси) залежить від якості землі.</a:t>
            </a:r>
            <a:r>
              <a:rPr lang="uk-UA" sz="1400" dirty="0" smtClean="0"/>
              <a:t/>
            </a:r>
            <a:br>
              <a:rPr lang="uk-UA" sz="1400" dirty="0" smtClean="0"/>
            </a:br>
            <a:endParaRPr lang="uk-UA" sz="1400" dirty="0"/>
          </a:p>
        </p:txBody>
      </p:sp>
      <p:pic>
        <p:nvPicPr>
          <p:cNvPr id="4" name="Содержимое 3" descr="index.jpg"/>
          <p:cNvPicPr>
            <a:picLocks noGrp="1" noChangeAspect="1"/>
          </p:cNvPicPr>
          <p:nvPr>
            <p:ph idx="1"/>
          </p:nvPr>
        </p:nvPicPr>
        <p:blipFill>
          <a:blip r:embed="rId2" cstate="print"/>
          <a:stretch>
            <a:fillRect/>
          </a:stretch>
        </p:blipFill>
        <p:spPr>
          <a:xfrm>
            <a:off x="1043608" y="2924944"/>
            <a:ext cx="6192688" cy="3528392"/>
          </a:xfrm>
        </p:spPr>
      </p:pic>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5292080" y="4509120"/>
            <a:ext cx="3429000" cy="2057400"/>
          </a:xfrm>
        </p:spPr>
        <p:txBody>
          <a:bodyPr>
            <a:noAutofit/>
          </a:bodyPr>
          <a:lstStyle/>
          <a:p>
            <a:r>
              <a:rPr lang="uk-UA" sz="1600" b="0" i="1" dirty="0" smtClean="0">
                <a:solidFill>
                  <a:schemeClr val="bg1"/>
                </a:solidFill>
                <a:latin typeface="Times New Roman" pitchFamily="18" charset="0"/>
                <a:cs typeface="Times New Roman" pitchFamily="18" charset="0"/>
              </a:rPr>
              <a:t>Землі розрізняються за своєю родючістю, розташуванням щодо ринків збуту продукції, кліматичними умовами місцевості. Витрати на одиницю продукції на </a:t>
            </a:r>
            <a:r>
              <a:rPr lang="uk-UA" sz="1600" b="0" i="1" dirty="0" err="1" smtClean="0">
                <a:solidFill>
                  <a:schemeClr val="bg1"/>
                </a:solidFill>
                <a:latin typeface="Times New Roman" pitchFamily="18" charset="0"/>
                <a:cs typeface="Times New Roman" pitchFamily="18" charset="0"/>
              </a:rPr>
              <a:t>крашіх</a:t>
            </a:r>
            <a:r>
              <a:rPr lang="uk-UA" sz="1600" b="0" i="1" dirty="0" smtClean="0">
                <a:solidFill>
                  <a:schemeClr val="bg1"/>
                </a:solidFill>
                <a:latin typeface="Times New Roman" pitchFamily="18" charset="0"/>
                <a:cs typeface="Times New Roman" pitchFamily="18" charset="0"/>
              </a:rPr>
              <a:t>, середніх і гірших землях неоднакові. На товарних ринках (ринок зерна, ринок картоплі тощо) одна й та сама продукція реалізовуватиметься за однаковою </a:t>
            </a:r>
            <a:r>
              <a:rPr lang="uk-UA" sz="1600" b="0" i="1" dirty="0" err="1" smtClean="0">
                <a:solidFill>
                  <a:schemeClr val="bg1"/>
                </a:solidFill>
                <a:latin typeface="Times New Roman" pitchFamily="18" charset="0"/>
                <a:cs typeface="Times New Roman" pitchFamily="18" charset="0"/>
              </a:rPr>
              <a:t>ціною.При</a:t>
            </a:r>
            <a:r>
              <a:rPr lang="uk-UA" sz="1600" b="0" i="1" dirty="0" smtClean="0">
                <a:solidFill>
                  <a:schemeClr val="bg1"/>
                </a:solidFill>
                <a:latin typeface="Times New Roman" pitchFamily="18" charset="0"/>
                <a:cs typeface="Times New Roman" pitchFamily="18" charset="0"/>
              </a:rPr>
              <a:t> цьому виробник – </a:t>
            </a:r>
            <a:r>
              <a:rPr lang="uk-UA" sz="1600" b="0" i="1" dirty="0" err="1" smtClean="0">
                <a:solidFill>
                  <a:schemeClr val="bg1"/>
                </a:solidFill>
                <a:latin typeface="Times New Roman" pitchFamily="18" charset="0"/>
                <a:cs typeface="Times New Roman" pitchFamily="18" charset="0"/>
              </a:rPr>
              <a:t>підриємиць</a:t>
            </a:r>
            <a:r>
              <a:rPr lang="uk-UA" sz="1600" b="0" i="1" dirty="0" smtClean="0">
                <a:solidFill>
                  <a:schemeClr val="bg1"/>
                </a:solidFill>
                <a:latin typeface="Times New Roman" pitchFamily="18" charset="0"/>
                <a:cs typeface="Times New Roman" pitchFamily="18" charset="0"/>
              </a:rPr>
              <a:t>, який працював на </a:t>
            </a:r>
            <a:r>
              <a:rPr lang="uk-UA" sz="1600" b="0" i="1" dirty="0" err="1" smtClean="0">
                <a:solidFill>
                  <a:schemeClr val="bg1"/>
                </a:solidFill>
                <a:latin typeface="Times New Roman" pitchFamily="18" charset="0"/>
                <a:cs typeface="Times New Roman" pitchFamily="18" charset="0"/>
              </a:rPr>
              <a:t>крашіх</a:t>
            </a:r>
            <a:r>
              <a:rPr lang="uk-UA" sz="1600" b="0" i="1" dirty="0" smtClean="0">
                <a:solidFill>
                  <a:schemeClr val="bg1"/>
                </a:solidFill>
                <a:latin typeface="Times New Roman" pitchFamily="18" charset="0"/>
                <a:cs typeface="Times New Roman" pitchFamily="18" charset="0"/>
              </a:rPr>
              <a:t>  землях, одержить більший доход, ніж той, хто виростив урожай на гіршій </a:t>
            </a:r>
            <a:r>
              <a:rPr lang="uk-UA" sz="1600" b="0" i="1" dirty="0" err="1" smtClean="0">
                <a:solidFill>
                  <a:schemeClr val="bg1"/>
                </a:solidFill>
                <a:latin typeface="Times New Roman" pitchFamily="18" charset="0"/>
                <a:cs typeface="Times New Roman" pitchFamily="18" charset="0"/>
              </a:rPr>
              <a:t>землі.Останньому</a:t>
            </a:r>
            <a:r>
              <a:rPr lang="uk-UA" sz="1600" b="0" i="1" dirty="0" smtClean="0">
                <a:solidFill>
                  <a:schemeClr val="bg1"/>
                </a:solidFill>
                <a:latin typeface="Times New Roman" pitchFamily="18" charset="0"/>
                <a:cs typeface="Times New Roman" pitchFamily="18" charset="0"/>
              </a:rPr>
              <a:t> ринкова ціна після відшкодування більших витрат забезпечить менший доход.</a:t>
            </a:r>
            <a:r>
              <a:rPr lang="uk-UA" sz="1400" b="0" i="1" dirty="0" smtClean="0">
                <a:latin typeface="Times New Roman" pitchFamily="18" charset="0"/>
                <a:cs typeface="Times New Roman" pitchFamily="18" charset="0"/>
              </a:rPr>
              <a:t/>
            </a:r>
            <a:br>
              <a:rPr lang="uk-UA" sz="1400" b="0" i="1" dirty="0" smtClean="0">
                <a:latin typeface="Times New Roman" pitchFamily="18" charset="0"/>
                <a:cs typeface="Times New Roman" pitchFamily="18" charset="0"/>
              </a:rPr>
            </a:br>
            <a:endParaRPr lang="uk-UA" sz="1400" b="0" i="1" dirty="0">
              <a:latin typeface="Times New Roman" pitchFamily="18" charset="0"/>
              <a:cs typeface="Times New Roman" pitchFamily="18" charset="0"/>
            </a:endParaRPr>
          </a:p>
        </p:txBody>
      </p:sp>
      <p:pic>
        <p:nvPicPr>
          <p:cNvPr id="9" name="Рисунок 8" descr="images.jpg"/>
          <p:cNvPicPr>
            <a:picLocks noGrp="1" noChangeAspect="1"/>
          </p:cNvPicPr>
          <p:nvPr>
            <p:ph type="pic" idx="1"/>
          </p:nvPr>
        </p:nvPicPr>
        <p:blipFill>
          <a:blip r:embed="rId2" cstate="print"/>
          <a:srcRect l="17550" r="17550"/>
          <a:stretch>
            <a:fillRect/>
          </a:stretch>
        </p:blipFill>
        <p:spPr>
          <a:xfrm>
            <a:off x="323528" y="836712"/>
            <a:ext cx="4836270" cy="4980286"/>
          </a:xfrm>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Текст 15"/>
          <p:cNvSpPr>
            <a:spLocks noGrp="1"/>
          </p:cNvSpPr>
          <p:nvPr>
            <p:ph type="title"/>
          </p:nvPr>
        </p:nvSpPr>
        <p:spPr>
          <a:xfrm>
            <a:off x="1115616" y="1196752"/>
            <a:ext cx="6255488" cy="4752528"/>
          </a:xfrm>
        </p:spPr>
        <p:txBody>
          <a:bodyPr>
            <a:noAutofit/>
          </a:bodyPr>
          <a:lstStyle/>
          <a:p>
            <a:pPr algn="l"/>
            <a:r>
              <a:rPr lang="uk-UA" sz="1800" i="1" dirty="0" smtClean="0">
                <a:solidFill>
                  <a:schemeClr val="tx1"/>
                </a:solidFill>
                <a:latin typeface="Times New Roman" pitchFamily="18" charset="0"/>
                <a:cs typeface="Times New Roman" pitchFamily="18" charset="0"/>
              </a:rPr>
              <a:t>Якщо підприємці користуються кращими ділянками землі на умовах оренди, то одержавши більший доход, вони повинні віддати власникові землі ту частину доходу, яку одержано саме завдяки кращім умовам землекористування. Ця частина називається диференціальною рентою, тому що її розмір диференціюється залежно від якості землі.</a:t>
            </a:r>
            <a:br>
              <a:rPr lang="uk-UA" sz="1800" i="1" dirty="0" smtClean="0">
                <a:solidFill>
                  <a:schemeClr val="tx1"/>
                </a:solidFill>
                <a:latin typeface="Times New Roman" pitchFamily="18" charset="0"/>
                <a:cs typeface="Times New Roman" pitchFamily="18" charset="0"/>
              </a:rPr>
            </a:br>
            <a:r>
              <a:rPr lang="uk-UA" sz="1800" i="1" dirty="0" smtClean="0">
                <a:solidFill>
                  <a:schemeClr val="tx1"/>
                </a:solidFill>
                <a:latin typeface="Times New Roman" pitchFamily="18" charset="0"/>
                <a:cs typeface="Times New Roman" pitchFamily="18" charset="0"/>
              </a:rPr>
              <a:t>Чому до сільськогосподарського виробництва залучають не</a:t>
            </a:r>
            <a:br>
              <a:rPr lang="uk-UA" sz="1800" i="1" dirty="0" smtClean="0">
                <a:solidFill>
                  <a:schemeClr val="tx1"/>
                </a:solidFill>
                <a:latin typeface="Times New Roman" pitchFamily="18" charset="0"/>
                <a:cs typeface="Times New Roman" pitchFamily="18" charset="0"/>
              </a:rPr>
            </a:br>
            <a:r>
              <a:rPr lang="uk-UA" sz="1800" i="1" dirty="0" smtClean="0">
                <a:solidFill>
                  <a:schemeClr val="tx1"/>
                </a:solidFill>
                <a:latin typeface="Times New Roman" pitchFamily="18" charset="0"/>
                <a:cs typeface="Times New Roman" pitchFamily="18" charset="0"/>
              </a:rPr>
              <a:t>тільки кращі, а й гірші та середні землі? Це викликано зростанням населення і попиту на сільськогосподарську продукцію.</a:t>
            </a:r>
            <a:br>
              <a:rPr lang="uk-UA" sz="1800" i="1" dirty="0" smtClean="0">
                <a:solidFill>
                  <a:schemeClr val="tx1"/>
                </a:solidFill>
                <a:latin typeface="Times New Roman" pitchFamily="18" charset="0"/>
                <a:cs typeface="Times New Roman" pitchFamily="18" charset="0"/>
              </a:rPr>
            </a:br>
            <a:endParaRPr lang="uk-UA" sz="1800" i="1" dirty="0">
              <a:solidFill>
                <a:schemeClr val="tx1"/>
              </a:solidFill>
              <a:latin typeface="Times New Roman" pitchFamily="18" charset="0"/>
              <a:cs typeface="Times New Roman" pitchFamily="18"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395536" y="1556792"/>
            <a:ext cx="7239000" cy="1143000"/>
          </a:xfrm>
        </p:spPr>
        <p:txBody>
          <a:bodyPr>
            <a:noAutofit/>
          </a:bodyPr>
          <a:lstStyle/>
          <a:p>
            <a:r>
              <a:rPr lang="uk-UA" sz="1600" i="1" dirty="0" smtClean="0">
                <a:latin typeface="Times New Roman" pitchFamily="18" charset="0"/>
                <a:cs typeface="Times New Roman" pitchFamily="18" charset="0"/>
              </a:rPr>
              <a:t>Диференціальна рента створюється на </a:t>
            </a:r>
            <a:r>
              <a:rPr lang="uk-UA" sz="1600" i="1" dirty="0" err="1" smtClean="0">
                <a:latin typeface="Times New Roman" pitchFamily="18" charset="0"/>
                <a:cs typeface="Times New Roman" pitchFamily="18" charset="0"/>
              </a:rPr>
              <a:t>кращіх</a:t>
            </a:r>
            <a:r>
              <a:rPr lang="uk-UA" sz="1600" i="1" dirty="0" smtClean="0">
                <a:latin typeface="Times New Roman" pitchFamily="18" charset="0"/>
                <a:cs typeface="Times New Roman" pitchFamily="18" charset="0"/>
              </a:rPr>
              <a:t> і середніх ділянках і не створюється на гірших. Але й найгіршу ділянку не надаватимуть у користування безоплатно. Той доход, який одержує власник незалежно від якості землі, що він надає у користування, називається </a:t>
            </a:r>
            <a:r>
              <a:rPr lang="uk-UA" sz="1600" dirty="0" smtClean="0">
                <a:latin typeface="Times New Roman" pitchFamily="18" charset="0"/>
                <a:cs typeface="Times New Roman" pitchFamily="18" charset="0"/>
              </a:rPr>
              <a:t>абсолютною рентою.</a:t>
            </a:r>
            <a:br>
              <a:rPr lang="uk-UA" sz="1600" dirty="0" smtClean="0">
                <a:latin typeface="Times New Roman" pitchFamily="18" charset="0"/>
                <a:cs typeface="Times New Roman" pitchFamily="18" charset="0"/>
              </a:rPr>
            </a:br>
            <a:endParaRPr lang="uk-UA" sz="1600" dirty="0"/>
          </a:p>
        </p:txBody>
      </p:sp>
      <p:pic>
        <p:nvPicPr>
          <p:cNvPr id="7" name="Содержимое 6" descr="чратасьол.jpg"/>
          <p:cNvPicPr>
            <a:picLocks noGrp="1" noChangeAspect="1"/>
          </p:cNvPicPr>
          <p:nvPr>
            <p:ph idx="1"/>
          </p:nvPr>
        </p:nvPicPr>
        <p:blipFill>
          <a:blip r:embed="rId2" cstate="print"/>
          <a:stretch>
            <a:fillRect/>
          </a:stretch>
        </p:blipFill>
        <p:spPr>
          <a:xfrm>
            <a:off x="1187623" y="2924944"/>
            <a:ext cx="5417497" cy="3272117"/>
          </a:xfrm>
        </p:spPr>
      </p:pic>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7624" y="1124744"/>
            <a:ext cx="6255488" cy="1362075"/>
          </a:xfrm>
        </p:spPr>
        <p:txBody>
          <a:bodyPr>
            <a:noAutofit/>
          </a:bodyPr>
          <a:lstStyle/>
          <a:p>
            <a:r>
              <a:rPr lang="uk-UA" sz="1800" b="0" i="1" dirty="0" smtClean="0">
                <a:solidFill>
                  <a:schemeClr val="tx1"/>
                </a:solidFill>
                <a:latin typeface="Times New Roman" pitchFamily="18" charset="0"/>
                <a:cs typeface="Times New Roman" pitchFamily="18" charset="0"/>
              </a:rPr>
              <a:t>Слід зазначити, що якість землі – не лише природний дар. Людина може </a:t>
            </a:r>
            <a:r>
              <a:rPr lang="uk-UA" sz="1800" b="0" i="1" dirty="0" err="1" smtClean="0">
                <a:solidFill>
                  <a:schemeClr val="tx1"/>
                </a:solidFill>
                <a:latin typeface="Times New Roman" pitchFamily="18" charset="0"/>
                <a:cs typeface="Times New Roman" pitchFamily="18" charset="0"/>
              </a:rPr>
              <a:t>підвищіти</a:t>
            </a:r>
            <a:r>
              <a:rPr lang="uk-UA" sz="1800" b="0" i="1" dirty="0" smtClean="0">
                <a:solidFill>
                  <a:schemeClr val="tx1"/>
                </a:solidFill>
                <a:latin typeface="Times New Roman" pitchFamily="18" charset="0"/>
                <a:cs typeface="Times New Roman" pitchFamily="18" charset="0"/>
              </a:rPr>
              <a:t> продуктивність землі за рахунок її очищення, дренажу, іригації, і тоді попит на землю збільшується, що зумовлює збільшення ренти.</a:t>
            </a:r>
            <a:br>
              <a:rPr lang="uk-UA" sz="1800" b="0" i="1" dirty="0" smtClean="0">
                <a:solidFill>
                  <a:schemeClr val="tx1"/>
                </a:solidFill>
                <a:latin typeface="Times New Roman" pitchFamily="18" charset="0"/>
                <a:cs typeface="Times New Roman" pitchFamily="18" charset="0"/>
              </a:rPr>
            </a:br>
            <a:r>
              <a:rPr lang="uk-UA" sz="1800" b="0" i="1" dirty="0" smtClean="0">
                <a:solidFill>
                  <a:schemeClr val="tx1"/>
                </a:solidFill>
                <a:latin typeface="Times New Roman" pitchFamily="18" charset="0"/>
                <a:cs typeface="Times New Roman" pitchFamily="18" charset="0"/>
              </a:rPr>
              <a:t>Землю, дійсно, нічим не можна замінити, проте її можна використовувати для різних цілей. Одна й та сама ділянка землі може бути посівною площею, пасовищем для худоби, будівельним майданчиком, футбольним полем. Усе це – альтернативне використання землі. Рентні платежі, що їх вносять користувачі землі (фермери та інші підприємці), є платою за вилучення землі з альтернативного використання.</a:t>
            </a:r>
            <a:br>
              <a:rPr lang="uk-UA" sz="1800" b="0" i="1" dirty="0" smtClean="0">
                <a:solidFill>
                  <a:schemeClr val="tx1"/>
                </a:solidFill>
                <a:latin typeface="Times New Roman" pitchFamily="18" charset="0"/>
                <a:cs typeface="Times New Roman" pitchFamily="18" charset="0"/>
              </a:rPr>
            </a:br>
            <a:endParaRPr lang="uk-UA" sz="1800" dirty="0"/>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251520" y="5517232"/>
            <a:ext cx="7239000" cy="1143000"/>
          </a:xfrm>
        </p:spPr>
        <p:txBody>
          <a:bodyPr>
            <a:normAutofit fontScale="90000"/>
          </a:bodyPr>
          <a:lstStyle/>
          <a:p>
            <a:r>
              <a:rPr lang="uk-UA" sz="1600" b="0" dirty="0" smtClean="0">
                <a:latin typeface="Times New Roman" pitchFamily="18" charset="0"/>
                <a:cs typeface="Times New Roman" pitchFamily="18" charset="0"/>
              </a:rPr>
              <a:t>Ціна землі в ринковій економіці зростає, що, безперечно, очікує і нашу країну в процесі побудови справжнього ринку.</a:t>
            </a:r>
            <a:br>
              <a:rPr lang="uk-UA" sz="1600" b="0" dirty="0" smtClean="0">
                <a:latin typeface="Times New Roman" pitchFamily="18" charset="0"/>
                <a:cs typeface="Times New Roman" pitchFamily="18" charset="0"/>
              </a:rPr>
            </a:br>
            <a:r>
              <a:rPr lang="uk-UA" sz="1600" b="0" dirty="0" smtClean="0">
                <a:latin typeface="Times New Roman" pitchFamily="18" charset="0"/>
                <a:cs typeface="Times New Roman" pitchFamily="18" charset="0"/>
              </a:rPr>
              <a:t>Заробітна плата – це винагорода, яку одержує власник робочої сили за свою працю, або ціна, яку платить </a:t>
            </a:r>
            <a:r>
              <a:rPr lang="uk-UA" sz="1600" b="0" dirty="0" err="1" smtClean="0">
                <a:latin typeface="Times New Roman" pitchFamily="18" charset="0"/>
                <a:cs typeface="Times New Roman" pitchFamily="18" charset="0"/>
              </a:rPr>
              <a:t>підприємиць</a:t>
            </a:r>
            <a:r>
              <a:rPr lang="uk-UA" sz="1600" b="0" dirty="0" smtClean="0">
                <a:latin typeface="Times New Roman" pitchFamily="18" charset="0"/>
                <a:cs typeface="Times New Roman" pitchFamily="18" charset="0"/>
              </a:rPr>
              <a:t> працівникові за використання його праці.</a:t>
            </a:r>
            <a:br>
              <a:rPr lang="uk-UA" sz="1600" b="0" dirty="0" smtClean="0">
                <a:latin typeface="Times New Roman" pitchFamily="18" charset="0"/>
                <a:cs typeface="Times New Roman" pitchFamily="18" charset="0"/>
              </a:rPr>
            </a:br>
            <a:r>
              <a:rPr lang="uk-UA" sz="1600" b="0" dirty="0" smtClean="0">
                <a:latin typeface="Times New Roman" pitchFamily="18" charset="0"/>
                <a:cs typeface="Times New Roman" pitchFamily="18" charset="0"/>
              </a:rPr>
              <a:t>Економісти виходять із теорії граничної продуктивності у поясненні заробітної плати. Згідно з цією теорією, в забезпеченні випуску продукції (</a:t>
            </a:r>
            <a:r>
              <a:rPr lang="en-US" sz="1600" b="0" dirty="0" smtClean="0">
                <a:latin typeface="Times New Roman" pitchFamily="18" charset="0"/>
                <a:cs typeface="Times New Roman" pitchFamily="18" charset="0"/>
              </a:rPr>
              <a:t>Q) </a:t>
            </a:r>
            <a:br>
              <a:rPr lang="en-US" sz="1600" b="0" dirty="0" smtClean="0">
                <a:latin typeface="Times New Roman" pitchFamily="18" charset="0"/>
                <a:cs typeface="Times New Roman" pitchFamily="18" charset="0"/>
              </a:rPr>
            </a:br>
            <a:r>
              <a:rPr lang="uk-UA" sz="1600" b="0" dirty="0" smtClean="0">
                <a:latin typeface="Times New Roman" pitchFamily="18" charset="0"/>
                <a:cs typeface="Times New Roman" pitchFamily="18" charset="0"/>
              </a:rPr>
              <a:t>беруть участь три фактори виробництва: праця (</a:t>
            </a:r>
            <a:r>
              <a:rPr lang="en-US" sz="1600" b="0" dirty="0" smtClean="0">
                <a:latin typeface="Times New Roman" pitchFamily="18" charset="0"/>
                <a:cs typeface="Times New Roman" pitchFamily="18" charset="0"/>
              </a:rPr>
              <a:t>l), </a:t>
            </a:r>
            <a:r>
              <a:rPr lang="uk-UA" sz="1600" b="0" dirty="0" smtClean="0">
                <a:latin typeface="Times New Roman" pitchFamily="18" charset="0"/>
                <a:cs typeface="Times New Roman" pitchFamily="18" charset="0"/>
              </a:rPr>
              <a:t>земля (</a:t>
            </a:r>
            <a:r>
              <a:rPr lang="en-US" sz="1600" b="0" dirty="0" smtClean="0">
                <a:latin typeface="Times New Roman" pitchFamily="18" charset="0"/>
                <a:cs typeface="Times New Roman" pitchFamily="18" charset="0"/>
              </a:rPr>
              <a:t>L), </a:t>
            </a:r>
            <a:r>
              <a:rPr lang="uk-UA" sz="1600" b="0" dirty="0" smtClean="0">
                <a:latin typeface="Times New Roman" pitchFamily="18" charset="0"/>
                <a:cs typeface="Times New Roman" pitchFamily="18" charset="0"/>
              </a:rPr>
              <a:t>капітал (</a:t>
            </a:r>
            <a:r>
              <a:rPr lang="en-US" sz="1600" b="0" dirty="0" smtClean="0">
                <a:latin typeface="Times New Roman" pitchFamily="18" charset="0"/>
                <a:cs typeface="Times New Roman" pitchFamily="18" charset="0"/>
              </a:rPr>
              <a:t>K).</a:t>
            </a:r>
            <a:br>
              <a:rPr lang="en-US" sz="1600" b="0" dirty="0" smtClean="0">
                <a:latin typeface="Times New Roman" pitchFamily="18" charset="0"/>
                <a:cs typeface="Times New Roman" pitchFamily="18" charset="0"/>
              </a:rPr>
            </a:br>
            <a:r>
              <a:rPr lang="uk-UA" sz="1600" b="0" dirty="0" smtClean="0">
                <a:latin typeface="Times New Roman" pitchFamily="18" charset="0"/>
                <a:cs typeface="Times New Roman" pitchFamily="18" charset="0"/>
              </a:rPr>
              <a:t>На мові математики  це означає, що величина випуску продукції є функцією від трьох незалежних змінних: </a:t>
            </a:r>
            <a:br>
              <a:rPr lang="uk-UA" sz="1600" b="0" dirty="0" smtClean="0">
                <a:latin typeface="Times New Roman" pitchFamily="18" charset="0"/>
                <a:cs typeface="Times New Roman" pitchFamily="18" charset="0"/>
              </a:rPr>
            </a:br>
            <a:r>
              <a:rPr lang="en-US" sz="1600" b="0" dirty="0" smtClean="0">
                <a:latin typeface="Times New Roman" pitchFamily="18" charset="0"/>
                <a:cs typeface="Times New Roman" pitchFamily="18" charset="0"/>
              </a:rPr>
              <a:t>Q = f (l,</a:t>
            </a:r>
            <a:r>
              <a:rPr lang="uk-UA" sz="1600" b="0" dirty="0" smtClean="0">
                <a:latin typeface="Times New Roman" pitchFamily="18" charset="0"/>
                <a:cs typeface="Times New Roman" pitchFamily="18" charset="0"/>
              </a:rPr>
              <a:t> </a:t>
            </a:r>
            <a:r>
              <a:rPr lang="en-US" sz="1600" b="0" dirty="0" smtClean="0">
                <a:latin typeface="Times New Roman" pitchFamily="18" charset="0"/>
                <a:cs typeface="Times New Roman" pitchFamily="18" charset="0"/>
              </a:rPr>
              <a:t>L</a:t>
            </a:r>
            <a:r>
              <a:rPr lang="uk-UA" sz="1600" b="0" dirty="0" smtClean="0">
                <a:latin typeface="Times New Roman" pitchFamily="18" charset="0"/>
                <a:cs typeface="Times New Roman" pitchFamily="18" charset="0"/>
              </a:rPr>
              <a:t> , </a:t>
            </a:r>
            <a:r>
              <a:rPr lang="en-US" sz="1600" b="0" dirty="0" smtClean="0">
                <a:latin typeface="Times New Roman" pitchFamily="18" charset="0"/>
                <a:cs typeface="Times New Roman" pitchFamily="18" charset="0"/>
              </a:rPr>
              <a:t>K).</a:t>
            </a:r>
            <a:r>
              <a:rPr lang="en-US" sz="1100" dirty="0" smtClean="0"/>
              <a:t/>
            </a:r>
            <a:br>
              <a:rPr lang="en-US" sz="1100" dirty="0" smtClean="0"/>
            </a:br>
            <a:endParaRPr lang="uk-UA" sz="1100" dirty="0"/>
          </a:p>
        </p:txBody>
      </p:sp>
      <p:pic>
        <p:nvPicPr>
          <p:cNvPr id="6" name="Содержимое 5" descr="пос.jpg"/>
          <p:cNvPicPr>
            <a:picLocks noGrp="1" noChangeAspect="1"/>
          </p:cNvPicPr>
          <p:nvPr>
            <p:ph idx="1"/>
          </p:nvPr>
        </p:nvPicPr>
        <p:blipFill>
          <a:blip r:embed="rId2" cstate="print"/>
          <a:stretch>
            <a:fillRect/>
          </a:stretch>
        </p:blipFill>
        <p:spPr>
          <a:xfrm>
            <a:off x="1835696" y="188640"/>
            <a:ext cx="4392488" cy="2880320"/>
          </a:xfrm>
        </p:spPr>
      </p:pic>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Содержимое 9"/>
          <p:cNvSpPr>
            <a:spLocks noGrp="1"/>
          </p:cNvSpPr>
          <p:nvPr>
            <p:ph sz="half" idx="1"/>
          </p:nvPr>
        </p:nvSpPr>
        <p:spPr>
          <a:xfrm>
            <a:off x="683568" y="1052736"/>
            <a:ext cx="6696744" cy="5040560"/>
          </a:xfrm>
        </p:spPr>
        <p:txBody>
          <a:bodyPr>
            <a:normAutofit fontScale="85000" lnSpcReduction="10000"/>
          </a:bodyPr>
          <a:lstStyle/>
          <a:p>
            <a:endParaRPr lang="uk-UA" dirty="0" smtClean="0"/>
          </a:p>
          <a:p>
            <a:pPr>
              <a:buNone/>
            </a:pPr>
            <a:r>
              <a:rPr lang="uk-UA" dirty="0" smtClean="0"/>
              <a:t>   </a:t>
            </a:r>
            <a:r>
              <a:rPr lang="uk-UA" dirty="0" smtClean="0">
                <a:solidFill>
                  <a:schemeClr val="accent2">
                    <a:lumMod val="75000"/>
                  </a:schemeClr>
                </a:solidFill>
              </a:rPr>
              <a:t>Ставки заробітної плати істотно різняться залежно від професії, рівня кваліфікації і навіть у межах однієї професії. Таке явище називається диференціацією заробітної плати. В загальних рисах вона може пояснюватися взаємодією попиту і пропозиції. Пригадаємо: якщо пропозиція певного товару (робочої сили) перевищує попит, то ціна (заробітна плата) рухатиметься вниз. І, навпаки, коли високий попит зустрічається з недостатньою пропозицією, то ціна (заробітна плата) зростає.</a:t>
            </a:r>
          </a:p>
          <a:p>
            <a:endParaRPr lang="uk-UA" dirty="0"/>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wipe(down)">
                                      <p:cBhvr>
                                        <p:cTn id="7" dur="5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allAtOnce"/>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одержимое 5"/>
          <p:cNvSpPr>
            <a:spLocks noGrp="1"/>
          </p:cNvSpPr>
          <p:nvPr>
            <p:ph idx="1"/>
          </p:nvPr>
        </p:nvSpPr>
        <p:spPr>
          <a:xfrm>
            <a:off x="611560" y="836712"/>
            <a:ext cx="7239000" cy="4846320"/>
          </a:xfrm>
        </p:spPr>
        <p:txBody>
          <a:bodyPr>
            <a:normAutofit/>
          </a:bodyPr>
          <a:lstStyle/>
          <a:p>
            <a:pPr>
              <a:buNone/>
            </a:pPr>
            <a:r>
              <a:rPr lang="ru-RU" dirty="0" smtClean="0"/>
              <a:t> </a:t>
            </a:r>
            <a:r>
              <a:rPr lang="ru-RU" i="1" dirty="0" smtClean="0">
                <a:solidFill>
                  <a:schemeClr val="accent2">
                    <a:lumMod val="75000"/>
                  </a:schemeClr>
                </a:solidFill>
              </a:rPr>
              <a:t> Ставка процента, як </a:t>
            </a:r>
            <a:r>
              <a:rPr lang="ru-RU" i="1" dirty="0" err="1" smtClean="0">
                <a:solidFill>
                  <a:schemeClr val="accent2">
                    <a:lumMod val="75000"/>
                  </a:schemeClr>
                </a:solidFill>
              </a:rPr>
              <a:t>ви</a:t>
            </a:r>
            <a:r>
              <a:rPr lang="ru-RU" i="1" dirty="0" smtClean="0">
                <a:solidFill>
                  <a:schemeClr val="accent2">
                    <a:lumMod val="75000"/>
                  </a:schemeClr>
                </a:solidFill>
              </a:rPr>
              <a:t> </a:t>
            </a:r>
            <a:r>
              <a:rPr lang="ru-RU" i="1" dirty="0" err="1" smtClean="0">
                <a:solidFill>
                  <a:schemeClr val="accent2">
                    <a:lumMod val="75000"/>
                  </a:schemeClr>
                </a:solidFill>
              </a:rPr>
              <a:t>вже</a:t>
            </a:r>
            <a:r>
              <a:rPr lang="ru-RU" i="1" dirty="0" smtClean="0">
                <a:solidFill>
                  <a:schemeClr val="accent2">
                    <a:lumMod val="75000"/>
                  </a:schemeClr>
                </a:solidFill>
              </a:rPr>
              <a:t> </a:t>
            </a:r>
            <a:r>
              <a:rPr lang="ru-RU" i="1" dirty="0" err="1" smtClean="0">
                <a:solidFill>
                  <a:schemeClr val="accent2">
                    <a:lumMod val="75000"/>
                  </a:schemeClr>
                </a:solidFill>
              </a:rPr>
              <a:t>знаєте</a:t>
            </a:r>
            <a:r>
              <a:rPr lang="ru-RU" i="1" dirty="0" smtClean="0">
                <a:solidFill>
                  <a:schemeClr val="accent2">
                    <a:lumMod val="75000"/>
                  </a:schemeClr>
                </a:solidFill>
              </a:rPr>
              <a:t> </a:t>
            </a:r>
            <a:r>
              <a:rPr lang="ru-RU" i="1" dirty="0" err="1" smtClean="0">
                <a:solidFill>
                  <a:schemeClr val="accent2">
                    <a:lumMod val="75000"/>
                  </a:schemeClr>
                </a:solidFill>
              </a:rPr>
              <a:t>з</a:t>
            </a:r>
            <a:r>
              <a:rPr lang="ru-RU" i="1" dirty="0" smtClean="0">
                <a:solidFill>
                  <a:schemeClr val="accent2">
                    <a:lumMod val="75000"/>
                  </a:schemeClr>
                </a:solidFill>
              </a:rPr>
              <a:t> </a:t>
            </a:r>
            <a:r>
              <a:rPr lang="ru-RU" i="1" dirty="0" err="1" smtClean="0">
                <a:solidFill>
                  <a:schemeClr val="accent2">
                    <a:lumMod val="75000"/>
                  </a:schemeClr>
                </a:solidFill>
              </a:rPr>
              <a:t>попередної</a:t>
            </a:r>
            <a:r>
              <a:rPr lang="ru-RU" i="1" dirty="0" smtClean="0">
                <a:solidFill>
                  <a:schemeClr val="accent2">
                    <a:lumMod val="75000"/>
                  </a:schemeClr>
                </a:solidFill>
              </a:rPr>
              <a:t> теми, </a:t>
            </a:r>
            <a:r>
              <a:rPr lang="ru-RU" i="1" dirty="0" err="1" smtClean="0">
                <a:solidFill>
                  <a:schemeClr val="accent2">
                    <a:lumMod val="75000"/>
                  </a:schemeClr>
                </a:solidFill>
              </a:rPr>
              <a:t>визначається</a:t>
            </a:r>
            <a:r>
              <a:rPr lang="ru-RU" i="1" dirty="0" smtClean="0">
                <a:solidFill>
                  <a:schemeClr val="accent2">
                    <a:lumMod val="75000"/>
                  </a:schemeClr>
                </a:solidFill>
              </a:rPr>
              <a:t> </a:t>
            </a:r>
            <a:r>
              <a:rPr lang="ru-RU" i="1" dirty="0" err="1" smtClean="0">
                <a:solidFill>
                  <a:schemeClr val="accent2">
                    <a:lumMod val="75000"/>
                  </a:schemeClr>
                </a:solidFill>
              </a:rPr>
              <a:t>взаємодією</a:t>
            </a:r>
            <a:r>
              <a:rPr lang="ru-RU" i="1" dirty="0" smtClean="0">
                <a:solidFill>
                  <a:schemeClr val="accent2">
                    <a:lumMod val="75000"/>
                  </a:schemeClr>
                </a:solidFill>
              </a:rPr>
              <a:t> </a:t>
            </a:r>
            <a:r>
              <a:rPr lang="ru-RU" i="1" dirty="0" err="1" smtClean="0">
                <a:solidFill>
                  <a:schemeClr val="accent2">
                    <a:lumMod val="75000"/>
                  </a:schemeClr>
                </a:solidFill>
              </a:rPr>
              <a:t>попиту</a:t>
            </a:r>
            <a:r>
              <a:rPr lang="ru-RU" i="1" dirty="0" smtClean="0">
                <a:solidFill>
                  <a:schemeClr val="accent2">
                    <a:lumMod val="75000"/>
                  </a:schemeClr>
                </a:solidFill>
              </a:rPr>
              <a:t> </a:t>
            </a:r>
            <a:r>
              <a:rPr lang="ru-RU" i="1" dirty="0" err="1" smtClean="0">
                <a:solidFill>
                  <a:schemeClr val="accent2">
                    <a:lumMod val="75000"/>
                  </a:schemeClr>
                </a:solidFill>
              </a:rPr>
              <a:t>і</a:t>
            </a:r>
            <a:r>
              <a:rPr lang="ru-RU" i="1" dirty="0" smtClean="0">
                <a:solidFill>
                  <a:schemeClr val="accent2">
                    <a:lumMod val="75000"/>
                  </a:schemeClr>
                </a:solidFill>
              </a:rPr>
              <a:t> </a:t>
            </a:r>
            <a:r>
              <a:rPr lang="ru-RU" i="1" dirty="0" err="1" smtClean="0">
                <a:solidFill>
                  <a:schemeClr val="accent2">
                    <a:lumMod val="75000"/>
                  </a:schemeClr>
                </a:solidFill>
              </a:rPr>
              <a:t>пропозиції</a:t>
            </a:r>
            <a:r>
              <a:rPr lang="ru-RU" i="1" dirty="0" smtClean="0">
                <a:solidFill>
                  <a:schemeClr val="accent2">
                    <a:lumMod val="75000"/>
                  </a:schemeClr>
                </a:solidFill>
              </a:rPr>
              <a:t> на грошовому ринку. </a:t>
            </a:r>
            <a:r>
              <a:rPr lang="ru-RU" i="1" dirty="0" err="1" smtClean="0">
                <a:solidFill>
                  <a:schemeClr val="accent2">
                    <a:lumMod val="75000"/>
                  </a:schemeClr>
                </a:solidFill>
              </a:rPr>
              <a:t>Рівень</a:t>
            </a:r>
            <a:r>
              <a:rPr lang="ru-RU" i="1" dirty="0" smtClean="0">
                <a:solidFill>
                  <a:schemeClr val="accent2">
                    <a:lumMod val="75000"/>
                  </a:schemeClr>
                </a:solidFill>
              </a:rPr>
              <a:t> ставки процента </a:t>
            </a:r>
            <a:r>
              <a:rPr lang="ru-RU" i="1" dirty="0" err="1" smtClean="0">
                <a:solidFill>
                  <a:schemeClr val="accent2">
                    <a:lumMod val="75000"/>
                  </a:schemeClr>
                </a:solidFill>
              </a:rPr>
              <a:t>залежить</a:t>
            </a:r>
            <a:r>
              <a:rPr lang="ru-RU" i="1" dirty="0" smtClean="0">
                <a:solidFill>
                  <a:schemeClr val="accent2">
                    <a:lumMod val="75000"/>
                  </a:schemeClr>
                </a:solidFill>
              </a:rPr>
              <a:t> </a:t>
            </a:r>
            <a:r>
              <a:rPr lang="ru-RU" i="1" dirty="0" err="1" smtClean="0">
                <a:solidFill>
                  <a:schemeClr val="accent2">
                    <a:lumMod val="75000"/>
                  </a:schemeClr>
                </a:solidFill>
              </a:rPr>
              <a:t>від</a:t>
            </a:r>
            <a:r>
              <a:rPr lang="ru-RU" i="1" dirty="0" smtClean="0">
                <a:solidFill>
                  <a:schemeClr val="accent2">
                    <a:lumMod val="75000"/>
                  </a:schemeClr>
                </a:solidFill>
              </a:rPr>
              <a:t> </a:t>
            </a:r>
            <a:r>
              <a:rPr lang="ru-RU" i="1" dirty="0" err="1" smtClean="0">
                <a:solidFill>
                  <a:schemeClr val="accent2">
                    <a:lumMod val="75000"/>
                  </a:schemeClr>
                </a:solidFill>
              </a:rPr>
              <a:t>багатьох</a:t>
            </a:r>
            <a:r>
              <a:rPr lang="ru-RU" i="1" dirty="0" smtClean="0">
                <a:solidFill>
                  <a:schemeClr val="accent2">
                    <a:lumMod val="75000"/>
                  </a:schemeClr>
                </a:solidFill>
              </a:rPr>
              <a:t> </a:t>
            </a:r>
            <a:r>
              <a:rPr lang="ru-RU" i="1" dirty="0" err="1" smtClean="0">
                <a:solidFill>
                  <a:schemeClr val="accent2">
                    <a:lumMod val="75000"/>
                  </a:schemeClr>
                </a:solidFill>
              </a:rPr>
              <a:t>факторів</a:t>
            </a:r>
            <a:r>
              <a:rPr lang="ru-RU" i="1" dirty="0" smtClean="0">
                <a:solidFill>
                  <a:schemeClr val="accent2">
                    <a:lumMod val="75000"/>
                  </a:schemeClr>
                </a:solidFill>
              </a:rPr>
              <a:t>. </a:t>
            </a:r>
            <a:r>
              <a:rPr lang="ru-RU" i="1" dirty="0" err="1" smtClean="0">
                <a:solidFill>
                  <a:schemeClr val="accent2">
                    <a:lumMod val="75000"/>
                  </a:schemeClr>
                </a:solidFill>
              </a:rPr>
              <a:t>Насамперед</a:t>
            </a:r>
            <a:r>
              <a:rPr lang="ru-RU" i="1" dirty="0" smtClean="0">
                <a:solidFill>
                  <a:schemeClr val="accent2">
                    <a:lumMod val="75000"/>
                  </a:schemeClr>
                </a:solidFill>
              </a:rPr>
              <a:t> </a:t>
            </a:r>
            <a:r>
              <a:rPr lang="ru-RU" i="1" dirty="0" err="1" smtClean="0">
                <a:solidFill>
                  <a:schemeClr val="accent2">
                    <a:lumMod val="75000"/>
                  </a:schemeClr>
                </a:solidFill>
              </a:rPr>
              <a:t>слід</a:t>
            </a:r>
            <a:r>
              <a:rPr lang="ru-RU" i="1" dirty="0" smtClean="0">
                <a:solidFill>
                  <a:schemeClr val="accent2">
                    <a:lumMod val="75000"/>
                  </a:schemeClr>
                </a:solidFill>
              </a:rPr>
              <a:t> </a:t>
            </a:r>
            <a:r>
              <a:rPr lang="ru-RU" i="1" dirty="0" err="1" smtClean="0">
                <a:solidFill>
                  <a:schemeClr val="accent2">
                    <a:lumMod val="75000"/>
                  </a:schemeClr>
                </a:solidFill>
              </a:rPr>
              <a:t>розрізняти</a:t>
            </a:r>
            <a:r>
              <a:rPr lang="ru-RU" i="1" dirty="0" smtClean="0">
                <a:solidFill>
                  <a:schemeClr val="accent2">
                    <a:lumMod val="75000"/>
                  </a:schemeClr>
                </a:solidFill>
              </a:rPr>
              <a:t> </a:t>
            </a:r>
            <a:r>
              <a:rPr lang="ru-RU" i="1" dirty="0" err="1" smtClean="0">
                <a:solidFill>
                  <a:schemeClr val="accent2">
                    <a:lumMod val="75000"/>
                  </a:schemeClr>
                </a:solidFill>
              </a:rPr>
              <a:t>номінальну</a:t>
            </a:r>
            <a:r>
              <a:rPr lang="ru-RU" i="1" dirty="0" smtClean="0">
                <a:solidFill>
                  <a:schemeClr val="accent2">
                    <a:lumMod val="75000"/>
                  </a:schemeClr>
                </a:solidFill>
              </a:rPr>
              <a:t> та </a:t>
            </a:r>
            <a:r>
              <a:rPr lang="ru-RU" i="1" dirty="0" err="1" smtClean="0">
                <a:solidFill>
                  <a:schemeClr val="accent2">
                    <a:lumMod val="75000"/>
                  </a:schemeClr>
                </a:solidFill>
              </a:rPr>
              <a:t>реальну</a:t>
            </a:r>
            <a:r>
              <a:rPr lang="ru-RU" i="1" dirty="0" smtClean="0">
                <a:solidFill>
                  <a:schemeClr val="accent2">
                    <a:lumMod val="75000"/>
                  </a:schemeClr>
                </a:solidFill>
              </a:rPr>
              <a:t> ставку процента. </a:t>
            </a:r>
            <a:r>
              <a:rPr lang="ru-RU" i="1" dirty="0" err="1" smtClean="0">
                <a:solidFill>
                  <a:schemeClr val="accent2">
                    <a:lumMod val="75000"/>
                  </a:schemeClr>
                </a:solidFill>
              </a:rPr>
              <a:t>Номінальна</a:t>
            </a:r>
            <a:r>
              <a:rPr lang="ru-RU" i="1" dirty="0" smtClean="0">
                <a:solidFill>
                  <a:schemeClr val="accent2">
                    <a:lumMod val="75000"/>
                  </a:schemeClr>
                </a:solidFill>
              </a:rPr>
              <a:t> ставка – </a:t>
            </a:r>
            <a:r>
              <a:rPr lang="ru-RU" i="1" dirty="0" err="1" smtClean="0">
                <a:solidFill>
                  <a:schemeClr val="accent2">
                    <a:lumMod val="75000"/>
                  </a:schemeClr>
                </a:solidFill>
              </a:rPr>
              <a:t>це</a:t>
            </a:r>
            <a:r>
              <a:rPr lang="ru-RU" i="1" dirty="0" smtClean="0">
                <a:solidFill>
                  <a:schemeClr val="accent2">
                    <a:lumMod val="75000"/>
                  </a:schemeClr>
                </a:solidFill>
              </a:rPr>
              <a:t> </a:t>
            </a:r>
            <a:r>
              <a:rPr lang="ru-RU" i="1" dirty="0" err="1" smtClean="0">
                <a:solidFill>
                  <a:schemeClr val="accent2">
                    <a:lumMod val="75000"/>
                  </a:schemeClr>
                </a:solidFill>
              </a:rPr>
              <a:t>кількісний</a:t>
            </a:r>
            <a:r>
              <a:rPr lang="ru-RU" i="1" dirty="0" smtClean="0">
                <a:solidFill>
                  <a:schemeClr val="accent2">
                    <a:lumMod val="75000"/>
                  </a:schemeClr>
                </a:solidFill>
              </a:rPr>
              <a:t> </a:t>
            </a:r>
            <a:r>
              <a:rPr lang="ru-RU" i="1" dirty="0" err="1" smtClean="0">
                <a:solidFill>
                  <a:schemeClr val="accent2">
                    <a:lumMod val="75000"/>
                  </a:schemeClr>
                </a:solidFill>
              </a:rPr>
              <a:t>вираз</a:t>
            </a:r>
            <a:r>
              <a:rPr lang="ru-RU" i="1" dirty="0" smtClean="0">
                <a:solidFill>
                  <a:schemeClr val="accent2">
                    <a:lumMod val="75000"/>
                  </a:schemeClr>
                </a:solidFill>
              </a:rPr>
              <a:t> </a:t>
            </a:r>
            <a:r>
              <a:rPr lang="ru-RU" i="1" dirty="0" err="1" smtClean="0">
                <a:solidFill>
                  <a:schemeClr val="accent2">
                    <a:lumMod val="75000"/>
                  </a:schemeClr>
                </a:solidFill>
              </a:rPr>
              <a:t>процентної</a:t>
            </a:r>
            <a:r>
              <a:rPr lang="ru-RU" i="1" dirty="0" smtClean="0">
                <a:solidFill>
                  <a:schemeClr val="accent2">
                    <a:lumMod val="75000"/>
                  </a:schemeClr>
                </a:solidFill>
              </a:rPr>
              <a:t> ставки за </a:t>
            </a:r>
            <a:r>
              <a:rPr lang="ru-RU" i="1" dirty="0" err="1" smtClean="0">
                <a:solidFill>
                  <a:schemeClr val="accent2">
                    <a:lumMod val="75000"/>
                  </a:schemeClr>
                </a:solidFill>
              </a:rPr>
              <a:t>поточним</a:t>
            </a:r>
            <a:r>
              <a:rPr lang="ru-RU" i="1" dirty="0" smtClean="0">
                <a:solidFill>
                  <a:schemeClr val="accent2">
                    <a:lumMod val="75000"/>
                  </a:schemeClr>
                </a:solidFill>
              </a:rPr>
              <a:t> курсом </a:t>
            </a:r>
            <a:r>
              <a:rPr lang="ru-RU" i="1" dirty="0" err="1" smtClean="0">
                <a:solidFill>
                  <a:schemeClr val="accent2">
                    <a:lumMod val="75000"/>
                  </a:schemeClr>
                </a:solidFill>
              </a:rPr>
              <a:t>грошової</a:t>
            </a:r>
            <a:r>
              <a:rPr lang="ru-RU" i="1" dirty="0" smtClean="0">
                <a:solidFill>
                  <a:schemeClr val="accent2">
                    <a:lumMod val="75000"/>
                  </a:schemeClr>
                </a:solidFill>
              </a:rPr>
              <a:t> </a:t>
            </a:r>
            <a:r>
              <a:rPr lang="ru-RU" i="1" dirty="0" err="1" smtClean="0">
                <a:solidFill>
                  <a:schemeClr val="accent2">
                    <a:lumMod val="75000"/>
                  </a:schemeClr>
                </a:solidFill>
              </a:rPr>
              <a:t>одиниці</a:t>
            </a:r>
            <a:r>
              <a:rPr lang="ru-RU" i="1" dirty="0" smtClean="0">
                <a:solidFill>
                  <a:schemeClr val="accent2">
                    <a:lumMod val="75000"/>
                  </a:schemeClr>
                </a:solidFill>
              </a:rPr>
              <a:t>. Реальна ставка – </a:t>
            </a:r>
            <a:r>
              <a:rPr lang="ru-RU" i="1" dirty="0" err="1" smtClean="0">
                <a:solidFill>
                  <a:schemeClr val="accent2">
                    <a:lumMod val="75000"/>
                  </a:schemeClr>
                </a:solidFill>
              </a:rPr>
              <a:t>це</a:t>
            </a:r>
            <a:r>
              <a:rPr lang="ru-RU" i="1" dirty="0" smtClean="0">
                <a:solidFill>
                  <a:schemeClr val="accent2">
                    <a:lumMod val="75000"/>
                  </a:schemeClr>
                </a:solidFill>
              </a:rPr>
              <a:t> </a:t>
            </a:r>
            <a:r>
              <a:rPr lang="ru-RU" i="1" dirty="0" err="1" smtClean="0">
                <a:solidFill>
                  <a:schemeClr val="accent2">
                    <a:lumMod val="75000"/>
                  </a:schemeClr>
                </a:solidFill>
              </a:rPr>
              <a:t>номінальна</a:t>
            </a:r>
            <a:r>
              <a:rPr lang="ru-RU" i="1" dirty="0" smtClean="0">
                <a:solidFill>
                  <a:schemeClr val="accent2">
                    <a:lumMod val="75000"/>
                  </a:schemeClr>
                </a:solidFill>
              </a:rPr>
              <a:t> ставка </a:t>
            </a:r>
            <a:r>
              <a:rPr lang="ru-RU" i="1" dirty="0" err="1" smtClean="0">
                <a:solidFill>
                  <a:schemeClr val="accent2">
                    <a:lumMod val="75000"/>
                  </a:schemeClr>
                </a:solidFill>
              </a:rPr>
              <a:t>мінус</a:t>
            </a:r>
            <a:r>
              <a:rPr lang="ru-RU" i="1" dirty="0" smtClean="0">
                <a:solidFill>
                  <a:schemeClr val="accent2">
                    <a:lumMod val="75000"/>
                  </a:schemeClr>
                </a:solidFill>
              </a:rPr>
              <a:t> </a:t>
            </a:r>
            <a:r>
              <a:rPr lang="ru-RU" i="1" dirty="0" err="1" smtClean="0">
                <a:solidFill>
                  <a:schemeClr val="accent2">
                    <a:lumMod val="75000"/>
                  </a:schemeClr>
                </a:solidFill>
              </a:rPr>
              <a:t>рівень</a:t>
            </a:r>
            <a:r>
              <a:rPr lang="ru-RU" i="1" dirty="0" smtClean="0">
                <a:solidFill>
                  <a:schemeClr val="accent2">
                    <a:lumMod val="75000"/>
                  </a:schemeClr>
                </a:solidFill>
              </a:rPr>
              <a:t> </a:t>
            </a:r>
            <a:r>
              <a:rPr lang="ru-RU" i="1" dirty="0" err="1" smtClean="0">
                <a:solidFill>
                  <a:schemeClr val="accent2">
                    <a:lumMod val="75000"/>
                  </a:schemeClr>
                </a:solidFill>
              </a:rPr>
              <a:t>інфляції</a:t>
            </a:r>
            <a:r>
              <a:rPr lang="ru-RU" i="1" dirty="0" smtClean="0">
                <a:solidFill>
                  <a:schemeClr val="accent2">
                    <a:lumMod val="75000"/>
                  </a:schemeClr>
                </a:solidFill>
              </a:rPr>
              <a:t>.</a:t>
            </a:r>
          </a:p>
          <a:p>
            <a:endParaRPr lang="uk-UA" dirty="0"/>
          </a:p>
        </p:txBody>
      </p:sp>
    </p:spTree>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539552" y="836712"/>
            <a:ext cx="7239000" cy="2088232"/>
          </a:xfrm>
        </p:spPr>
        <p:txBody>
          <a:bodyPr>
            <a:noAutofit/>
          </a:bodyPr>
          <a:lstStyle/>
          <a:p>
            <a:r>
              <a:rPr lang="uk-UA" sz="1400" b="0" i="1" dirty="0" smtClean="0">
                <a:solidFill>
                  <a:schemeClr val="tx1"/>
                </a:solidFill>
                <a:latin typeface="Times New Roman" pitchFamily="18" charset="0"/>
                <a:cs typeface="Times New Roman" pitchFamily="18" charset="0"/>
              </a:rPr>
              <a:t>Прибуток, що обчислюється як різниця між виручкою (ціною реалізації) та витрати фірми (на виробництво і реалізацію продукції), - це </a:t>
            </a:r>
            <a:r>
              <a:rPr lang="uk-UA" sz="1400" b="0" i="1" dirty="0" err="1" smtClean="0">
                <a:solidFill>
                  <a:schemeClr val="tx1"/>
                </a:solidFill>
                <a:latin typeface="Times New Roman" pitchFamily="18" charset="0"/>
                <a:cs typeface="Times New Roman" pitchFamily="18" charset="0"/>
              </a:rPr>
              <a:t>балансо</a:t>
            </a:r>
            <a:r>
              <a:rPr lang="uk-UA" sz="1400" b="0" i="1" dirty="0" smtClean="0">
                <a:solidFill>
                  <a:schemeClr val="tx1"/>
                </a:solidFill>
                <a:latin typeface="Times New Roman" pitchFamily="18" charset="0"/>
                <a:cs typeface="Times New Roman" pitchFamily="18" charset="0"/>
              </a:rPr>
              <a:t> </a:t>
            </a:r>
            <a:r>
              <a:rPr lang="uk-UA" sz="1400" b="0" i="1" dirty="0" err="1" smtClean="0">
                <a:solidFill>
                  <a:schemeClr val="tx1"/>
                </a:solidFill>
                <a:latin typeface="Times New Roman" pitchFamily="18" charset="0"/>
                <a:cs typeface="Times New Roman" pitchFamily="18" charset="0"/>
              </a:rPr>
              <a:t>ваний</a:t>
            </a:r>
            <a:r>
              <a:rPr lang="uk-UA" sz="1400" b="0" i="1" dirty="0" smtClean="0">
                <a:solidFill>
                  <a:schemeClr val="tx1"/>
                </a:solidFill>
                <a:latin typeface="Times New Roman" pitchFamily="18" charset="0"/>
                <a:cs typeface="Times New Roman" pitchFamily="18" charset="0"/>
              </a:rPr>
              <a:t> або бухгалтерський, прибуток. Одержати його, фірма має зробити певні виплати та відрахування. Головним чином, це – податок на прибуток, проценти за кредити, рентні платежі.</a:t>
            </a:r>
            <a:br>
              <a:rPr lang="uk-UA" sz="1400" b="0" i="1" dirty="0" smtClean="0">
                <a:solidFill>
                  <a:schemeClr val="tx1"/>
                </a:solidFill>
                <a:latin typeface="Times New Roman" pitchFamily="18" charset="0"/>
                <a:cs typeface="Times New Roman" pitchFamily="18" charset="0"/>
              </a:rPr>
            </a:br>
            <a:r>
              <a:rPr lang="uk-UA" sz="1400" b="0" i="1" dirty="0" smtClean="0">
                <a:solidFill>
                  <a:schemeClr val="tx1"/>
                </a:solidFill>
                <a:latin typeface="Times New Roman" pitchFamily="18" charset="0"/>
                <a:cs typeface="Times New Roman" pitchFamily="18" charset="0"/>
              </a:rPr>
              <a:t>Після всіх відрахувань у фірмі залишається чистовий прибуток. Хоча він є власністю підприємця, його ніколи не використовують тільки на особисті. В ринковій економіці прибуток є головним джерелом </a:t>
            </a:r>
            <a:r>
              <a:rPr lang="uk-UA" sz="1400" b="0" i="1" dirty="0" err="1" smtClean="0">
                <a:solidFill>
                  <a:schemeClr val="tx1"/>
                </a:solidFill>
                <a:latin typeface="Times New Roman" pitchFamily="18" charset="0"/>
                <a:cs typeface="Times New Roman" pitchFamily="18" charset="0"/>
              </a:rPr>
              <a:t>фінансовання</a:t>
            </a:r>
            <a:r>
              <a:rPr lang="uk-UA" sz="1400" b="0" i="1" dirty="0" smtClean="0">
                <a:solidFill>
                  <a:schemeClr val="tx1"/>
                </a:solidFill>
                <a:latin typeface="Times New Roman" pitchFamily="18" charset="0"/>
                <a:cs typeface="Times New Roman" pitchFamily="18" charset="0"/>
              </a:rPr>
              <a:t>  розвитку фірми.</a:t>
            </a:r>
            <a:endParaRPr lang="uk-UA" sz="1400" b="0" i="1" dirty="0">
              <a:solidFill>
                <a:schemeClr val="tx1"/>
              </a:solidFill>
              <a:latin typeface="Times New Roman" pitchFamily="18" charset="0"/>
              <a:cs typeface="Times New Roman" pitchFamily="18" charset="0"/>
            </a:endParaRPr>
          </a:p>
        </p:txBody>
      </p:sp>
      <p:pic>
        <p:nvPicPr>
          <p:cNvPr id="6" name="Содержимое 5" descr="нпно.jpg"/>
          <p:cNvPicPr>
            <a:picLocks noGrp="1" noChangeAspect="1"/>
          </p:cNvPicPr>
          <p:nvPr>
            <p:ph idx="1"/>
          </p:nvPr>
        </p:nvPicPr>
        <p:blipFill>
          <a:blip r:embed="rId2" cstate="print"/>
          <a:stretch>
            <a:fillRect/>
          </a:stretch>
        </p:blipFill>
        <p:spPr>
          <a:xfrm>
            <a:off x="1907704" y="3573016"/>
            <a:ext cx="4427189" cy="2759199"/>
          </a:xfrm>
        </p:spPr>
        <p:style>
          <a:lnRef idx="2">
            <a:schemeClr val="accent3">
              <a:shade val="50000"/>
            </a:schemeClr>
          </a:lnRef>
          <a:fillRef idx="1">
            <a:schemeClr val="accent3"/>
          </a:fillRef>
          <a:effectRef idx="0">
            <a:schemeClr val="accent3"/>
          </a:effectRef>
          <a:fontRef idx="minor">
            <a:schemeClr val="lt1"/>
          </a:fontRef>
        </p:style>
      </p:pic>
    </p:spTree>
  </p:cSld>
  <p:clrMapOvr>
    <a:masterClrMapping/>
  </p:clrMapOvr>
  <p:transition>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39552" y="692696"/>
            <a:ext cx="7239000" cy="4846320"/>
          </a:xfrm>
        </p:spPr>
        <p:txBody>
          <a:bodyPr>
            <a:normAutofit/>
          </a:bodyPr>
          <a:lstStyle/>
          <a:p>
            <a:pPr>
              <a:buNone/>
            </a:pPr>
            <a:r>
              <a:rPr lang="uk-UA" sz="2200" b="1" i="1" dirty="0" smtClean="0">
                <a:solidFill>
                  <a:schemeClr val="accent2">
                    <a:lumMod val="75000"/>
                  </a:schemeClr>
                </a:solidFill>
                <a:latin typeface="Times New Roman" pitchFamily="18" charset="0"/>
                <a:cs typeface="Times New Roman" pitchFamily="18" charset="0"/>
              </a:rPr>
              <a:t>У конкурентній економіці прибуток виконує три функції:</a:t>
            </a:r>
          </a:p>
          <a:p>
            <a:pPr>
              <a:buNone/>
            </a:pPr>
            <a:r>
              <a:rPr lang="uk-UA" sz="2200" i="1" dirty="0" smtClean="0">
                <a:solidFill>
                  <a:schemeClr val="accent2">
                    <a:lumMod val="75000"/>
                  </a:schemeClr>
                </a:solidFill>
                <a:latin typeface="Times New Roman" pitchFamily="18" charset="0"/>
                <a:cs typeface="Times New Roman" pitchFamily="18" charset="0"/>
              </a:rPr>
              <a:t> а) розвитку виробництва, оскільки частина прибутку знову вкладається в розширення та оновлення </a:t>
            </a:r>
            <a:r>
              <a:rPr lang="uk-UA" sz="2200" i="1" dirty="0" err="1" smtClean="0">
                <a:solidFill>
                  <a:schemeClr val="accent2">
                    <a:lumMod val="75000"/>
                  </a:schemeClr>
                </a:solidFill>
                <a:latin typeface="Times New Roman" pitchFamily="18" charset="0"/>
                <a:cs typeface="Times New Roman" pitchFamily="18" charset="0"/>
              </a:rPr>
              <a:t>вёиробництва</a:t>
            </a:r>
            <a:r>
              <a:rPr lang="uk-UA" sz="2200" i="1" dirty="0" smtClean="0">
                <a:solidFill>
                  <a:schemeClr val="accent2">
                    <a:lumMod val="75000"/>
                  </a:schemeClr>
                </a:solidFill>
                <a:latin typeface="Times New Roman" pitchFamily="18" charset="0"/>
                <a:cs typeface="Times New Roman" pitchFamily="18" charset="0"/>
              </a:rPr>
              <a:t>, підготовку та перепідготовку кадрів, преміювання працівників тощо; </a:t>
            </a:r>
          </a:p>
          <a:p>
            <a:pPr>
              <a:buNone/>
            </a:pPr>
            <a:r>
              <a:rPr lang="uk-UA" sz="2200" i="1" dirty="0" smtClean="0">
                <a:solidFill>
                  <a:schemeClr val="accent2">
                    <a:lumMod val="75000"/>
                  </a:schemeClr>
                </a:solidFill>
                <a:latin typeface="Times New Roman" pitchFamily="18" charset="0"/>
                <a:cs typeface="Times New Roman" pitchFamily="18" charset="0"/>
              </a:rPr>
              <a:t>б) стимулу виробництва, оскільки прибуток спонукає підприємця до пошуку нових, нетрадиційних рішень у виробництві та реалізації продукту;</a:t>
            </a:r>
          </a:p>
          <a:p>
            <a:pPr>
              <a:buNone/>
            </a:pPr>
            <a:r>
              <a:rPr lang="uk-UA" sz="2200" i="1" dirty="0" smtClean="0">
                <a:solidFill>
                  <a:schemeClr val="accent2">
                    <a:lumMod val="75000"/>
                  </a:schemeClr>
                </a:solidFill>
                <a:latin typeface="Times New Roman" pitchFamily="18" charset="0"/>
                <a:cs typeface="Times New Roman" pitchFamily="18" charset="0"/>
              </a:rPr>
              <a:t> в) орієнтира доцільного розподілу ресурсів, оскільки прибуток показує, яку галузь слід розвивати, а яку, навпаки, скорочувати як </a:t>
            </a:r>
            <a:r>
              <a:rPr lang="uk-UA" sz="2200" i="1" dirty="0" err="1" smtClean="0">
                <a:solidFill>
                  <a:schemeClr val="accent2">
                    <a:lumMod val="75000"/>
                  </a:schemeClr>
                </a:solidFill>
                <a:latin typeface="Times New Roman" pitchFamily="18" charset="0"/>
                <a:cs typeface="Times New Roman" pitchFamily="18" charset="0"/>
              </a:rPr>
              <a:t>неконкурентоспроможність</a:t>
            </a:r>
            <a:r>
              <a:rPr lang="uk-UA" sz="2200" i="1" dirty="0" smtClean="0">
                <a:solidFill>
                  <a:schemeClr val="accent2">
                    <a:lumMod val="75000"/>
                  </a:schemeClr>
                </a:solidFill>
                <a:latin typeface="Times New Roman" pitchFamily="18" charset="0"/>
                <a:cs typeface="Times New Roman" pitchFamily="18" charset="0"/>
              </a:rPr>
              <a:t>.</a:t>
            </a:r>
          </a:p>
          <a:p>
            <a:endParaRPr lang="uk-UA" dirty="0"/>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59</TotalTime>
  <Words>594</Words>
  <Application>Microsoft Office PowerPoint</Application>
  <PresentationFormat>Экран (4:3)</PresentationFormat>
  <Paragraphs>17</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Изящная</vt:lpstr>
      <vt:lpstr>Доходи у ринковій економіці</vt:lpstr>
      <vt:lpstr>Презентация PowerPoint</vt:lpstr>
      <vt:lpstr>Рента – це ціна за використання землі й інших при- родних ресурсів, кількість яких обмежена.Розглядаючи фор- мування попиту і пропозиції на землю, ми зробили припушен- ня, що всі землі сільськогосподарському обороті мають одна- кову якість.Таке спрощення дало нам можливість акцентувати увагу на особливостях попиту і пропозиції.Пропозиція землі, як вам уже відомо, є фіксованою, а її вплив на земельну рен- ту – пасивним.Попит стає основним фактором, який визначає розмір земельної ренти.Проте сам попит на землю (та на інші природні ресурси) залежить від якості землі. </vt:lpstr>
      <vt:lpstr>Землі розрізняються за своєю родючістю, розташуванням щодо ринків збуту продукції, кліматичними умовами місцевості. Витрати на одиницю продукції на крашіх, середніх і гірших землях неоднакові. На товарних ринках (ринок зерна, ринок картоплі тощо) одна й та сама продукція реалізовуватиметься за однаковою ціною.При цьому виробник – підриємиць, який працював на крашіх  землях, одержить більший доход, ніж той, хто виростив урожай на гіршій землі.Останньому ринкова ціна після відшкодування більших витрат забезпечить менший доход. </vt:lpstr>
      <vt:lpstr>Якщо підприємці користуються кращими ділянками землі на умовах оренди, то одержавши більший доход, вони повинні віддати власникові землі ту частину доходу, яку одержано саме завдяки кращім умовам землекористування. Ця частина називається диференціальною рентою, тому що її розмір диференціюється залежно від якості землі. Чому до сільськогосподарського виробництва залучають не тільки кращі, а й гірші та середні землі? Це викликано зростанням населення і попиту на сільськогосподарську продукцію. </vt:lpstr>
      <vt:lpstr>Диференціальна рента створюється на кращіх і середніх ділянках і не створюється на гірших. Але й найгіршу ділянку не надаватимуть у користування безоплатно. Той доход, який одержує власник незалежно від якості землі, що він надає у користування, називається абсолютною рентою. </vt:lpstr>
      <vt:lpstr>Слід зазначити, що якість землі – не лише природний дар. Людина може підвищіти продуктивність землі за рахунок її очищення, дренажу, іригації, і тоді попит на землю збільшується, що зумовлює збільшення ренти. Землю, дійсно, нічим не можна замінити, проте її можна використовувати для різних цілей. Одна й та сама ділянка землі може бути посівною площею, пасовищем для худоби, будівельним майданчиком, футбольним полем. Усе це – альтернативне використання землі. Рентні платежі, що їх вносять користувачі землі (фермери та інші підприємці), є платою за вилучення землі з альтернативного використання. </vt:lpstr>
      <vt:lpstr>Ціна землі в ринковій економіці зростає, що, безперечно, очікує і нашу країну в процесі побудови справжнього ринку. Заробітна плата – це винагорода, яку одержує власник робочої сили за свою працю, або ціна, яку платить підприємиць працівникові за використання його праці. Економісти виходять із теорії граничної продуктивності у поясненні заробітної плати. Згідно з цією теорією, в забезпеченні випуску продукції (Q)  беруть участь три фактори виробництва: праця (l), земля (L), капітал (K). На мові математики  це означає, що величина випуску продукції є функцією від трьох незалежних змінних:  Q = f (l, L , K). </vt:lpstr>
      <vt:lpstr>Презентация PowerPoint</vt:lpstr>
      <vt:lpstr>Презентация PowerPoint</vt:lpstr>
      <vt:lpstr>Прибуток, що обчислюється як різниця між виручкою (ціною реалізації) та витрати фірми (на виробництво і реалізацію продукції), - це балансо ваний або бухгалтерський, прибуток. Одержати його, фірма має зробити певні виплати та відрахування. Головним чином, це – податок на прибуток, проценти за кредити, рентні платежі. Після всіх відрахувань у фірмі залишається чистовий прибуток. Хоча він є власністю підприємця, його ніколи не використовують тільки на особисті. В ринковій економіці прибуток є головним джерелом фінансовання  розвитку фірми.</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Комп-Сервис</dc:creator>
  <cp:lastModifiedBy>teacher2</cp:lastModifiedBy>
  <cp:revision>9</cp:revision>
  <dcterms:created xsi:type="dcterms:W3CDTF">2011-10-10T16:23:45Z</dcterms:created>
  <dcterms:modified xsi:type="dcterms:W3CDTF">2011-10-17T06:58:19Z</dcterms:modified>
</cp:coreProperties>
</file>