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C787-8B38-40DE-A746-DA2FC322DBA5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4258A-5B70-40FE-AA6F-D70207BE1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810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0DA557F-3BC9-4ED9-92FD-C65B336E805A}" type="datetimeFigureOut">
              <a:rPr lang="ru-RU" smtClean="0"/>
              <a:t>13.10.2011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0A0C8CB-A569-43A2-91BD-4A07A9642D1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543800" cy="1872208"/>
          </a:xfrm>
        </p:spPr>
        <p:txBody>
          <a:bodyPr/>
          <a:lstStyle/>
          <a:p>
            <a:pPr algn="ctr"/>
            <a:r>
              <a:rPr lang="uk-UA" sz="5400" dirty="0" smtClean="0"/>
              <a:t>Тема уроку: «Реклама. Види реклами».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37428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4581128"/>
            <a:ext cx="7543800" cy="914400"/>
          </a:xfrm>
        </p:spPr>
        <p:txBody>
          <a:bodyPr/>
          <a:lstStyle/>
          <a:p>
            <a:pPr algn="ctr"/>
            <a:r>
              <a:rPr lang="ru-RU" sz="3200" dirty="0"/>
              <a:t>Реклама —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друковане</a:t>
            </a:r>
            <a:r>
              <a:rPr lang="ru-RU" sz="3200" dirty="0"/>
              <a:t>, </a:t>
            </a:r>
            <a:r>
              <a:rPr lang="ru-RU" sz="3200" dirty="0" err="1"/>
              <a:t>рукописне</a:t>
            </a:r>
            <a:r>
              <a:rPr lang="ru-RU" sz="3200" dirty="0"/>
              <a:t>, </a:t>
            </a:r>
            <a:r>
              <a:rPr lang="ru-RU" sz="3200" dirty="0" err="1"/>
              <a:t>усне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графічне</a:t>
            </a:r>
            <a:r>
              <a:rPr lang="ru-RU" sz="3200" dirty="0"/>
              <a:t> </a:t>
            </a:r>
            <a:r>
              <a:rPr lang="ru-RU" sz="3200" dirty="0" err="1"/>
              <a:t>повідомлення</a:t>
            </a:r>
            <a:r>
              <a:rPr lang="ru-RU" sz="3200" dirty="0"/>
              <a:t> про</a:t>
            </a:r>
            <a:br>
              <a:rPr lang="ru-RU" sz="3200" dirty="0"/>
            </a:br>
            <a:r>
              <a:rPr lang="ru-RU" sz="3200" dirty="0"/>
              <a:t>особу, </a:t>
            </a:r>
            <a:r>
              <a:rPr lang="ru-RU" sz="3200" dirty="0" err="1"/>
              <a:t>товари</a:t>
            </a:r>
            <a:r>
              <a:rPr lang="ru-RU" sz="3200" dirty="0"/>
              <a:t>, </a:t>
            </a:r>
            <a:r>
              <a:rPr lang="ru-RU" sz="3200" dirty="0" err="1"/>
              <a:t>послуги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суспільний</a:t>
            </a:r>
            <a:r>
              <a:rPr lang="ru-RU" sz="3200" dirty="0"/>
              <a:t> </a:t>
            </a:r>
            <a:r>
              <a:rPr lang="ru-RU" sz="3200" dirty="0" err="1"/>
              <a:t>рух</a:t>
            </a:r>
            <a:r>
              <a:rPr lang="ru-RU" sz="3200" dirty="0"/>
              <a:t>, </a:t>
            </a:r>
            <a:r>
              <a:rPr lang="ru-RU" sz="3200" dirty="0" err="1"/>
              <a:t>відкрито</a:t>
            </a:r>
            <a:r>
              <a:rPr lang="ru-RU" sz="3200" dirty="0"/>
              <a:t> </a:t>
            </a:r>
            <a:r>
              <a:rPr lang="ru-RU" sz="3200" dirty="0" err="1"/>
              <a:t>опубліковане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/>
              <a:t>рекламодавцем</a:t>
            </a:r>
            <a:r>
              <a:rPr lang="ru-RU" sz="3200" dirty="0"/>
              <a:t> й </a:t>
            </a:r>
            <a:r>
              <a:rPr lang="ru-RU" sz="3200" dirty="0" err="1"/>
              <a:t>оплачене</a:t>
            </a:r>
            <a:r>
              <a:rPr lang="ru-RU" sz="3200" dirty="0"/>
              <a:t> з метою </a:t>
            </a:r>
            <a:r>
              <a:rPr lang="ru-RU" sz="3200" dirty="0" err="1"/>
              <a:t>збільшення</a:t>
            </a:r>
            <a:r>
              <a:rPr lang="ru-RU" sz="3200" dirty="0"/>
              <a:t> </a:t>
            </a:r>
            <a:r>
              <a:rPr lang="ru-RU" sz="3200" dirty="0" err="1"/>
              <a:t>обсягів</a:t>
            </a:r>
            <a:r>
              <a:rPr lang="ru-RU" sz="3200" dirty="0"/>
              <a:t> </a:t>
            </a:r>
            <a:r>
              <a:rPr lang="ru-RU" sz="3200" dirty="0" err="1"/>
              <a:t>збуту</a:t>
            </a:r>
            <a:r>
              <a:rPr lang="ru-RU" sz="3200" dirty="0"/>
              <a:t>, </a:t>
            </a:r>
            <a:r>
              <a:rPr lang="ru-RU" sz="3200" dirty="0" err="1"/>
              <a:t>розширення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/>
              <a:t>клієнтури</a:t>
            </a:r>
            <a:r>
              <a:rPr lang="ru-RU" sz="3200" dirty="0"/>
              <a:t>, </a:t>
            </a:r>
            <a:r>
              <a:rPr lang="ru-RU" sz="3200" dirty="0" err="1"/>
              <a:t>одержання</a:t>
            </a:r>
            <a:r>
              <a:rPr lang="ru-RU" sz="3200" dirty="0"/>
              <a:t> </a:t>
            </a:r>
            <a:r>
              <a:rPr lang="ru-RU" sz="3200" dirty="0" err="1"/>
              <a:t>голосів</a:t>
            </a:r>
            <a:r>
              <a:rPr lang="ru-RU" sz="3200" dirty="0"/>
              <a:t> </a:t>
            </a:r>
            <a:r>
              <a:rPr lang="ru-RU" sz="3200" dirty="0" err="1"/>
              <a:t>або</a:t>
            </a:r>
            <a:r>
              <a:rPr lang="ru-RU" sz="3200" dirty="0"/>
              <a:t> </a:t>
            </a:r>
            <a:r>
              <a:rPr lang="ru-RU" sz="3200" dirty="0" err="1"/>
              <a:t>суспільної</a:t>
            </a:r>
            <a:r>
              <a:rPr lang="ru-RU" sz="3200" dirty="0"/>
              <a:t> </a:t>
            </a:r>
            <a:r>
              <a:rPr lang="ru-RU" sz="3200" dirty="0" err="1"/>
              <a:t>підтримки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902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5184575" cy="4680520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dirty="0"/>
              <a:t>Реклама – </a:t>
            </a:r>
            <a:r>
              <a:rPr lang="ru-RU" sz="1800" dirty="0" err="1"/>
              <a:t>спеціальна</a:t>
            </a:r>
            <a:r>
              <a:rPr lang="ru-RU" sz="1800" dirty="0"/>
              <a:t> </a:t>
            </a:r>
            <a:r>
              <a:rPr lang="ru-RU" sz="1800" dirty="0" err="1"/>
              <a:t>інформація</a:t>
            </a:r>
            <a:r>
              <a:rPr lang="ru-RU" sz="1800" dirty="0"/>
              <a:t> про </a:t>
            </a:r>
            <a:r>
              <a:rPr lang="ru-RU" sz="1800" dirty="0" err="1"/>
              <a:t>осіб</a:t>
            </a:r>
            <a:r>
              <a:rPr lang="ru-RU" sz="1800" dirty="0"/>
              <a:t> </a:t>
            </a:r>
            <a:r>
              <a:rPr lang="ru-RU" sz="1800" dirty="0" err="1"/>
              <a:t>чи</a:t>
            </a:r>
            <a:r>
              <a:rPr lang="ru-RU" sz="1800" dirty="0"/>
              <a:t> </a:t>
            </a:r>
            <a:r>
              <a:rPr lang="ru-RU" sz="1800" dirty="0" err="1"/>
              <a:t>продукцію</a:t>
            </a:r>
            <a:r>
              <a:rPr lang="ru-RU" sz="1800" dirty="0"/>
              <a:t>, яка </a:t>
            </a:r>
            <a:r>
              <a:rPr lang="ru-RU" sz="1800" dirty="0" err="1"/>
              <a:t>розповсюджується</a:t>
            </a:r>
            <a:r>
              <a:rPr lang="ru-RU" sz="1800" dirty="0"/>
              <a:t> в будь-</a:t>
            </a:r>
            <a:r>
              <a:rPr lang="ru-RU" sz="1800" dirty="0" err="1"/>
              <a:t>якій</a:t>
            </a:r>
            <a:r>
              <a:rPr lang="ru-RU" sz="1800" dirty="0"/>
              <a:t> </a:t>
            </a:r>
            <a:r>
              <a:rPr lang="ru-RU" sz="1800" dirty="0" err="1"/>
              <a:t>формі</a:t>
            </a:r>
            <a:r>
              <a:rPr lang="ru-RU" sz="1800" dirty="0"/>
              <a:t> та в будь-</a:t>
            </a:r>
            <a:r>
              <a:rPr lang="ru-RU" sz="1800" dirty="0" err="1"/>
              <a:t>який</a:t>
            </a:r>
            <a:r>
              <a:rPr lang="ru-RU" sz="1800" dirty="0"/>
              <a:t> </a:t>
            </a:r>
            <a:r>
              <a:rPr lang="ru-RU" sz="1800" dirty="0" err="1"/>
              <a:t>спосіб</a:t>
            </a:r>
            <a:r>
              <a:rPr lang="ru-RU" sz="1800" dirty="0"/>
              <a:t> з метою прямого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опосередкованого</a:t>
            </a:r>
            <a:r>
              <a:rPr lang="ru-RU" sz="1800" dirty="0"/>
              <a:t> </a:t>
            </a:r>
            <a:r>
              <a:rPr lang="ru-RU" sz="1800" dirty="0" err="1"/>
              <a:t>одержання</a:t>
            </a:r>
            <a:r>
              <a:rPr lang="ru-RU" sz="1800" dirty="0"/>
              <a:t> </a:t>
            </a:r>
            <a:r>
              <a:rPr lang="ru-RU" sz="1800" dirty="0" err="1"/>
              <a:t>прибутку</a:t>
            </a:r>
            <a:r>
              <a:rPr lang="ru-RU" dirty="0"/>
              <a:t>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таке реклама???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1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896544" cy="4824536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580112" y="836712"/>
            <a:ext cx="3384376" cy="52565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200" dirty="0" err="1" smtClean="0"/>
              <a:t>телебачення</a:t>
            </a:r>
            <a:r>
              <a:rPr lang="ru-RU" sz="2000" dirty="0" smtClean="0"/>
              <a:t> –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галузь</a:t>
            </a:r>
            <a:r>
              <a:rPr lang="ru-RU" sz="2000" dirty="0" smtClean="0"/>
              <a:t> </a:t>
            </a:r>
            <a:r>
              <a:rPr lang="ru-RU" sz="2000" dirty="0" err="1"/>
              <a:t>культури</a:t>
            </a:r>
            <a:r>
              <a:rPr lang="ru-RU" sz="2000" dirty="0"/>
              <a:t> («</a:t>
            </a:r>
            <a:r>
              <a:rPr lang="ru-RU" sz="2000" dirty="0" err="1"/>
              <a:t>масмедіа</a:t>
            </a:r>
            <a:r>
              <a:rPr lang="ru-RU" sz="2000" dirty="0"/>
              <a:t>»), </a:t>
            </a:r>
            <a:r>
              <a:rPr lang="ru-RU" sz="2000" dirty="0" err="1"/>
              <a:t>найпотужніший</a:t>
            </a:r>
            <a:r>
              <a:rPr lang="ru-RU" sz="2000" dirty="0"/>
              <a:t> </a:t>
            </a:r>
            <a:r>
              <a:rPr lang="ru-RU" sz="2000" dirty="0" err="1"/>
              <a:t>аудіовізуальний</a:t>
            </a:r>
            <a:r>
              <a:rPr lang="ru-RU" sz="2000" dirty="0"/>
              <a:t> </a:t>
            </a:r>
            <a:r>
              <a:rPr lang="ru-RU" sz="2000" dirty="0" err="1"/>
              <a:t>засіб</a:t>
            </a:r>
            <a:r>
              <a:rPr lang="ru-RU" sz="2000" dirty="0"/>
              <a:t> </a:t>
            </a:r>
            <a:r>
              <a:rPr lang="ru-RU" sz="2000" dirty="0" err="1"/>
              <a:t>масової</a:t>
            </a:r>
            <a:r>
              <a:rPr lang="ru-RU" sz="2000" dirty="0"/>
              <a:t> </a:t>
            </a:r>
            <a:r>
              <a:rPr lang="ru-RU" sz="2000" dirty="0" err="1"/>
              <a:t>комунікації</a:t>
            </a:r>
            <a:r>
              <a:rPr lang="ru-RU" sz="2000" dirty="0"/>
              <a:t>.</a:t>
            </a:r>
          </a:p>
          <a:p>
            <a:pPr algn="ctr"/>
            <a:r>
              <a:rPr lang="ru-RU" sz="2000" dirty="0" err="1"/>
              <a:t>галузь</a:t>
            </a:r>
            <a:r>
              <a:rPr lang="ru-RU" sz="2000" dirty="0"/>
              <a:t> </a:t>
            </a:r>
            <a:r>
              <a:rPr lang="ru-RU" sz="2000" dirty="0" err="1"/>
              <a:t>техніки</a:t>
            </a:r>
            <a:r>
              <a:rPr lang="ru-RU" sz="2000" dirty="0"/>
              <a:t> </a:t>
            </a:r>
            <a:r>
              <a:rPr lang="ru-RU" sz="2000" dirty="0" err="1" smtClean="0"/>
              <a:t>виробництво</a:t>
            </a:r>
            <a:r>
              <a:rPr lang="ru-RU" sz="2000" dirty="0" smtClean="0"/>
              <a:t> </a:t>
            </a:r>
            <a:r>
              <a:rPr lang="ru-RU" sz="2000" dirty="0" err="1"/>
              <a:t>аудіовізуальних</a:t>
            </a:r>
            <a:r>
              <a:rPr lang="ru-RU" sz="2000" dirty="0"/>
              <a:t> </a:t>
            </a:r>
            <a:r>
              <a:rPr lang="ru-RU" sz="2000" dirty="0" err="1"/>
              <a:t>програм</a:t>
            </a:r>
            <a:r>
              <a:rPr lang="ru-RU" sz="2000" dirty="0"/>
              <a:t> та передач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комплектування</a:t>
            </a:r>
            <a:r>
              <a:rPr lang="ru-RU" sz="2000" dirty="0"/>
              <a:t> (</a:t>
            </a:r>
            <a:r>
              <a:rPr lang="ru-RU" sz="2000" dirty="0" err="1"/>
              <a:t>пакетування</a:t>
            </a:r>
            <a:r>
              <a:rPr lang="ru-RU" sz="2000" dirty="0"/>
              <a:t>) </a:t>
            </a:r>
            <a:r>
              <a:rPr lang="ru-RU" sz="2000" dirty="0" err="1"/>
              <a:t>придбаних</a:t>
            </a:r>
            <a:r>
              <a:rPr lang="ru-RU" sz="2000" dirty="0"/>
              <a:t> </a:t>
            </a:r>
            <a:r>
              <a:rPr lang="ru-RU" sz="2000" dirty="0" err="1"/>
              <a:t>аудіовізуальних</a:t>
            </a:r>
            <a:r>
              <a:rPr lang="ru-RU" sz="2000" dirty="0"/>
              <a:t> </a:t>
            </a:r>
            <a:r>
              <a:rPr lang="ru-RU" sz="2000" dirty="0" err="1"/>
              <a:t>програм</a:t>
            </a:r>
            <a:r>
              <a:rPr lang="ru-RU" sz="2000" dirty="0"/>
              <a:t> та передач і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поширення</a:t>
            </a:r>
            <a:r>
              <a:rPr lang="ru-RU" sz="2000" dirty="0"/>
              <a:t> </a:t>
            </a:r>
            <a:r>
              <a:rPr lang="ru-RU" sz="2000" dirty="0" err="1"/>
              <a:t>незалежно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технічних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розповсюдження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332656"/>
            <a:ext cx="7543800" cy="914400"/>
          </a:xfrm>
        </p:spPr>
        <p:txBody>
          <a:bodyPr/>
          <a:lstStyle/>
          <a:p>
            <a:r>
              <a:rPr lang="ru-RU" sz="3600" dirty="0"/>
              <a:t>Реклама </a:t>
            </a:r>
            <a:r>
              <a:rPr lang="ru-RU" sz="3600" dirty="0" err="1"/>
              <a:t>використовує</a:t>
            </a:r>
            <a:r>
              <a:rPr lang="ru-RU" sz="3600" dirty="0"/>
              <a:t> </a:t>
            </a:r>
            <a:r>
              <a:rPr lang="ru-RU" sz="3600" dirty="0" err="1"/>
              <a:t>наступні</a:t>
            </a:r>
            <a:r>
              <a:rPr lang="ru-RU" sz="3600" dirty="0"/>
              <a:t> </a:t>
            </a:r>
            <a:r>
              <a:rPr lang="ru-RU" sz="3600" dirty="0" err="1"/>
              <a:t>засоби</a:t>
            </a:r>
            <a:r>
              <a:rPr lang="ru-RU" sz="3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19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5184576" cy="5328591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796136" y="332656"/>
            <a:ext cx="2590800" cy="5616624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/>
              <a:t>ділянка</a:t>
            </a:r>
            <a:r>
              <a:rPr lang="ru-RU" sz="2000" dirty="0"/>
              <a:t> науки й </a:t>
            </a:r>
            <a:r>
              <a:rPr lang="ru-RU" sz="2000" dirty="0" err="1"/>
              <a:t>техніки</a:t>
            </a:r>
            <a:r>
              <a:rPr lang="ru-RU" sz="2000" dirty="0"/>
              <a:t>, </a:t>
            </a:r>
            <a:r>
              <a:rPr lang="ru-RU" sz="2000" dirty="0" err="1"/>
              <a:t>пов'язана</a:t>
            </a:r>
            <a:r>
              <a:rPr lang="ru-RU" sz="2000" dirty="0"/>
              <a:t> з </a:t>
            </a:r>
            <a:r>
              <a:rPr lang="ru-RU" sz="2000" dirty="0" err="1"/>
              <a:t>передаванням</a:t>
            </a:r>
            <a:r>
              <a:rPr lang="ru-RU" sz="2000" dirty="0"/>
              <a:t> на </a:t>
            </a:r>
            <a:r>
              <a:rPr lang="ru-RU" sz="2000" dirty="0" err="1"/>
              <a:t>відстань</a:t>
            </a:r>
            <a:r>
              <a:rPr lang="ru-RU" sz="2000" dirty="0"/>
              <a:t> </a:t>
            </a:r>
            <a:r>
              <a:rPr lang="ru-RU" sz="2000" dirty="0" err="1"/>
              <a:t>електромагнітних</a:t>
            </a:r>
            <a:r>
              <a:rPr lang="ru-RU" sz="2000" dirty="0"/>
              <a:t> </a:t>
            </a:r>
            <a:r>
              <a:rPr lang="ru-RU" sz="2000" dirty="0" err="1"/>
              <a:t>коливань</a:t>
            </a:r>
            <a:r>
              <a:rPr lang="ru-RU" sz="2000" dirty="0"/>
              <a:t> </a:t>
            </a:r>
            <a:r>
              <a:rPr lang="ru-RU" sz="2000" dirty="0" err="1"/>
              <a:t>високої</a:t>
            </a:r>
            <a:r>
              <a:rPr lang="ru-RU" sz="2000" dirty="0"/>
              <a:t> </a:t>
            </a:r>
            <a:r>
              <a:rPr lang="ru-RU" sz="2000" dirty="0" err="1"/>
              <a:t>частоти</a:t>
            </a:r>
            <a:r>
              <a:rPr lang="ru-RU" sz="2000" dirty="0"/>
              <a:t> — </a:t>
            </a:r>
            <a:r>
              <a:rPr lang="ru-RU" sz="2000" dirty="0" err="1"/>
              <a:t>радіохвиль</a:t>
            </a:r>
            <a:r>
              <a:rPr lang="ru-RU" sz="2000" dirty="0"/>
              <a:t>, з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якого</a:t>
            </a:r>
            <a:r>
              <a:rPr lang="ru-RU" sz="2000" dirty="0"/>
              <a:t> </a:t>
            </a:r>
            <a:r>
              <a:rPr lang="ru-RU" sz="2000" dirty="0" err="1"/>
              <a:t>здійснюється</a:t>
            </a:r>
            <a:r>
              <a:rPr lang="ru-RU" sz="2000" dirty="0"/>
              <a:t> </a:t>
            </a:r>
            <a:r>
              <a:rPr lang="ru-RU" sz="2000" dirty="0" err="1"/>
              <a:t>зокрема</a:t>
            </a:r>
            <a:r>
              <a:rPr lang="ru-RU" sz="2000" dirty="0"/>
              <a:t> </a:t>
            </a:r>
            <a:r>
              <a:rPr lang="ru-RU" sz="2000" dirty="0" err="1"/>
              <a:t>радіомовлення</a:t>
            </a:r>
            <a:r>
              <a:rPr lang="ru-RU" sz="2000" dirty="0"/>
              <a:t> — передача через </a:t>
            </a:r>
            <a:r>
              <a:rPr lang="ru-RU" sz="2000" dirty="0" err="1"/>
              <a:t>радіо</a:t>
            </a:r>
            <a:r>
              <a:rPr lang="ru-RU" sz="2000" dirty="0"/>
              <a:t> </a:t>
            </a:r>
            <a:r>
              <a:rPr lang="ru-RU" sz="2000" dirty="0" err="1"/>
              <a:t>сигналів</a:t>
            </a:r>
            <a:r>
              <a:rPr lang="ru-RU" sz="2000" dirty="0"/>
              <a:t>, </a:t>
            </a:r>
            <a:r>
              <a:rPr lang="ru-RU" sz="2000" dirty="0" err="1"/>
              <a:t>мови</a:t>
            </a:r>
            <a:r>
              <a:rPr lang="ru-RU" sz="2000" dirty="0"/>
              <a:t>, </a:t>
            </a:r>
            <a:r>
              <a:rPr lang="ru-RU" sz="2000" dirty="0" err="1"/>
              <a:t>музики</a:t>
            </a:r>
            <a:r>
              <a:rPr lang="ru-RU" sz="2000" dirty="0"/>
              <a:t> для </a:t>
            </a:r>
            <a:r>
              <a:rPr lang="ru-RU" sz="2000" dirty="0" err="1"/>
              <a:t>необмеженої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слухачів</a:t>
            </a:r>
            <a:r>
              <a:rPr lang="ru-RU" sz="2000" dirty="0"/>
              <a:t>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188640"/>
            <a:ext cx="7543800" cy="914400"/>
          </a:xfrm>
        </p:spPr>
        <p:txBody>
          <a:bodyPr/>
          <a:lstStyle/>
          <a:p>
            <a:r>
              <a:rPr lang="uk-UA" dirty="0" smtClean="0"/>
              <a:t>Радіо – це…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172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5112568" cy="525658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724128" y="980728"/>
            <a:ext cx="3168352" cy="4365104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/>
              <a:t>друкований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засобіб</a:t>
            </a:r>
            <a:r>
              <a:rPr lang="ru-RU" sz="2800" dirty="0" smtClean="0"/>
              <a:t> </a:t>
            </a:r>
            <a:r>
              <a:rPr lang="ru-RU" sz="2800" dirty="0" err="1"/>
              <a:t>масової</a:t>
            </a:r>
            <a:r>
              <a:rPr lang="ru-RU" sz="2800" dirty="0"/>
              <a:t> </a:t>
            </a:r>
            <a:r>
              <a:rPr lang="ru-RU" sz="2800" dirty="0" err="1"/>
              <a:t>інформації</a:t>
            </a:r>
            <a:r>
              <a:rPr lang="ru-RU" sz="2800" dirty="0"/>
              <a:t> в </a:t>
            </a:r>
            <a:r>
              <a:rPr lang="ru-RU" sz="2800" dirty="0" err="1"/>
              <a:t>Україні</a:t>
            </a:r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171" y="18613"/>
            <a:ext cx="7543800" cy="914400"/>
          </a:xfrm>
        </p:spPr>
        <p:txBody>
          <a:bodyPr/>
          <a:lstStyle/>
          <a:p>
            <a:r>
              <a:rPr lang="uk-UA" dirty="0" smtClean="0"/>
              <a:t>Преса – це…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52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4968552" cy="5328592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940152" y="1196752"/>
            <a:ext cx="3024336" cy="5184576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/>
              <a:t>Міжмережжя</a:t>
            </a:r>
            <a:r>
              <a:rPr lang="ru-RU" sz="2400" dirty="0"/>
              <a:t>, система </a:t>
            </a:r>
            <a:r>
              <a:rPr lang="ru-RU" sz="2400" dirty="0" err="1"/>
              <a:t>об'єднаних</a:t>
            </a:r>
            <a:r>
              <a:rPr lang="ru-RU" sz="2400" dirty="0"/>
              <a:t> </a:t>
            </a:r>
            <a:r>
              <a:rPr lang="ru-RU" sz="2400" dirty="0" err="1"/>
              <a:t>комп'ютерних</a:t>
            </a:r>
            <a:r>
              <a:rPr lang="ru-RU" sz="2400" dirty="0"/>
              <a:t> мереж глобального </a:t>
            </a:r>
            <a:r>
              <a:rPr lang="ru-RU" sz="2400" dirty="0" err="1"/>
              <a:t>загальнолюдського</a:t>
            </a:r>
            <a:r>
              <a:rPr lang="ru-RU" sz="2400" dirty="0"/>
              <a:t> </a:t>
            </a:r>
            <a:r>
              <a:rPr lang="ru-RU" sz="2400" dirty="0" err="1"/>
              <a:t>суспільства</a:t>
            </a:r>
            <a:r>
              <a:rPr lang="ru-RU" sz="2400" dirty="0"/>
              <a:t>, яка в наш час </a:t>
            </a:r>
            <a:r>
              <a:rPr lang="ru-RU" sz="2400" dirty="0" err="1"/>
              <a:t>покриває</a:t>
            </a:r>
            <a:r>
              <a:rPr lang="ru-RU" sz="2400" dirty="0"/>
              <a:t> практично всю </a:t>
            </a:r>
            <a:r>
              <a:rPr lang="ru-RU" sz="2400" dirty="0" err="1"/>
              <a:t>поверхню</a:t>
            </a:r>
            <a:r>
              <a:rPr lang="ru-RU" sz="2400" dirty="0"/>
              <a:t> </a:t>
            </a:r>
            <a:r>
              <a:rPr lang="ru-RU" sz="2400" dirty="0" err="1"/>
              <a:t>земної</a:t>
            </a:r>
            <a:r>
              <a:rPr lang="ru-RU" sz="2400" dirty="0"/>
              <a:t> </a:t>
            </a:r>
            <a:r>
              <a:rPr lang="ru-RU" sz="2400" dirty="0" err="1"/>
              <a:t>кулі</a:t>
            </a:r>
            <a:r>
              <a:rPr lang="ru-RU" sz="2400" dirty="0"/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204" y="188640"/>
            <a:ext cx="7543800" cy="914400"/>
          </a:xfrm>
        </p:spPr>
        <p:txBody>
          <a:bodyPr/>
          <a:lstStyle/>
          <a:p>
            <a:r>
              <a:rPr lang="uk-UA" dirty="0" smtClean="0"/>
              <a:t>Інтернет - 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3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79512" y="2924944"/>
            <a:ext cx="3733800" cy="2736304"/>
          </a:xfrm>
        </p:spPr>
        <p:txBody>
          <a:bodyPr>
            <a:normAutofit/>
          </a:bodyPr>
          <a:lstStyle/>
          <a:p>
            <a:r>
              <a:rPr lang="ru-RU" dirty="0" smtClean="0"/>
              <a:t>1.економічна</a:t>
            </a:r>
            <a:r>
              <a:rPr lang="ru-RU" dirty="0"/>
              <a:t>; </a:t>
            </a:r>
          </a:p>
          <a:p>
            <a:r>
              <a:rPr lang="ru-RU" dirty="0" smtClean="0"/>
              <a:t>2.просвітницька</a:t>
            </a:r>
            <a:r>
              <a:rPr lang="ru-RU" dirty="0"/>
              <a:t>;</a:t>
            </a:r>
          </a:p>
          <a:p>
            <a:r>
              <a:rPr lang="ru-RU" dirty="0" smtClean="0"/>
              <a:t>3.виховна</a:t>
            </a:r>
            <a:r>
              <a:rPr lang="ru-RU" dirty="0"/>
              <a:t>;</a:t>
            </a:r>
          </a:p>
          <a:p>
            <a:r>
              <a:rPr lang="ru-RU" dirty="0" smtClean="0"/>
              <a:t>4.політична</a:t>
            </a:r>
            <a:r>
              <a:rPr lang="ru-RU" dirty="0"/>
              <a:t>;</a:t>
            </a:r>
          </a:p>
          <a:p>
            <a:r>
              <a:rPr lang="ru-RU" dirty="0" smtClean="0"/>
              <a:t>5.соціальна</a:t>
            </a:r>
            <a:r>
              <a:rPr lang="ru-RU" dirty="0"/>
              <a:t>;</a:t>
            </a:r>
          </a:p>
          <a:p>
            <a:r>
              <a:rPr lang="ru-RU" dirty="0" smtClean="0"/>
              <a:t>6.естетична</a:t>
            </a:r>
            <a:r>
              <a:rPr lang="ru-RU" dirty="0"/>
              <a:t>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3168352"/>
          </a:xfrm>
        </p:spPr>
        <p:txBody>
          <a:bodyPr/>
          <a:lstStyle/>
          <a:p>
            <a:r>
              <a:rPr lang="ru-RU" sz="2800" dirty="0"/>
              <a:t>Реклама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передавати</a:t>
            </a:r>
            <a:r>
              <a:rPr lang="ru-RU" sz="2800" dirty="0"/>
              <a:t> </a:t>
            </a:r>
            <a:r>
              <a:rPr lang="ru-RU" sz="2800" dirty="0" err="1"/>
              <a:t>суспільні</a:t>
            </a:r>
            <a:r>
              <a:rPr lang="ru-RU" sz="2800" dirty="0"/>
              <a:t>, </a:t>
            </a:r>
            <a:r>
              <a:rPr lang="ru-RU" sz="2800" dirty="0" err="1"/>
              <a:t>політичні</a:t>
            </a:r>
            <a:r>
              <a:rPr lang="ru-RU" sz="2800" dirty="0"/>
              <a:t> та </a:t>
            </a:r>
            <a:r>
              <a:rPr lang="ru-RU" sz="2800" dirty="0" err="1"/>
              <a:t>благодійні</a:t>
            </a:r>
            <a:r>
              <a:rPr lang="ru-RU" sz="2800" dirty="0"/>
              <a:t> </a:t>
            </a:r>
            <a:r>
              <a:rPr lang="ru-RU" sz="2800" dirty="0" err="1"/>
              <a:t>ідеї</a:t>
            </a:r>
            <a:r>
              <a:rPr lang="ru-RU" sz="2800" dirty="0"/>
              <a:t> й </a:t>
            </a:r>
            <a:r>
              <a:rPr lang="ru-RU" sz="2800" dirty="0" err="1"/>
              <a:t>тим</a:t>
            </a:r>
            <a:r>
              <a:rPr lang="ru-RU" sz="2800" dirty="0"/>
              <a:t> самим </a:t>
            </a:r>
            <a:r>
              <a:rPr lang="ru-RU" sz="2800" dirty="0" err="1"/>
              <a:t>ставати</a:t>
            </a:r>
            <a:r>
              <a:rPr lang="ru-RU" sz="2800" dirty="0"/>
              <a:t> </a:t>
            </a:r>
            <a:r>
              <a:rPr lang="ru-RU" sz="2800" dirty="0" err="1"/>
              <a:t>частиною</a:t>
            </a:r>
            <a:r>
              <a:rPr lang="ru-RU" sz="2800" dirty="0"/>
              <a:t> </a:t>
            </a:r>
            <a:r>
              <a:rPr lang="ru-RU" sz="2800" dirty="0" err="1"/>
              <a:t>громадського</a:t>
            </a:r>
            <a:r>
              <a:rPr lang="ru-RU" sz="2800" dirty="0"/>
              <a:t> </a:t>
            </a:r>
            <a:r>
              <a:rPr lang="ru-RU" sz="2800" dirty="0" err="1"/>
              <a:t>життя</a:t>
            </a:r>
            <a:r>
              <a:rPr lang="ru-RU" sz="2800" dirty="0"/>
              <a:t>. </a:t>
            </a:r>
            <a:r>
              <a:rPr lang="ru-RU" sz="2800" dirty="0" err="1"/>
              <a:t>Підводячи</a:t>
            </a:r>
            <a:r>
              <a:rPr lang="ru-RU" sz="2800" dirty="0"/>
              <a:t> </a:t>
            </a:r>
            <a:r>
              <a:rPr lang="ru-RU" sz="2800" dirty="0" err="1"/>
              <a:t>підсумок</a:t>
            </a:r>
            <a:r>
              <a:rPr lang="ru-RU" sz="2800" dirty="0"/>
              <a:t> </a:t>
            </a:r>
            <a:r>
              <a:rPr lang="ru-RU" sz="2800" dirty="0" err="1"/>
              <a:t>вищесказаному</a:t>
            </a:r>
            <a:r>
              <a:rPr lang="ru-RU" sz="2800" dirty="0"/>
              <a:t>,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виділити</a:t>
            </a:r>
            <a:r>
              <a:rPr lang="ru-RU" sz="2800" dirty="0"/>
              <a:t> </a:t>
            </a:r>
            <a:r>
              <a:rPr lang="ru-RU" sz="2800" dirty="0" err="1"/>
              <a:t>наступні</a:t>
            </a:r>
            <a:r>
              <a:rPr lang="ru-RU" sz="2800" dirty="0"/>
              <a:t> </a:t>
            </a:r>
            <a:r>
              <a:rPr lang="ru-RU" sz="2800" dirty="0" err="1"/>
              <a:t>функції</a:t>
            </a:r>
            <a:r>
              <a:rPr lang="ru-RU" sz="2800" dirty="0"/>
              <a:t> </a:t>
            </a:r>
            <a:r>
              <a:rPr lang="ru-RU" sz="2800" dirty="0" err="1"/>
              <a:t>реклами</a:t>
            </a:r>
            <a:r>
              <a:rPr lang="ru-RU" sz="2800" dirty="0"/>
              <a:t>: </a:t>
            </a:r>
            <a:br>
              <a:rPr lang="ru-RU" sz="2800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48880"/>
            <a:ext cx="424847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1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268760"/>
            <a:ext cx="8424936" cy="3456384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формування</a:t>
            </a:r>
            <a:r>
              <a:rPr lang="ru-RU" dirty="0"/>
              <a:t> у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про </a:t>
            </a:r>
            <a:r>
              <a:rPr lang="ru-RU" dirty="0" err="1"/>
              <a:t>даний</a:t>
            </a:r>
            <a:r>
              <a:rPr lang="ru-RU" dirty="0"/>
              <a:t> товар/</a:t>
            </a:r>
            <a:r>
              <a:rPr lang="ru-RU" dirty="0" err="1"/>
              <a:t>послугу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формування</a:t>
            </a:r>
            <a:r>
              <a:rPr lang="ru-RU" dirty="0"/>
              <a:t> у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образа </a:t>
            </a:r>
            <a:r>
              <a:rPr lang="ru-RU" dirty="0" err="1"/>
              <a:t>фірми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формування</a:t>
            </a:r>
            <a:r>
              <a:rPr lang="ru-RU" dirty="0"/>
              <a:t> у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доброзичливого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до </a:t>
            </a:r>
            <a:r>
              <a:rPr lang="ru-RU" dirty="0" err="1"/>
              <a:t>фірми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спонукання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/>
              <a:t>звернутися</a:t>
            </a:r>
            <a:r>
              <a:rPr lang="ru-RU" dirty="0"/>
              <a:t> до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фірми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спонукання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до </a:t>
            </a:r>
            <a:r>
              <a:rPr lang="ru-RU" dirty="0" err="1"/>
              <a:t>придбання</a:t>
            </a:r>
            <a:r>
              <a:rPr lang="ru-RU" dirty="0"/>
              <a:t> </a:t>
            </a:r>
            <a:r>
              <a:rPr lang="ru-RU" dirty="0" err="1"/>
              <a:t>даного</a:t>
            </a:r>
            <a:r>
              <a:rPr lang="ru-RU" dirty="0"/>
              <a:t> товару/</a:t>
            </a:r>
            <a:r>
              <a:rPr lang="ru-RU" dirty="0" err="1"/>
              <a:t>послуги</a:t>
            </a:r>
            <a:r>
              <a:rPr lang="ru-RU" dirty="0"/>
              <a:t> у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фірми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стимулювання</a:t>
            </a:r>
            <a:r>
              <a:rPr lang="ru-RU" dirty="0"/>
              <a:t> </a:t>
            </a:r>
            <a:r>
              <a:rPr lang="ru-RU" dirty="0" err="1"/>
              <a:t>збуту</a:t>
            </a:r>
            <a:r>
              <a:rPr lang="ru-RU" dirty="0"/>
              <a:t> товару/</a:t>
            </a:r>
            <a:r>
              <a:rPr lang="ru-RU" dirty="0" err="1"/>
              <a:t>послуги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товарообігу</a:t>
            </a:r>
            <a:r>
              <a:rPr lang="ru-RU" dirty="0"/>
              <a:t> </a:t>
            </a:r>
            <a:r>
              <a:rPr lang="ru-RU" dirty="0" err="1"/>
              <a:t>фірми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/>
              <a:t>прагнення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</a:t>
            </a:r>
            <a:r>
              <a:rPr lang="ru-RU" dirty="0" err="1"/>
              <a:t>покупцем</a:t>
            </a:r>
            <a:r>
              <a:rPr lang="ru-RU" dirty="0"/>
              <a:t> </a:t>
            </a:r>
            <a:r>
              <a:rPr lang="ru-RU" dirty="0" err="1"/>
              <a:t>даного</a:t>
            </a:r>
            <a:r>
              <a:rPr lang="ru-RU" dirty="0"/>
              <a:t> товару/</a:t>
            </a:r>
            <a:r>
              <a:rPr lang="ru-RU" dirty="0" err="1"/>
              <a:t>послуги</a:t>
            </a:r>
            <a:r>
              <a:rPr lang="ru-RU" dirty="0"/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035040" cy="1224136"/>
          </a:xfrm>
        </p:spPr>
        <p:txBody>
          <a:bodyPr/>
          <a:lstStyle/>
          <a:p>
            <a:pPr algn="ctr"/>
            <a:r>
              <a:rPr lang="ru-RU" sz="4000" dirty="0" err="1" smtClean="0"/>
              <a:t>Взаємозалежні</a:t>
            </a:r>
            <a:r>
              <a:rPr lang="ru-RU" sz="4000" dirty="0" smtClean="0"/>
              <a:t>  </a:t>
            </a:r>
            <a:r>
              <a:rPr lang="ru-RU" sz="4000" dirty="0" err="1" smtClean="0"/>
              <a:t>цілі</a:t>
            </a:r>
            <a:r>
              <a:rPr lang="ru-RU" sz="4000" dirty="0" smtClean="0"/>
              <a:t> </a:t>
            </a:r>
            <a:r>
              <a:rPr lang="ru-RU" sz="4000" dirty="0" err="1"/>
              <a:t>реклами</a:t>
            </a:r>
            <a:r>
              <a:rPr lang="ru-RU" sz="4000" dirty="0"/>
              <a:t>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509120"/>
            <a:ext cx="4572000" cy="2348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9120"/>
            <a:ext cx="4283968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uk-UA" dirty="0" smtClean="0"/>
              <a:t>Переваги реклами: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9727" y="1124744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залучення</a:t>
            </a:r>
            <a:r>
              <a:rPr lang="ru-RU" sz="2400" dirty="0"/>
              <a:t> </a:t>
            </a:r>
            <a:r>
              <a:rPr lang="ru-RU" sz="2400" dirty="0" err="1"/>
              <a:t>великої</a:t>
            </a:r>
            <a:r>
              <a:rPr lang="ru-RU" sz="2400" dirty="0"/>
              <a:t> </a:t>
            </a:r>
            <a:r>
              <a:rPr lang="ru-RU" sz="2400" dirty="0" err="1"/>
              <a:t>аудиторії</a:t>
            </a:r>
            <a:r>
              <a:rPr lang="ru-RU" sz="2400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/>
              <a:t>низька</a:t>
            </a:r>
            <a:r>
              <a:rPr lang="ru-RU" sz="2400" dirty="0"/>
              <a:t> </a:t>
            </a:r>
            <a:r>
              <a:rPr lang="ru-RU" sz="2400" dirty="0" err="1"/>
              <a:t>вартість</a:t>
            </a:r>
            <a:r>
              <a:rPr lang="ru-RU" sz="2400" dirty="0"/>
              <a:t> одного рекламного контакту;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/>
              <a:t>у </a:t>
            </a:r>
            <a:r>
              <a:rPr lang="ru-RU" sz="2400" dirty="0" err="1"/>
              <a:t>наявності</a:t>
            </a:r>
            <a:r>
              <a:rPr lang="ru-RU" sz="2400" dirty="0"/>
              <a:t> </a:t>
            </a:r>
            <a:r>
              <a:rPr lang="ru-RU" sz="2400" dirty="0" err="1"/>
              <a:t>мається</a:t>
            </a:r>
            <a:r>
              <a:rPr lang="ru-RU" sz="2400" dirty="0"/>
              <a:t> велика </a:t>
            </a:r>
            <a:r>
              <a:rPr lang="ru-RU" sz="2400" dirty="0" err="1"/>
              <a:t>кількість</a:t>
            </a:r>
            <a:r>
              <a:rPr lang="ru-RU" sz="2400" dirty="0"/>
              <a:t> </a:t>
            </a:r>
            <a:r>
              <a:rPr lang="ru-RU" sz="2400" dirty="0" err="1"/>
              <a:t>різних</a:t>
            </a:r>
            <a:r>
              <a:rPr lang="ru-RU" sz="2400" dirty="0"/>
              <a:t> ЗМІ і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вибрати</a:t>
            </a:r>
            <a:r>
              <a:rPr lang="ru-RU" sz="2400" dirty="0"/>
              <a:t> </a:t>
            </a:r>
            <a:r>
              <a:rPr lang="ru-RU" sz="2400" dirty="0" err="1"/>
              <a:t>найбільш</a:t>
            </a:r>
            <a:r>
              <a:rPr lang="ru-RU" sz="2400" dirty="0"/>
              <a:t> </a:t>
            </a:r>
            <a:r>
              <a:rPr lang="ru-RU" sz="2400" dirty="0" err="1"/>
              <a:t>придатні</a:t>
            </a:r>
            <a:r>
              <a:rPr lang="ru-RU" sz="2400" dirty="0"/>
              <a:t> для </a:t>
            </a:r>
            <a:r>
              <a:rPr lang="ru-RU" sz="2400" dirty="0" err="1"/>
              <a:t>цільових</a:t>
            </a:r>
            <a:r>
              <a:rPr lang="ru-RU" sz="2400" dirty="0"/>
              <a:t> </a:t>
            </a:r>
            <a:r>
              <a:rPr lang="ru-RU" sz="2400" dirty="0" err="1"/>
              <a:t>сегментів</a:t>
            </a:r>
            <a:r>
              <a:rPr lang="ru-RU" sz="2400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контролювати</a:t>
            </a:r>
            <a:r>
              <a:rPr lang="ru-RU" sz="2400" dirty="0"/>
              <a:t> </a:t>
            </a:r>
            <a:r>
              <a:rPr lang="ru-RU" sz="2400" dirty="0" err="1"/>
              <a:t>зміст</a:t>
            </a:r>
            <a:r>
              <a:rPr lang="ru-RU" sz="2400" dirty="0"/>
              <a:t> </a:t>
            </a:r>
            <a:r>
              <a:rPr lang="ru-RU" sz="2400" dirty="0" err="1"/>
              <a:t>повідомлення</a:t>
            </a:r>
            <a:r>
              <a:rPr lang="ru-RU" sz="2400" dirty="0"/>
              <a:t>,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оформлення</a:t>
            </a:r>
            <a:r>
              <a:rPr lang="ru-RU" sz="2400" dirty="0"/>
              <a:t>, час </a:t>
            </a:r>
            <a:r>
              <a:rPr lang="ru-RU" sz="2400" dirty="0" err="1"/>
              <a:t>виходу</a:t>
            </a:r>
            <a:r>
              <a:rPr lang="ru-RU" sz="2400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змінювати</a:t>
            </a:r>
            <a:r>
              <a:rPr lang="ru-RU" sz="2400" dirty="0"/>
              <a:t> </a:t>
            </a:r>
            <a:r>
              <a:rPr lang="ru-RU" sz="2400" dirty="0" err="1"/>
              <a:t>повідомлення</a:t>
            </a:r>
            <a:r>
              <a:rPr lang="ru-RU" sz="2400" dirty="0"/>
              <a:t> </a:t>
            </a:r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реакції</a:t>
            </a:r>
            <a:r>
              <a:rPr lang="ru-RU" sz="2400" dirty="0"/>
              <a:t> </a:t>
            </a:r>
            <a:r>
              <a:rPr lang="ru-RU" sz="2400" dirty="0" err="1"/>
              <a:t>цільового</a:t>
            </a:r>
            <a:r>
              <a:rPr lang="ru-RU" sz="2400" dirty="0"/>
              <a:t> сегмента;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/>
              <a:t>висока</a:t>
            </a:r>
            <a:r>
              <a:rPr lang="ru-RU" sz="2400" dirty="0"/>
              <a:t> </a:t>
            </a:r>
            <a:r>
              <a:rPr lang="ru-RU" sz="2400" dirty="0" err="1"/>
              <a:t>ймовірність</a:t>
            </a:r>
            <a:r>
              <a:rPr lang="ru-RU" sz="2400" dirty="0"/>
              <a:t> того,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рекламне</a:t>
            </a:r>
            <a:r>
              <a:rPr lang="ru-RU" sz="2400" dirty="0"/>
              <a:t> </a:t>
            </a:r>
            <a:r>
              <a:rPr lang="ru-RU" sz="2400" dirty="0" err="1"/>
              <a:t>повідомлення</a:t>
            </a:r>
            <a:r>
              <a:rPr lang="ru-RU" sz="2400" dirty="0"/>
              <a:t> </a:t>
            </a:r>
            <a:r>
              <a:rPr lang="ru-RU" sz="2400" dirty="0" err="1"/>
              <a:t>дійде</a:t>
            </a:r>
            <a:r>
              <a:rPr lang="ru-RU" sz="2400" dirty="0"/>
              <a:t> до </a:t>
            </a:r>
            <a:r>
              <a:rPr lang="ru-RU" sz="2400" dirty="0" err="1"/>
              <a:t>потенційного</a:t>
            </a:r>
            <a:r>
              <a:rPr lang="ru-RU" sz="2400" dirty="0"/>
              <a:t> </a:t>
            </a:r>
            <a:r>
              <a:rPr lang="ru-RU" sz="2400" dirty="0" err="1"/>
              <a:t>споживача</a:t>
            </a:r>
            <a:r>
              <a:rPr lang="ru-RU" sz="2400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err="1"/>
              <a:t>імовірність</a:t>
            </a:r>
            <a:r>
              <a:rPr lang="ru-RU" sz="2400" dirty="0"/>
              <a:t> того,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покупець</a:t>
            </a:r>
            <a:r>
              <a:rPr lang="ru-RU" sz="2400" dirty="0"/>
              <a:t> </a:t>
            </a:r>
            <a:r>
              <a:rPr lang="ru-RU" sz="2400" dirty="0" err="1"/>
              <a:t>прийде</a:t>
            </a:r>
            <a:r>
              <a:rPr lang="ru-RU" sz="2400" dirty="0"/>
              <a:t> до </a:t>
            </a:r>
            <a:r>
              <a:rPr lang="ru-RU" sz="2400" dirty="0" err="1"/>
              <a:t>рішення</a:t>
            </a:r>
            <a:r>
              <a:rPr lang="ru-RU" sz="2400" dirty="0"/>
              <a:t> про покупку до контакту </a:t>
            </a:r>
            <a:r>
              <a:rPr lang="ru-RU" sz="2400" dirty="0" err="1"/>
              <a:t>безпосередньо</a:t>
            </a:r>
            <a:r>
              <a:rPr lang="ru-RU" sz="2400" dirty="0"/>
              <a:t> з </a:t>
            </a:r>
            <a:r>
              <a:rPr lang="ru-RU" sz="2400" dirty="0" err="1"/>
              <a:t>продавцем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528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uk-UA" dirty="0" smtClean="0"/>
              <a:t>Недоліки реклами: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052736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dirty="0" err="1"/>
              <a:t>рекламне</a:t>
            </a:r>
            <a:r>
              <a:rPr lang="ru-RU" sz="3200" dirty="0"/>
              <a:t> </a:t>
            </a:r>
            <a:r>
              <a:rPr lang="ru-RU" sz="3200" dirty="0" err="1"/>
              <a:t>повідомлення</a:t>
            </a:r>
            <a:r>
              <a:rPr lang="ru-RU" sz="3200" dirty="0"/>
              <a:t> є </a:t>
            </a:r>
            <a:r>
              <a:rPr lang="ru-RU" sz="3200" dirty="0" err="1"/>
              <a:t>стандартним</a:t>
            </a:r>
            <a:r>
              <a:rPr lang="ru-RU" sz="3200" dirty="0"/>
              <a:t>, </a:t>
            </a:r>
            <a:r>
              <a:rPr lang="ru-RU" sz="3200" dirty="0" err="1"/>
              <a:t>негнучким</a:t>
            </a:r>
            <a:r>
              <a:rPr lang="ru-RU" sz="3200" dirty="0"/>
              <a:t>; </a:t>
            </a:r>
            <a:r>
              <a:rPr lang="ru-RU" sz="3200" dirty="0" err="1"/>
              <a:t>немає</a:t>
            </a:r>
            <a:r>
              <a:rPr lang="ru-RU" sz="3200" dirty="0"/>
              <a:t> </a:t>
            </a:r>
            <a:r>
              <a:rPr lang="ru-RU" sz="3200" dirty="0" err="1"/>
              <a:t>можливості</a:t>
            </a:r>
            <a:r>
              <a:rPr lang="ru-RU" sz="3200" dirty="0"/>
              <a:t> </a:t>
            </a:r>
            <a:r>
              <a:rPr lang="ru-RU" sz="3200" dirty="0" err="1"/>
              <a:t>зосередитися</a:t>
            </a:r>
            <a:r>
              <a:rPr lang="ru-RU" sz="3200" dirty="0"/>
              <a:t> на </a:t>
            </a:r>
            <a:r>
              <a:rPr lang="ru-RU" sz="3200" dirty="0" err="1"/>
              <a:t>індивідуальних</a:t>
            </a:r>
            <a:r>
              <a:rPr lang="ru-RU" sz="3200" dirty="0"/>
              <a:t> потребах </a:t>
            </a:r>
            <a:r>
              <a:rPr lang="ru-RU" sz="3200" dirty="0" err="1"/>
              <a:t>клієнта</a:t>
            </a:r>
            <a:r>
              <a:rPr lang="ru-RU" sz="3200" dirty="0"/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err="1"/>
              <a:t>рекламне</a:t>
            </a:r>
            <a:r>
              <a:rPr lang="ru-RU" sz="3200" dirty="0"/>
              <a:t> </a:t>
            </a:r>
            <a:r>
              <a:rPr lang="ru-RU" sz="3200" dirty="0" err="1"/>
              <a:t>повідомлення</a:t>
            </a:r>
            <a:r>
              <a:rPr lang="ru-RU" sz="3200" dirty="0"/>
              <a:t> є коротким;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err="1"/>
              <a:t>деякі</a:t>
            </a:r>
            <a:r>
              <a:rPr lang="ru-RU" sz="3200" dirty="0"/>
              <a:t> </a:t>
            </a:r>
            <a:r>
              <a:rPr lang="ru-RU" sz="3200" dirty="0" err="1"/>
              <a:t>види</a:t>
            </a:r>
            <a:r>
              <a:rPr lang="ru-RU" sz="3200" dirty="0"/>
              <a:t> </a:t>
            </a:r>
            <a:r>
              <a:rPr lang="ru-RU" sz="3200" dirty="0" err="1"/>
              <a:t>реклами</a:t>
            </a:r>
            <a:r>
              <a:rPr lang="ru-RU" sz="3200" dirty="0"/>
              <a:t> </a:t>
            </a:r>
            <a:r>
              <a:rPr lang="ru-RU" sz="3200" dirty="0" err="1"/>
              <a:t>вимагають</a:t>
            </a:r>
            <a:r>
              <a:rPr lang="ru-RU" sz="3200" dirty="0"/>
              <a:t> великих </a:t>
            </a:r>
            <a:r>
              <a:rPr lang="ru-RU" sz="3200" dirty="0" err="1"/>
              <a:t>інвестицій</a:t>
            </a:r>
            <a:r>
              <a:rPr lang="ru-RU" sz="3200" dirty="0"/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/>
              <a:t>у </a:t>
            </a:r>
            <a:r>
              <a:rPr lang="ru-RU" sz="3200" dirty="0" err="1"/>
              <a:t>ряді</a:t>
            </a:r>
            <a:r>
              <a:rPr lang="ru-RU" sz="3200" dirty="0"/>
              <a:t> </a:t>
            </a:r>
            <a:r>
              <a:rPr lang="ru-RU" sz="3200" dirty="0" err="1"/>
              <a:t>випадків</a:t>
            </a:r>
            <a:r>
              <a:rPr lang="ru-RU" sz="3200" dirty="0"/>
              <a:t> </a:t>
            </a:r>
            <a:r>
              <a:rPr lang="ru-RU" sz="3200" dirty="0" err="1"/>
              <a:t>необхідно</a:t>
            </a:r>
            <a:r>
              <a:rPr lang="ru-RU" sz="3200" dirty="0"/>
              <a:t> </a:t>
            </a:r>
            <a:r>
              <a:rPr lang="ru-RU" sz="3200" dirty="0" err="1"/>
              <a:t>довго</a:t>
            </a:r>
            <a:r>
              <a:rPr lang="ru-RU" sz="3200" dirty="0"/>
              <a:t> </a:t>
            </a:r>
            <a:r>
              <a:rPr lang="ru-RU" sz="3200" dirty="0" err="1"/>
              <a:t>чекати</a:t>
            </a:r>
            <a:r>
              <a:rPr lang="ru-RU" sz="3200" dirty="0"/>
              <a:t> </a:t>
            </a:r>
            <a:r>
              <a:rPr lang="ru-RU" sz="3200" dirty="0" err="1"/>
              <a:t>розміщення</a:t>
            </a:r>
            <a:r>
              <a:rPr lang="ru-RU" sz="3200" dirty="0"/>
              <a:t> рекламного </a:t>
            </a:r>
            <a:r>
              <a:rPr lang="ru-RU" sz="3200" dirty="0" err="1"/>
              <a:t>повідомлення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887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543800" cy="914400"/>
          </a:xfrm>
        </p:spPr>
        <p:txBody>
          <a:bodyPr/>
          <a:lstStyle/>
          <a:p>
            <a:pPr algn="ctr"/>
            <a:r>
              <a:rPr lang="uk-UA" dirty="0" smtClean="0"/>
              <a:t>Рух реклами: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8856983" cy="56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9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772" y="2967335"/>
            <a:ext cx="90444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Дякую</a:t>
            </a:r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за </a:t>
            </a:r>
            <a:r>
              <a:rPr lang="ru-RU" sz="88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увагу</a:t>
            </a:r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)</a:t>
            </a:r>
            <a:endParaRPr lang="ru-RU" sz="8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5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44</TotalTime>
  <Words>400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Базовая</vt:lpstr>
      <vt:lpstr>Тема уроку: «Реклама. Види реклами».</vt:lpstr>
      <vt:lpstr>Реклама — це друковане, рукописне, усне або графічне повідомлення про особу, товари, послуги або суспільний рух, відкрито опубліковане рекламодавцем й оплачене з метою збільшення обсягів збуту, розширення клієнтури, одержання голосів або суспільної підтримки.</vt:lpstr>
      <vt:lpstr>Що таке реклама???</vt:lpstr>
      <vt:lpstr>Реклама використовує наступні засоби:</vt:lpstr>
      <vt:lpstr>Радіо – це…</vt:lpstr>
      <vt:lpstr>Преса – це…</vt:lpstr>
      <vt:lpstr>Інтернет - це</vt:lpstr>
      <vt:lpstr>Реклама може передавати суспільні, політичні та благодійні ідеї й тим самим ставати частиною громадського життя. Підводячи підсумок вищесказаному, можна виділити наступні функції реклами:  </vt:lpstr>
      <vt:lpstr>Взаємозалежні  цілі реклами:</vt:lpstr>
      <vt:lpstr>Переваги реклами:</vt:lpstr>
      <vt:lpstr>Недоліки реклами:</vt:lpstr>
      <vt:lpstr>Рух реклами:</vt:lpstr>
      <vt:lpstr>Презентация PowerPoint</vt:lpstr>
      <vt:lpstr>Презентация PowerPoint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«Реклама. Види реклами».</dc:title>
  <dc:creator>OLGA</dc:creator>
  <cp:lastModifiedBy>teacher2</cp:lastModifiedBy>
  <cp:revision>5</cp:revision>
  <dcterms:created xsi:type="dcterms:W3CDTF">2011-10-06T18:07:09Z</dcterms:created>
  <dcterms:modified xsi:type="dcterms:W3CDTF">2011-10-13T08:34:20Z</dcterms:modified>
</cp:coreProperties>
</file>