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7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E130CD-6344-4314-B833-D45B97C49BBF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0369E57-705C-4A38-908A-99FC73AD6A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214686"/>
            <a:ext cx="8458200" cy="214314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Основна проблема економічного життя суспільства та економічної науки: обмеженість ресурсів та безмежність потреб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0qyrk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1928802"/>
            <a:ext cx="4457728" cy="44577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ru-RU" dirty="0" err="1" smtClean="0"/>
              <a:t>Суспільство</a:t>
            </a:r>
            <a:r>
              <a:rPr lang="ru-RU" dirty="0" smtClean="0"/>
              <a:t> це </a:t>
            </a:r>
            <a:r>
              <a:rPr lang="ru-RU" dirty="0" err="1" smtClean="0"/>
              <a:t>самор</a:t>
            </a:r>
            <a:r>
              <a:rPr lang="ru-RU" dirty="0" err="1" smtClean="0">
                <a:solidFill>
                  <a:srgbClr val="2E2E2E"/>
                </a:solidFill>
              </a:rPr>
              <a:t>озвивається</a:t>
            </a:r>
            <a:r>
              <a:rPr lang="ru-RU" dirty="0" smtClean="0">
                <a:solidFill>
                  <a:srgbClr val="2E2E2E"/>
                </a:solidFill>
              </a:rPr>
              <a:t> </a:t>
            </a:r>
            <a:r>
              <a:rPr lang="ru-RU" dirty="0" err="1" smtClean="0">
                <a:solidFill>
                  <a:srgbClr val="2E2E2E"/>
                </a:solidFill>
              </a:rPr>
              <a:t>соціальна</a:t>
            </a:r>
            <a:r>
              <a:rPr lang="ru-RU" dirty="0" smtClean="0">
                <a:solidFill>
                  <a:srgbClr val="2E2E2E"/>
                </a:solidFill>
              </a:rPr>
              <a:t> </a:t>
            </a:r>
            <a:r>
              <a:rPr lang="ru-RU" dirty="0" smtClean="0"/>
              <a:t>система, </a:t>
            </a:r>
            <a:r>
              <a:rPr lang="ru-RU" dirty="0" err="1" smtClean="0"/>
              <a:t>однією</a:t>
            </a:r>
            <a:r>
              <a:rPr lang="ru-RU" dirty="0" smtClean="0"/>
              <a:t> з </a:t>
            </a:r>
            <a:r>
              <a:rPr lang="ru-RU" dirty="0" err="1" smtClean="0"/>
              <a:t>осн</a:t>
            </a:r>
            <a:r>
              <a:rPr lang="ru-RU" dirty="0" err="1" smtClean="0">
                <a:solidFill>
                  <a:srgbClr val="2E2E2E"/>
                </a:solidFill>
              </a:rPr>
              <a:t>овних</a:t>
            </a:r>
            <a:r>
              <a:rPr lang="ru-RU" dirty="0" smtClean="0">
                <a:solidFill>
                  <a:srgbClr val="2E2E2E"/>
                </a:solidFill>
              </a:rPr>
              <a:t> сфер життя якої є </a:t>
            </a:r>
            <a:r>
              <a:rPr lang="ru-RU" dirty="0" err="1" smtClean="0"/>
              <a:t>економ</a:t>
            </a:r>
            <a:r>
              <a:rPr lang="uk-UA" dirty="0" smtClean="0"/>
              <a:t>і</a:t>
            </a:r>
            <a:r>
              <a:rPr lang="ru-RU" dirty="0" err="1" smtClean="0"/>
              <a:t>чна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Вона </a:t>
            </a:r>
            <a:r>
              <a:rPr lang="ru-RU" dirty="0" err="1" smtClean="0"/>
              <a:t>являє</a:t>
            </a:r>
            <a:r>
              <a:rPr lang="ru-RU" dirty="0" smtClean="0"/>
              <a:t> собою </a:t>
            </a:r>
            <a:r>
              <a:rPr lang="ru-RU" dirty="0" err="1" smtClean="0"/>
              <a:t>со</a:t>
            </a:r>
            <a:r>
              <a:rPr lang="ru-RU" dirty="0" err="1" smtClean="0">
                <a:solidFill>
                  <a:srgbClr val="2E2E2E"/>
                </a:solidFill>
              </a:rPr>
              <a:t>ціальний</a:t>
            </a:r>
            <a:r>
              <a:rPr lang="ru-RU" dirty="0" smtClean="0">
                <a:solidFill>
                  <a:srgbClr val="2E2E2E"/>
                </a:solidFill>
              </a:rPr>
              <a:t> простір, на якому </a:t>
            </a:r>
            <a:r>
              <a:rPr lang="ru-RU" dirty="0" err="1" smtClean="0"/>
              <a:t>здійснюється</a:t>
            </a:r>
            <a:r>
              <a:rPr lang="ru-RU" dirty="0" smtClean="0"/>
              <a:t> </a:t>
            </a:r>
            <a:r>
              <a:rPr lang="uk-UA" dirty="0" smtClean="0"/>
              <a:t>економі</a:t>
            </a:r>
            <a:r>
              <a:rPr lang="uk-UA" dirty="0" smtClean="0">
                <a:solidFill>
                  <a:srgbClr val="2E2E2E"/>
                </a:solidFill>
              </a:rPr>
              <a:t>чне життя суспільства</a:t>
            </a:r>
            <a:r>
              <a:rPr lang="uk-UA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uk-UA" dirty="0" smtClean="0"/>
              <a:t>Економічне життя сус</a:t>
            </a:r>
            <a:r>
              <a:rPr lang="uk-UA" dirty="0" smtClean="0">
                <a:solidFill>
                  <a:srgbClr val="2E2E2E"/>
                </a:solidFill>
              </a:rPr>
              <a:t>пільства  представляє </a:t>
            </a:r>
            <a:r>
              <a:rPr lang="uk-UA" dirty="0" smtClean="0"/>
              <a:t>собою  найголовніше </a:t>
            </a:r>
            <a:r>
              <a:rPr lang="uk-UA" dirty="0" smtClean="0">
                <a:solidFill>
                  <a:srgbClr val="2E2E2E"/>
                </a:solidFill>
              </a:rPr>
              <a:t>виробництво, розподіл, </a:t>
            </a:r>
            <a:r>
              <a:rPr lang="uk-UA" dirty="0" smtClean="0"/>
              <a:t>обмін і споживання рі</a:t>
            </a:r>
            <a:r>
              <a:rPr lang="uk-UA" dirty="0" smtClean="0">
                <a:solidFill>
                  <a:srgbClr val="2E2E2E"/>
                </a:solidFill>
              </a:rPr>
              <a:t>зного роду предметів і </a:t>
            </a:r>
            <a:r>
              <a:rPr lang="uk-UA" dirty="0" smtClean="0"/>
              <a:t>послуг.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28596" y="214290"/>
            <a:ext cx="227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0b8d0bfd0bed0bdd0bbd0b5d181d0bed0b7d0b0d0b3d0bed182d0bed0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2571744"/>
            <a:ext cx="4039958" cy="41084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Економічна наука зайнята вирішенням проблеми: як розв'язати протиріччя між обмеженими ресурсами і безмежними потребами.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Три основних проблеми економічної науки:</a:t>
            </a:r>
            <a:endParaRPr lang="ru-RU" dirty="0" smtClean="0"/>
          </a:p>
          <a:p>
            <a:r>
              <a:rPr lang="uk-UA" dirty="0" smtClean="0"/>
              <a:t>що виробляти; </a:t>
            </a:r>
          </a:p>
          <a:p>
            <a:r>
              <a:rPr lang="uk-UA" dirty="0" smtClean="0"/>
              <a:t>як і для кого виробляти; </a:t>
            </a:r>
            <a:endParaRPr lang="ru-RU" dirty="0" smtClean="0"/>
          </a:p>
          <a:p>
            <a:r>
              <a:rPr lang="uk-UA" dirty="0" smtClean="0"/>
              <a:t>проблема раціонального розподілу ресурсів:</a:t>
            </a:r>
            <a:endParaRPr lang="ru-RU" dirty="0" smtClean="0"/>
          </a:p>
          <a:p>
            <a:pPr lvl="1"/>
            <a:r>
              <a:rPr lang="uk-UA" dirty="0" smtClean="0"/>
              <a:t> ринковий,</a:t>
            </a:r>
            <a:endParaRPr lang="ru-RU" dirty="0" smtClean="0"/>
          </a:p>
          <a:p>
            <a:pPr lvl="1"/>
            <a:r>
              <a:rPr lang="uk-UA" dirty="0" smtClean="0"/>
              <a:t>адміністративно-командний та змішаний розподіл</a:t>
            </a:r>
            <a:endParaRPr lang="ru-RU" dirty="0" smtClean="0"/>
          </a:p>
          <a:p>
            <a:pPr lvl="1"/>
            <a:r>
              <a:rPr lang="uk-UA" dirty="0" smtClean="0"/>
              <a:t> концепція альтернативних витрат; </a:t>
            </a:r>
          </a:p>
          <a:p>
            <a:pPr lvl="1"/>
            <a:r>
              <a:rPr lang="uk-UA" dirty="0" smtClean="0"/>
              <a:t>крива виробничих можливостей суспільства; </a:t>
            </a:r>
          </a:p>
          <a:p>
            <a:pPr lvl="1"/>
            <a:r>
              <a:rPr lang="uk-UA" dirty="0" smtClean="0"/>
              <a:t>закон зростаючих альтернативних витрат.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010_1621_1-150x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1928802"/>
            <a:ext cx="3429024" cy="36094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Обмеженість виробничих ресурсів є однією з важливих передумов розвитку і формування ринку. </a:t>
            </a:r>
          </a:p>
          <a:p>
            <a:pPr>
              <a:buNone/>
            </a:pPr>
            <a:r>
              <a:rPr lang="uk-UA" dirty="0" smtClean="0"/>
              <a:t>	Об'єктивною її основою є дія закону рідкості, знання якого дає можливість зрозуміти необхідність подолання суперечностей між зростанням потреб і обмеженістю виробничих ресурсів.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Закон обмеженості ресурсів говорить, що потреби завжди перевищуватимуть можливості суспільства задовольнити їх.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omsu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1714488"/>
            <a:ext cx="5691194" cy="44960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2E2E2E"/>
                </a:solidFill>
              </a:rPr>
              <a:t>Потреба - одна з фундаментальних категорій теоретичної та прикладної економіки, що характеризує стан незадоволеності, тобто вони стимулюють людей до дії.</a:t>
            </a:r>
          </a:p>
          <a:p>
            <a:r>
              <a:rPr lang="ru-RU" dirty="0" smtClean="0">
                <a:solidFill>
                  <a:srgbClr val="2E2E2E"/>
                </a:solidFill>
              </a:rPr>
              <a:t>Потреби є </a:t>
            </a:r>
            <a:r>
              <a:rPr lang="ru-RU" dirty="0" err="1" smtClean="0">
                <a:solidFill>
                  <a:srgbClr val="2E2E2E"/>
                </a:solidFill>
              </a:rPr>
              <a:t>вираз</a:t>
            </a:r>
            <a:r>
              <a:rPr lang="ru-RU" dirty="0" smtClean="0">
                <a:solidFill>
                  <a:srgbClr val="2E2E2E"/>
                </a:solidFill>
              </a:rPr>
              <a:t> </a:t>
            </a:r>
            <a:r>
              <a:rPr lang="ru-RU" dirty="0" err="1" smtClean="0">
                <a:solidFill>
                  <a:srgbClr val="2E2E2E"/>
                </a:solidFill>
              </a:rPr>
              <a:t>природи</a:t>
            </a:r>
            <a:r>
              <a:rPr lang="ru-RU" dirty="0" smtClean="0">
                <a:solidFill>
                  <a:srgbClr val="2E2E2E"/>
                </a:solidFill>
              </a:rPr>
              <a:t> людини. Це </a:t>
            </a:r>
            <a:r>
              <a:rPr lang="ru-RU" dirty="0" err="1" smtClean="0">
                <a:solidFill>
                  <a:srgbClr val="2E2E2E"/>
                </a:solidFill>
              </a:rPr>
              <a:t>види</a:t>
            </a:r>
            <a:r>
              <a:rPr lang="ru-RU" dirty="0" smtClean="0">
                <a:solidFill>
                  <a:srgbClr val="2E2E2E"/>
                </a:solidFill>
              </a:rPr>
              <a:t> </a:t>
            </a:r>
            <a:r>
              <a:rPr lang="ru-RU" dirty="0" err="1" smtClean="0">
                <a:solidFill>
                  <a:srgbClr val="2E2E2E"/>
                </a:solidFill>
              </a:rPr>
              <a:t>продукції</a:t>
            </a:r>
            <a:r>
              <a:rPr lang="ru-RU" dirty="0" smtClean="0">
                <a:solidFill>
                  <a:srgbClr val="2E2E2E"/>
                </a:solidFill>
              </a:rPr>
              <a:t>, товарів, послуг, речей, в яких люди </a:t>
            </a:r>
            <a:r>
              <a:rPr lang="ru-RU" dirty="0" err="1" smtClean="0">
                <a:solidFill>
                  <a:srgbClr val="2E2E2E"/>
                </a:solidFill>
              </a:rPr>
              <a:t>потребують</a:t>
            </a:r>
            <a:r>
              <a:rPr lang="ru-RU" dirty="0" smtClean="0">
                <a:solidFill>
                  <a:srgbClr val="2E2E2E"/>
                </a:solidFill>
              </a:rPr>
              <a:t>, які вони </a:t>
            </a:r>
            <a:r>
              <a:rPr lang="ru-RU" dirty="0" err="1" smtClean="0">
                <a:solidFill>
                  <a:srgbClr val="2E2E2E"/>
                </a:solidFill>
              </a:rPr>
              <a:t>бажають</a:t>
            </a:r>
            <a:r>
              <a:rPr lang="ru-RU" dirty="0" smtClean="0">
                <a:solidFill>
                  <a:srgbClr val="2E2E2E"/>
                </a:solidFill>
              </a:rPr>
              <a:t> і </a:t>
            </a:r>
            <a:r>
              <a:rPr lang="ru-RU" dirty="0" err="1" smtClean="0">
                <a:solidFill>
                  <a:srgbClr val="2E2E2E"/>
                </a:solidFill>
              </a:rPr>
              <a:t>прагнуть</a:t>
            </a:r>
            <a:r>
              <a:rPr lang="ru-RU" dirty="0" smtClean="0">
                <a:solidFill>
                  <a:srgbClr val="2E2E2E"/>
                </a:solidFill>
              </a:rPr>
              <a:t> мати, </a:t>
            </a:r>
            <a:r>
              <a:rPr lang="ru-RU" dirty="0" err="1" smtClean="0">
                <a:solidFill>
                  <a:srgbClr val="2E2E2E"/>
                </a:solidFill>
              </a:rPr>
              <a:t>споживати</a:t>
            </a:r>
            <a:r>
              <a:rPr lang="ru-RU" dirty="0" smtClean="0">
                <a:solidFill>
                  <a:srgbClr val="2E2E2E"/>
                </a:solidFill>
              </a:rPr>
              <a:t>, </a:t>
            </a:r>
            <a:r>
              <a:rPr lang="ru-RU" dirty="0" err="1" smtClean="0">
                <a:solidFill>
                  <a:srgbClr val="2E2E2E"/>
                </a:solidFill>
              </a:rPr>
              <a:t>використовувати</a:t>
            </a:r>
            <a:r>
              <a:rPr lang="ru-RU" dirty="0" smtClean="0">
                <a:solidFill>
                  <a:srgbClr val="2E2E2E"/>
                </a:solidFill>
              </a:rPr>
              <a:t>.</a:t>
            </a:r>
            <a:endParaRPr lang="ru-RU" dirty="0">
              <a:solidFill>
                <a:srgbClr val="2E2E2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Люди виробляють продукти для того, щоб задовольняти свої потреби, тобто споживати. Функціональне призначення виробництва — забезпечувати споживання. Без виробництва не може бути споживання, проте і без споживання виробництво втратило б будь-який смисл. Тому виробництво завжди передбачає споживання як щось, хоча й протилежне, але водночас і нерозривно пов’язане з ним.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Піраміда потреб </a:t>
            </a:r>
            <a:r>
              <a:rPr lang="uk-UA" dirty="0" err="1" smtClean="0"/>
              <a:t>маслоу</a:t>
            </a:r>
            <a:endParaRPr lang="ru-RU" dirty="0"/>
          </a:p>
        </p:txBody>
      </p:sp>
      <p:pic>
        <p:nvPicPr>
          <p:cNvPr id="4" name="Содержимое 3" descr="2905451626_f8a6b86b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2000240"/>
            <a:ext cx="5142857" cy="4464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Потреби </a:t>
            </a:r>
            <a:r>
              <a:rPr lang="ru-RU" dirty="0" err="1" smtClean="0"/>
              <a:t>поділяють</a:t>
            </a:r>
            <a:r>
              <a:rPr lang="ru-RU" dirty="0" smtClean="0"/>
              <a:t> на </a:t>
            </a:r>
            <a:r>
              <a:rPr lang="ru-RU" dirty="0" err="1" smtClean="0"/>
              <a:t>групи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фізіологічні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екзістенціальні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престижні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особистісні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духовні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Потреби </a:t>
            </a:r>
            <a:r>
              <a:rPr lang="ru-RU" dirty="0" err="1" smtClean="0"/>
              <a:t>виступають</a:t>
            </a:r>
            <a:r>
              <a:rPr lang="ru-RU" dirty="0" smtClean="0"/>
              <a:t> основою діяльності людей. Потреби </a:t>
            </a:r>
            <a:r>
              <a:rPr lang="ru-RU" dirty="0" err="1" smtClean="0"/>
              <a:t>виступають</a:t>
            </a:r>
            <a:r>
              <a:rPr lang="ru-RU" dirty="0" smtClean="0"/>
              <a:t> як </a:t>
            </a:r>
            <a:r>
              <a:rPr lang="ru-RU" dirty="0" err="1" smtClean="0"/>
              <a:t>ідеальний</a:t>
            </a:r>
            <a:r>
              <a:rPr lang="ru-RU" dirty="0" smtClean="0"/>
              <a:t> </a:t>
            </a:r>
            <a:r>
              <a:rPr lang="ru-RU" dirty="0" err="1" smtClean="0"/>
              <a:t>внутрішньо</a:t>
            </a:r>
            <a:r>
              <a:rPr lang="ru-RU" dirty="0" smtClean="0"/>
              <a:t> </a:t>
            </a:r>
            <a:r>
              <a:rPr lang="ru-RU" dirty="0" err="1" smtClean="0"/>
              <a:t>спонукальний</a:t>
            </a:r>
            <a:r>
              <a:rPr lang="ru-RU" dirty="0" smtClean="0"/>
              <a:t> мотив </a:t>
            </a:r>
            <a:r>
              <a:rPr lang="ru-RU" dirty="0" err="1" smtClean="0"/>
              <a:t>їхньої</a:t>
            </a:r>
            <a:r>
              <a:rPr lang="ru-RU" dirty="0" smtClean="0"/>
              <a:t> діяльності. </a:t>
            </a:r>
          </a:p>
          <a:p>
            <a:r>
              <a:rPr lang="ru-RU" dirty="0" smtClean="0"/>
              <a:t>Потреба в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загальному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є </a:t>
            </a:r>
            <a:r>
              <a:rPr lang="ru-RU" dirty="0" err="1" smtClean="0"/>
              <a:t>усвідомленою</a:t>
            </a:r>
            <a:r>
              <a:rPr lang="ru-RU" dirty="0" smtClean="0"/>
              <a:t> </a:t>
            </a:r>
            <a:r>
              <a:rPr lang="ru-RU" dirty="0" err="1" smtClean="0"/>
              <a:t>індивідом</a:t>
            </a:r>
            <a:r>
              <a:rPr lang="ru-RU" dirty="0" smtClean="0"/>
              <a:t> </a:t>
            </a:r>
            <a:r>
              <a:rPr lang="ru-RU" dirty="0" err="1" smtClean="0"/>
              <a:t>необхідністю</a:t>
            </a:r>
            <a:r>
              <a:rPr lang="ru-RU" dirty="0" smtClean="0"/>
              <a:t> в </a:t>
            </a:r>
            <a:r>
              <a:rPr lang="ru-RU" dirty="0" err="1" smtClean="0"/>
              <a:t>певних</a:t>
            </a:r>
            <a:r>
              <a:rPr lang="ru-RU" dirty="0" smtClean="0"/>
              <a:t> </a:t>
            </a:r>
            <a:r>
              <a:rPr lang="ru-RU" dirty="0" err="1" smtClean="0"/>
              <a:t>духовних</a:t>
            </a:r>
            <a:r>
              <a:rPr lang="ru-RU" dirty="0" smtClean="0"/>
              <a:t>, матеріальних благах та </a:t>
            </a:r>
            <a:r>
              <a:rPr lang="ru-RU" dirty="0" err="1" smtClean="0"/>
              <a:t>послугах</a:t>
            </a:r>
            <a:r>
              <a:rPr lang="ru-RU" dirty="0" smtClean="0"/>
              <a:t> — його </a:t>
            </a:r>
            <a:r>
              <a:rPr lang="ru-RU" dirty="0" err="1" smtClean="0"/>
              <a:t>ідеальним</a:t>
            </a:r>
            <a:r>
              <a:rPr lang="ru-RU" dirty="0" smtClean="0"/>
              <a:t> </a:t>
            </a:r>
            <a:r>
              <a:rPr lang="ru-RU" dirty="0" err="1" smtClean="0"/>
              <a:t>прагненням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err="1" smtClean="0"/>
              <a:t>Види</a:t>
            </a:r>
            <a:r>
              <a:rPr lang="ru-RU" dirty="0" smtClean="0"/>
              <a:t> потреб:</a:t>
            </a:r>
          </a:p>
          <a:p>
            <a:r>
              <a:rPr lang="ru-RU" dirty="0" err="1" smtClean="0"/>
              <a:t>матеріальні</a:t>
            </a:r>
            <a:r>
              <a:rPr lang="ru-RU" dirty="0" smtClean="0"/>
              <a:t>: в </a:t>
            </a:r>
            <a:r>
              <a:rPr lang="ru-RU" dirty="0" err="1" smtClean="0"/>
              <a:t>їжі</a:t>
            </a:r>
            <a:r>
              <a:rPr lang="ru-RU" dirty="0" smtClean="0"/>
              <a:t>, </a:t>
            </a:r>
            <a:r>
              <a:rPr lang="ru-RU" dirty="0" err="1" smtClean="0"/>
              <a:t>одязі</a:t>
            </a:r>
            <a:r>
              <a:rPr lang="ru-RU" dirty="0" smtClean="0"/>
              <a:t>, предметах </a:t>
            </a:r>
            <a:r>
              <a:rPr lang="ru-RU" dirty="0" err="1" smtClean="0"/>
              <a:t>побуту</a:t>
            </a:r>
            <a:r>
              <a:rPr lang="ru-RU" dirty="0" smtClean="0"/>
              <a:t>, </a:t>
            </a:r>
            <a:r>
              <a:rPr lang="ru-RU" dirty="0" err="1" smtClean="0"/>
              <a:t>житлі</a:t>
            </a:r>
            <a:r>
              <a:rPr lang="ru-RU" dirty="0" smtClean="0"/>
              <a:t> (вони </a:t>
            </a:r>
            <a:r>
              <a:rPr lang="ru-RU" dirty="0" err="1" smtClean="0"/>
              <a:t>вважаються</a:t>
            </a:r>
            <a:r>
              <a:rPr lang="ru-RU" dirty="0" smtClean="0"/>
              <a:t> </a:t>
            </a:r>
            <a:r>
              <a:rPr lang="ru-RU" dirty="0" err="1" smtClean="0"/>
              <a:t>базовими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духовні</a:t>
            </a:r>
            <a:r>
              <a:rPr lang="ru-RU" dirty="0" smtClean="0"/>
              <a:t>: в </a:t>
            </a:r>
            <a:r>
              <a:rPr lang="ru-RU" dirty="0" err="1" smtClean="0"/>
              <a:t>освіті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підвищенні</a:t>
            </a:r>
            <a:r>
              <a:rPr lang="ru-RU" dirty="0" smtClean="0"/>
              <a:t> </a:t>
            </a:r>
            <a:r>
              <a:rPr lang="ru-RU" dirty="0" err="1" smtClean="0"/>
              <a:t>кваліфікації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художній творчості, в </a:t>
            </a:r>
            <a:r>
              <a:rPr lang="ru-RU" dirty="0" err="1" smtClean="0"/>
              <a:t>розвитку</a:t>
            </a:r>
            <a:r>
              <a:rPr lang="ru-RU" dirty="0" smtClean="0"/>
              <a:t> науки та мистецтва</a:t>
            </a:r>
          </a:p>
          <a:p>
            <a:r>
              <a:rPr lang="ru-RU" dirty="0" err="1" smtClean="0"/>
              <a:t>соціальні</a:t>
            </a:r>
            <a:r>
              <a:rPr lang="ru-RU" dirty="0" smtClean="0"/>
              <a:t>: в </a:t>
            </a:r>
            <a:r>
              <a:rPr lang="ru-RU" dirty="0" err="1" smtClean="0"/>
              <a:t>медичному</a:t>
            </a:r>
            <a:r>
              <a:rPr lang="ru-RU" dirty="0" smtClean="0"/>
              <a:t> </a:t>
            </a:r>
            <a:r>
              <a:rPr lang="ru-RU" dirty="0" err="1" smtClean="0"/>
              <a:t>обслуговуванні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вихованні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, у </a:t>
            </a:r>
            <a:r>
              <a:rPr lang="ru-RU" dirty="0" err="1" smtClean="0"/>
              <a:t>вільному</a:t>
            </a:r>
            <a:r>
              <a:rPr lang="ru-RU" dirty="0" smtClean="0"/>
              <a:t> </a:t>
            </a:r>
            <a:r>
              <a:rPr lang="ru-RU" dirty="0" err="1" smtClean="0"/>
              <a:t>часі</a:t>
            </a:r>
            <a:r>
              <a:rPr lang="ru-RU" dirty="0" smtClean="0"/>
              <a:t>, в </a:t>
            </a:r>
            <a:r>
              <a:rPr lang="ru-RU" dirty="0" err="1" smtClean="0"/>
              <a:t>гідних</a:t>
            </a:r>
            <a:r>
              <a:rPr lang="ru-RU" dirty="0" smtClean="0"/>
              <a:t> умовах праці і </a:t>
            </a:r>
            <a:r>
              <a:rPr lang="ru-RU" dirty="0" err="1" smtClean="0"/>
              <a:t>навчання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</a:t>
            </a:r>
            <a:r>
              <a:rPr lang="ru-RU" dirty="0" err="1" smtClean="0"/>
              <a:t>Різноманітні</a:t>
            </a:r>
            <a:r>
              <a:rPr lang="ru-RU" dirty="0" smtClean="0"/>
              <a:t> потреби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певним</a:t>
            </a:r>
            <a:r>
              <a:rPr lang="ru-RU" dirty="0" smtClean="0"/>
              <a:t> чином </a:t>
            </a:r>
            <a:r>
              <a:rPr lang="ru-RU" dirty="0" err="1" smtClean="0"/>
              <a:t>класифікувати</a:t>
            </a:r>
            <a:r>
              <a:rPr lang="ru-RU" dirty="0" smtClean="0"/>
              <a:t>, </a:t>
            </a:r>
            <a:r>
              <a:rPr lang="ru-RU" dirty="0" err="1" smtClean="0"/>
              <a:t>насамперед</a:t>
            </a:r>
            <a:r>
              <a:rPr lang="ru-RU" dirty="0" smtClean="0"/>
              <a:t> за </a:t>
            </a:r>
            <a:r>
              <a:rPr lang="ru-RU" dirty="0" err="1" smtClean="0"/>
              <a:t>суб’єктами</a:t>
            </a:r>
            <a:r>
              <a:rPr lang="ru-RU" dirty="0" smtClean="0"/>
              <a:t> і </a:t>
            </a:r>
            <a:r>
              <a:rPr lang="ru-RU" dirty="0" err="1" smtClean="0"/>
              <a:t>об’єктами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  За </a:t>
            </a:r>
            <a:r>
              <a:rPr lang="ru-RU" dirty="0" err="1" smtClean="0"/>
              <a:t>суб’єктами</a:t>
            </a:r>
            <a:r>
              <a:rPr lang="ru-RU" dirty="0" smtClean="0"/>
              <a:t> потреби </a:t>
            </a:r>
            <a:r>
              <a:rPr lang="ru-RU" dirty="0" err="1" smtClean="0"/>
              <a:t>поділяють</a:t>
            </a:r>
            <a:r>
              <a:rPr lang="ru-RU" dirty="0" smtClean="0"/>
              <a:t> на: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індивідуальні</a:t>
            </a:r>
            <a:r>
              <a:rPr lang="ru-RU" dirty="0" smtClean="0"/>
              <a:t>, </a:t>
            </a:r>
            <a:r>
              <a:rPr lang="ru-RU" dirty="0" err="1" smtClean="0"/>
              <a:t>колективні</a:t>
            </a:r>
            <a:r>
              <a:rPr lang="ru-RU" dirty="0" smtClean="0"/>
              <a:t> та </a:t>
            </a:r>
            <a:r>
              <a:rPr lang="ru-RU" dirty="0" err="1" smtClean="0"/>
              <a:t>суспільні</a:t>
            </a:r>
            <a:r>
              <a:rPr lang="ru-RU" dirty="0" smtClean="0"/>
              <a:t>;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домогосподарств</a:t>
            </a:r>
            <a:r>
              <a:rPr lang="ru-RU" dirty="0" smtClean="0"/>
              <a:t>, </a:t>
            </a:r>
            <a:r>
              <a:rPr lang="ru-RU" dirty="0" err="1" smtClean="0"/>
              <a:t>підприємств</a:t>
            </a:r>
            <a:r>
              <a:rPr lang="ru-RU" dirty="0" smtClean="0"/>
              <a:t> і держави;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суспільно-економічних</a:t>
            </a:r>
            <a:r>
              <a:rPr lang="ru-RU" dirty="0" smtClean="0"/>
              <a:t> </a:t>
            </a:r>
            <a:r>
              <a:rPr lang="ru-RU" dirty="0" err="1" smtClean="0"/>
              <a:t>класів</a:t>
            </a:r>
            <a:r>
              <a:rPr lang="ru-RU" dirty="0" smtClean="0"/>
              <a:t> і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груп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6430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357562"/>
            <a:ext cx="4572000" cy="3333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За </a:t>
            </a:r>
            <a:r>
              <a:rPr lang="ru-RU" dirty="0" err="1" smtClean="0"/>
              <a:t>об’єктами</a:t>
            </a:r>
            <a:r>
              <a:rPr lang="ru-RU" dirty="0" smtClean="0"/>
              <a:t> потреби </a:t>
            </a:r>
            <a:r>
              <a:rPr lang="ru-RU" dirty="0" err="1" smtClean="0"/>
              <a:t>класифікуються</a:t>
            </a:r>
            <a:r>
              <a:rPr lang="ru-RU" dirty="0" smtClean="0"/>
              <a:t> так: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породжені</a:t>
            </a:r>
            <a:r>
              <a:rPr lang="ru-RU" dirty="0" smtClean="0"/>
              <a:t> </a:t>
            </a:r>
            <a:r>
              <a:rPr lang="ru-RU" dirty="0" err="1" smtClean="0"/>
              <a:t>існуванням</a:t>
            </a:r>
            <a:r>
              <a:rPr lang="ru-RU" dirty="0" smtClean="0"/>
              <a:t> людини як </a:t>
            </a:r>
            <a:r>
              <a:rPr lang="ru-RU" dirty="0" err="1" smtClean="0"/>
              <a:t>біологічної</a:t>
            </a:r>
            <a:r>
              <a:rPr lang="ru-RU" dirty="0" smtClean="0"/>
              <a:t> </a:t>
            </a:r>
            <a:r>
              <a:rPr lang="ru-RU" dirty="0" err="1" smtClean="0"/>
              <a:t>істоти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м</a:t>
            </a:r>
            <a:r>
              <a:rPr lang="ru-RU" dirty="0" err="1" smtClean="0">
                <a:solidFill>
                  <a:schemeClr val="bg1"/>
                </a:solidFill>
              </a:rPr>
              <a:t>атеріальні</a:t>
            </a:r>
            <a:r>
              <a:rPr lang="ru-RU" dirty="0" smtClean="0">
                <a:solidFill>
                  <a:schemeClr val="bg1"/>
                </a:solidFill>
              </a:rPr>
              <a:t> і </a:t>
            </a:r>
            <a:r>
              <a:rPr lang="ru-RU" dirty="0" err="1" smtClean="0">
                <a:solidFill>
                  <a:schemeClr val="bg1"/>
                </a:solidFill>
              </a:rPr>
              <a:t>духовні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п</a:t>
            </a:r>
            <a:r>
              <a:rPr lang="ru-RU" dirty="0" err="1" smtClean="0">
                <a:solidFill>
                  <a:schemeClr val="bg1"/>
                </a:solidFill>
              </a:rPr>
              <a:t>ершочергові</a:t>
            </a:r>
            <a:r>
              <a:rPr lang="ru-RU" dirty="0" smtClean="0">
                <a:solidFill>
                  <a:schemeClr val="bg1"/>
                </a:solidFill>
              </a:rPr>
              <a:t> і </a:t>
            </a:r>
            <a:r>
              <a:rPr lang="ru-RU" dirty="0" err="1" smtClean="0">
                <a:solidFill>
                  <a:schemeClr val="bg1"/>
                </a:solidFill>
              </a:rPr>
              <a:t>непершочер</a:t>
            </a:r>
            <a:r>
              <a:rPr lang="ru-RU" dirty="0" err="1" smtClean="0"/>
              <a:t>гові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57158" y="4143380"/>
            <a:ext cx="8458200" cy="1222375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258</TotalTime>
  <Words>448</Words>
  <Application>Microsoft Office PowerPoint</Application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Основна проблема економічного життя суспільства та економічної науки: обмеженість ресурсів та безмежність потреб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Піраміда потреб маслоу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8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 проблема економічного життя суспільства та економічної науки: обмеженість ресурсів та безмежність потреб</dc:title>
  <dc:creator>9</dc:creator>
  <cp:lastModifiedBy>teacher2</cp:lastModifiedBy>
  <cp:revision>43</cp:revision>
  <dcterms:created xsi:type="dcterms:W3CDTF">2011-10-18T16:28:30Z</dcterms:created>
  <dcterms:modified xsi:type="dcterms:W3CDTF">2011-10-26T07:10:08Z</dcterms:modified>
</cp:coreProperties>
</file>