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57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E17B"/>
    <a:srgbClr val="91EB9A"/>
    <a:srgbClr val="E4A812"/>
    <a:srgbClr val="E5FAF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1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D669B94-74C0-4DD6-AA0A-5166CB1D8B35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5676BAB-E8FB-44C4-8842-826F09F79C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3CC5F-5E7E-45A4-B3CB-70B99DD2B03D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73D67-A8F5-4A81-8FAC-99F3DADC21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DBD71-4F6D-4540-BCB8-B1AF7AE480B5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CA8013-C218-4DFF-A86A-642D52833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8827CC5-FFFA-496D-9A1A-761944A5C585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AF2878F-B21C-44E0-A824-124C4C2BFE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D6D10BE-701F-4E0C-8BBD-0E01685FF291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6C303AB-9D42-49E7-B99C-943135B30D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E7DCB-A686-45EB-87D3-37B2D4A54B22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D4B28-CEB6-4AA5-AE1E-866760B60C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16954-E8F1-4FA0-9C64-B9222390D506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608CC04-DE1F-4A43-9D96-F94229ABC7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09D48-E6CD-4549-BE02-3DBE6B891412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97D3C-6608-4F35-A4CE-EB3FCA4247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3C90F36-A03E-4015-9561-5C9B3D3A6FD1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FFCA1CF0-D3E5-45F4-A18F-C992FAAE65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15677-C4CE-45E7-AA84-01830CC0B7E1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05828-36E8-446D-938C-A360A387BE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ACD3C-7FAD-4EBC-8967-F35623213464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BB84B-7852-4DA5-A09B-77C2C850C4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CD42DF45-5A1C-4851-84BB-150F59A88E35}" type="datetimeFigureOut">
              <a:rPr lang="ru-RU"/>
              <a:pPr>
                <a:defRPr/>
              </a:pPr>
              <a:t>31.10.2011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BC64B4B-68FD-4FBA-8E67-52D9B9F2F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4" r:id="rId4"/>
    <p:sldLayoutId id="2147483675" r:id="rId5"/>
    <p:sldLayoutId id="2147483670" r:id="rId6"/>
    <p:sldLayoutId id="2147483676" r:id="rId7"/>
    <p:sldLayoutId id="2147483669" r:id="rId8"/>
    <p:sldLayoutId id="2147483677" r:id="rId9"/>
    <p:sldLayoutId id="2147483668" r:id="rId10"/>
    <p:sldLayoutId id="2147483678" r:id="rId11"/>
  </p:sldLayoutIdLst>
  <p:transition spd="med">
    <p:randomBar dir="vert"/>
  </p:transition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913" y="1196975"/>
            <a:ext cx="6477000" cy="18288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 smtClean="0"/>
              <a:t>Відносини між страховою компанією (страховиком) та підприємством (страхувальником).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450" y="4292600"/>
            <a:ext cx="6705600" cy="1117600"/>
          </a:xfrm>
        </p:spPr>
        <p:txBody>
          <a:bodyPr/>
          <a:lstStyle/>
          <a:p>
            <a:r>
              <a:rPr lang="uk-UA" smtClean="0"/>
              <a:t>Страховий договір, страховий внесок та страхове відшкодування.</a:t>
            </a:r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uk-UA" smtClean="0"/>
              <a:t>А що таке страхування?</a:t>
            </a: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ru-RU" smtClean="0"/>
              <a:t>Страхування — це система обмінно-перерозподільних відносин з приводу формування і використання колективних страхових фондів на засадах солідарної відповідальності. Учасників страховика повинно бути не менше трьох.</a:t>
            </a:r>
          </a:p>
        </p:txBody>
      </p:sp>
      <p:pic>
        <p:nvPicPr>
          <p:cNvPr id="1027" name="Picture 3" descr="F:\ИРКЕВИЧ\УНИВЕР\3\фінансі\11_23\Безымянный.png"/>
          <p:cNvPicPr>
            <a:picLocks noChangeAspect="1" noChangeArrowheads="1"/>
          </p:cNvPicPr>
          <p:nvPr/>
        </p:nvPicPr>
        <p:blipFill>
          <a:blip r:embed="rId2"/>
          <a:srcRect l="3291" t="7645" r="3291" b="6116"/>
          <a:stretch>
            <a:fillRect/>
          </a:stretch>
        </p:blipFill>
        <p:spPr bwMode="auto">
          <a:xfrm>
            <a:off x="6875463" y="115888"/>
            <a:ext cx="104775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F:\ИРКЕВИЧ\УНИВЕР\3\фінансі\11_23\12-2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51513" y="4005263"/>
            <a:ext cx="2852737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95288" y="3284538"/>
            <a:ext cx="2160587" cy="936625"/>
          </a:xfrm>
          <a:prstGeom prst="ellipse">
            <a:avLst/>
          </a:prstGeom>
          <a:solidFill>
            <a:srgbClr val="E5FA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Страхування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362" name="Заголовок 10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13" name="Овал 12"/>
          <p:cNvSpPr/>
          <p:nvPr/>
        </p:nvSpPr>
        <p:spPr>
          <a:xfrm>
            <a:off x="4716463" y="1773238"/>
            <a:ext cx="2303462" cy="3603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життя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787900" y="2205038"/>
            <a:ext cx="2305050" cy="3603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хвороби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787900" y="2636838"/>
            <a:ext cx="2305050" cy="3603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медицини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227763" y="3357563"/>
            <a:ext cx="2305050" cy="358775"/>
          </a:xfrm>
          <a:prstGeom prst="ellipse">
            <a:avLst/>
          </a:prstGeom>
          <a:solidFill>
            <a:srgbClr val="E4A8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позичальників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003800" y="5805488"/>
            <a:ext cx="2305050" cy="360362"/>
          </a:xfrm>
          <a:prstGeom prst="ellipse">
            <a:avLst/>
          </a:prstGeom>
          <a:solidFill>
            <a:srgbClr val="AEE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іншого майна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227763" y="3789363"/>
            <a:ext cx="2305050" cy="360362"/>
          </a:xfrm>
          <a:prstGeom prst="ellipse">
            <a:avLst/>
          </a:prstGeom>
          <a:solidFill>
            <a:srgbClr val="E4A8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автовласників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300788" y="4221163"/>
            <a:ext cx="2303462" cy="360362"/>
          </a:xfrm>
          <a:prstGeom prst="ellipse">
            <a:avLst/>
          </a:prstGeom>
          <a:solidFill>
            <a:srgbClr val="E4A8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інші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003800" y="5445125"/>
            <a:ext cx="2305050" cy="360363"/>
          </a:xfrm>
          <a:prstGeom prst="ellipse">
            <a:avLst/>
          </a:prstGeom>
          <a:solidFill>
            <a:srgbClr val="AEE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вантажів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4643438" y="5013325"/>
            <a:ext cx="3241675" cy="431800"/>
          </a:xfrm>
          <a:prstGeom prst="ellipse">
            <a:avLst/>
          </a:prstGeom>
          <a:solidFill>
            <a:srgbClr val="AEE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Засобів транспорту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4643438" y="6165850"/>
            <a:ext cx="3313112" cy="358775"/>
          </a:xfrm>
          <a:prstGeom prst="ellipse">
            <a:avLst/>
          </a:prstGeom>
          <a:solidFill>
            <a:srgbClr val="AEE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Фінансових ризиків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20480839">
            <a:off x="2276475" y="2068513"/>
            <a:ext cx="2519363" cy="1366837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особисте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1115156">
            <a:off x="2132013" y="4298950"/>
            <a:ext cx="2520950" cy="1368425"/>
          </a:xfrm>
          <a:prstGeom prst="rightArrow">
            <a:avLst/>
          </a:prstGeom>
          <a:solidFill>
            <a:srgbClr val="91EB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майна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2771775" y="3213100"/>
            <a:ext cx="2520950" cy="136842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відповідальності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uk-UA" smtClean="0"/>
              <a:t>Страховик?</a:t>
            </a:r>
            <a:endParaRPr lang="ru-RU" smtClean="0"/>
          </a:p>
        </p:txBody>
      </p:sp>
      <p:sp>
        <p:nvSpPr>
          <p:cNvPr id="16386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uk-UA" smtClean="0"/>
              <a:t>Страхова компанія </a:t>
            </a:r>
            <a:r>
              <a:rPr lang="en-US" smtClean="0"/>
              <a:t>- </a:t>
            </a:r>
            <a:r>
              <a:rPr lang="ru-RU" smtClean="0"/>
              <a:t>юридично оформлена одиниця підприємницької діяльності у формі акціонерного, повного, командитного товариства чи товариства з додатковою відповідальністю, яка має ліцензію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ru-RU" smtClean="0"/>
              <a:t>    на право здійснення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ru-RU" smtClean="0"/>
              <a:t>    страхової діяльності.</a:t>
            </a:r>
          </a:p>
          <a:p>
            <a:endParaRPr lang="ru-RU" smtClean="0"/>
          </a:p>
        </p:txBody>
      </p:sp>
      <p:pic>
        <p:nvPicPr>
          <p:cNvPr id="2050" name="Picture 2" descr="F:\ИРКЕВИЧ\УНИВЕР\3\фінансі\11_23\88cbfeb765c6e310-main.jpg"/>
          <p:cNvPicPr>
            <a:picLocks noChangeAspect="1" noChangeArrowheads="1"/>
          </p:cNvPicPr>
          <p:nvPr/>
        </p:nvPicPr>
        <p:blipFill>
          <a:blip r:embed="rId2"/>
          <a:srcRect l="15749" r="9448"/>
          <a:stretch>
            <a:fillRect/>
          </a:stretch>
        </p:blipFill>
        <p:spPr bwMode="auto">
          <a:xfrm>
            <a:off x="4932363" y="4005263"/>
            <a:ext cx="295275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uk-UA" smtClean="0"/>
              <a:t>Страхувальник?</a:t>
            </a: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0825" y="1628775"/>
            <a:ext cx="8153400" cy="4495800"/>
          </a:xfrm>
        </p:spPr>
        <p:txBody>
          <a:bodyPr>
            <a:normAutofit lnSpcReduction="1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uk-UA" dirty="0" smtClean="0"/>
              <a:t>Підприємство страхувальник – фізична чи юридична особа, яка страхує свої цінності</a:t>
            </a:r>
            <a:r>
              <a:rPr lang="ru-RU" dirty="0" smtClean="0"/>
              <a:t>, </a:t>
            </a:r>
            <a:r>
              <a:rPr lang="ru-RU" dirty="0" err="1" smtClean="0"/>
              <a:t>укладає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страховиками договори </a:t>
            </a:r>
            <a:r>
              <a:rPr lang="ru-RU" dirty="0" err="1" smtClean="0"/>
              <a:t>страхування</a:t>
            </a:r>
            <a:r>
              <a:rPr lang="uk-UA" dirty="0" smtClean="0"/>
              <a:t>.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uk-UA" dirty="0" smtClean="0"/>
          </a:p>
          <a:p>
            <a:pPr marL="320040" indent="-320040" fontAlgn="auto">
              <a:spcBef>
                <a:spcPts val="0"/>
              </a:spcBef>
              <a:spcAft>
                <a:spcPts val="0"/>
              </a:spcAft>
              <a:buFont typeface="Wingdings"/>
              <a:buChar char=""/>
              <a:defRPr/>
            </a:pPr>
            <a:r>
              <a:rPr lang="uk-UA" dirty="0" smtClean="0"/>
              <a:t>Страхувальник виплачує страхові внески і має право за законом чи на підставі </a:t>
            </a:r>
          </a:p>
          <a:p>
            <a:pPr marL="320040" indent="-320040" fontAlgn="auto">
              <a:spcBef>
                <a:spcPts val="0"/>
              </a:spcBef>
              <a:spcAft>
                <a:spcPts val="0"/>
              </a:spcAft>
              <a:buFont typeface="Wingdings"/>
              <a:buNone/>
              <a:defRPr/>
            </a:pPr>
            <a:r>
              <a:rPr lang="uk-UA" dirty="0" smtClean="0"/>
              <a:t>    договору отримати страхове</a:t>
            </a:r>
          </a:p>
          <a:p>
            <a:pPr marL="320040" indent="-320040" fontAlgn="auto">
              <a:spcBef>
                <a:spcPts val="0"/>
              </a:spcBef>
              <a:spcAft>
                <a:spcPts val="0"/>
              </a:spcAft>
              <a:buFont typeface="Wingdings"/>
              <a:buNone/>
              <a:defRPr/>
            </a:pPr>
            <a:r>
              <a:rPr lang="uk-UA" dirty="0" smtClean="0"/>
              <a:t>    відшкодування або страхову </a:t>
            </a:r>
          </a:p>
          <a:p>
            <a:pPr marL="320040" indent="-320040" fontAlgn="auto">
              <a:spcBef>
                <a:spcPts val="0"/>
              </a:spcBef>
              <a:spcAft>
                <a:spcPts val="0"/>
              </a:spcAft>
              <a:buFont typeface="Wingdings"/>
              <a:buNone/>
              <a:defRPr/>
            </a:pPr>
            <a:r>
              <a:rPr lang="uk-UA" dirty="0" smtClean="0"/>
              <a:t>    суму при настанні страхового </a:t>
            </a:r>
          </a:p>
          <a:p>
            <a:pPr marL="320040" indent="-320040" fontAlgn="auto">
              <a:spcBef>
                <a:spcPts val="0"/>
              </a:spcBef>
              <a:spcAft>
                <a:spcPts val="0"/>
              </a:spcAft>
              <a:buFont typeface="Wingdings"/>
              <a:buNone/>
              <a:defRPr/>
            </a:pPr>
            <a:r>
              <a:rPr lang="uk-UA" dirty="0" smtClean="0"/>
              <a:t>    випадку.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uk-UA" dirty="0" smtClean="0"/>
          </a:p>
        </p:txBody>
      </p:sp>
      <p:pic>
        <p:nvPicPr>
          <p:cNvPr id="4" name="Picture 4" descr="F:\ИРКЕВИЧ\УНИВЕР\3\фінансі\11_23\MC9004109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3716338"/>
            <a:ext cx="2776537" cy="292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/>
              <a:t>Схема взаємовідносин між страховиком та страхувальником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43213" y="1700213"/>
            <a:ext cx="3097212" cy="57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Страховик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288" y="2708275"/>
            <a:ext cx="1873250" cy="5762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Виробництво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288" y="3573463"/>
            <a:ext cx="1873250" cy="57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Страхові продукти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288" y="4508500"/>
            <a:ext cx="1873250" cy="5762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Споживає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27763" y="2636838"/>
            <a:ext cx="1728787" cy="57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Продаж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7763" y="3500438"/>
            <a:ext cx="1728787" cy="57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Страхові послуги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27763" y="4437063"/>
            <a:ext cx="1728787" cy="57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Купує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16238" y="5661025"/>
            <a:ext cx="2951162" cy="5762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Страхувальник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3" name="Shape 12"/>
          <p:cNvCxnSpPr>
            <a:stCxn id="4" idx="3"/>
            <a:endCxn id="8" idx="0"/>
          </p:cNvCxnSpPr>
          <p:nvPr/>
        </p:nvCxnSpPr>
        <p:spPr>
          <a:xfrm>
            <a:off x="5940425" y="1989138"/>
            <a:ext cx="1152525" cy="647700"/>
          </a:xfrm>
          <a:prstGeom prst="bentConnector2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hape 13"/>
          <p:cNvCxnSpPr>
            <a:stCxn id="4" idx="1"/>
            <a:endCxn id="5" idx="0"/>
          </p:cNvCxnSpPr>
          <p:nvPr/>
        </p:nvCxnSpPr>
        <p:spPr>
          <a:xfrm rot="10800000" flipV="1">
            <a:off x="1331913" y="1989138"/>
            <a:ext cx="1511300" cy="719137"/>
          </a:xfrm>
          <a:prstGeom prst="bentConnector2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hape 16"/>
          <p:cNvCxnSpPr>
            <a:stCxn id="7" idx="2"/>
            <a:endCxn id="11" idx="1"/>
          </p:cNvCxnSpPr>
          <p:nvPr/>
        </p:nvCxnSpPr>
        <p:spPr>
          <a:xfrm rot="16200000" flipH="1">
            <a:off x="1691482" y="4725194"/>
            <a:ext cx="865187" cy="1584325"/>
          </a:xfrm>
          <a:prstGeom prst="bentConnector2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19"/>
          <p:cNvCxnSpPr>
            <a:stCxn id="10" idx="2"/>
            <a:endCxn id="11" idx="3"/>
          </p:cNvCxnSpPr>
          <p:nvPr/>
        </p:nvCxnSpPr>
        <p:spPr>
          <a:xfrm rot="5400000">
            <a:off x="6011862" y="4868863"/>
            <a:ext cx="936625" cy="1225550"/>
          </a:xfrm>
          <a:prstGeom prst="bentConnector2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8" idx="2"/>
            <a:endCxn id="9" idx="0"/>
          </p:cNvCxnSpPr>
          <p:nvPr/>
        </p:nvCxnSpPr>
        <p:spPr>
          <a:xfrm>
            <a:off x="7092950" y="3213100"/>
            <a:ext cx="0" cy="287338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9" idx="2"/>
            <a:endCxn id="10" idx="0"/>
          </p:cNvCxnSpPr>
          <p:nvPr/>
        </p:nvCxnSpPr>
        <p:spPr>
          <a:xfrm>
            <a:off x="7092950" y="4076700"/>
            <a:ext cx="0" cy="360363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5" idx="2"/>
            <a:endCxn id="6" idx="0"/>
          </p:cNvCxnSpPr>
          <p:nvPr/>
        </p:nvCxnSpPr>
        <p:spPr>
          <a:xfrm>
            <a:off x="1331913" y="3284538"/>
            <a:ext cx="0" cy="288925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6" idx="2"/>
            <a:endCxn id="7" idx="0"/>
          </p:cNvCxnSpPr>
          <p:nvPr/>
        </p:nvCxnSpPr>
        <p:spPr>
          <a:xfrm>
            <a:off x="1331913" y="4149725"/>
            <a:ext cx="0" cy="358775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276600" y="2636838"/>
            <a:ext cx="2232025" cy="57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Пропозиція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276600" y="3573463"/>
            <a:ext cx="2232025" cy="57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Страхові угоди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276600" y="4508500"/>
            <a:ext cx="2232025" cy="5762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Укладає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9" name="Прямая со стрелкой 38"/>
          <p:cNvCxnSpPr>
            <a:stCxn id="4" idx="2"/>
            <a:endCxn id="19" idx="0"/>
          </p:cNvCxnSpPr>
          <p:nvPr/>
        </p:nvCxnSpPr>
        <p:spPr>
          <a:xfrm>
            <a:off x="4392613" y="2276475"/>
            <a:ext cx="0" cy="360363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36" idx="2"/>
            <a:endCxn id="37" idx="0"/>
          </p:cNvCxnSpPr>
          <p:nvPr/>
        </p:nvCxnSpPr>
        <p:spPr>
          <a:xfrm>
            <a:off x="4392613" y="4149725"/>
            <a:ext cx="0" cy="358775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37" idx="2"/>
            <a:endCxn id="11" idx="0"/>
          </p:cNvCxnSpPr>
          <p:nvPr/>
        </p:nvCxnSpPr>
        <p:spPr>
          <a:xfrm>
            <a:off x="4392613" y="5084763"/>
            <a:ext cx="0" cy="576262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stCxn id="19" idx="2"/>
            <a:endCxn id="36" idx="0"/>
          </p:cNvCxnSpPr>
          <p:nvPr/>
        </p:nvCxnSpPr>
        <p:spPr>
          <a:xfrm>
            <a:off x="4392613" y="3213100"/>
            <a:ext cx="0" cy="360363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/>
            <a:r>
              <a:rPr lang="uk-UA" smtClean="0"/>
              <a:t>Страховий договір</a:t>
            </a:r>
            <a:endParaRPr lang="ru-RU" smtClean="0"/>
          </a:p>
        </p:txBody>
      </p:sp>
      <p:sp>
        <p:nvSpPr>
          <p:cNvPr id="19458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ru-RU" sz="2400" smtClean="0"/>
              <a:t>Договір страхування (поліс) — письмова угода між страхувальником і страховиком, згідно з якою страховик бере на себе зобов'язання у разі настання страхового випадку виплатити страхову суму або відшкодувати завданий збиток у межах страхової суми страхувальнику чи іншій особі, визначеній страхувальником.</a:t>
            </a:r>
          </a:p>
        </p:txBody>
      </p:sp>
      <p:pic>
        <p:nvPicPr>
          <p:cNvPr id="1027" name="Picture 3" descr="F:\ИРКЕВИЧ\УНИВЕР\3\фінансі\11_23\1260287820_price_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4037013"/>
            <a:ext cx="3849688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F:\ИРКЕВИЧ\УНИВЕР\3\фінансі\11_23\avto31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4005263"/>
            <a:ext cx="3810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/>
              <a:t>Договір</a:t>
            </a:r>
            <a:r>
              <a:rPr lang="ru-RU" dirty="0" smtClean="0"/>
              <a:t> </a:t>
            </a:r>
            <a:r>
              <a:rPr lang="ru-RU" dirty="0" err="1" smtClean="0"/>
              <a:t>страхування</a:t>
            </a:r>
            <a:r>
              <a:rPr lang="ru-RU" dirty="0" smtClean="0"/>
              <a:t> повинен </a:t>
            </a:r>
            <a:r>
              <a:rPr lang="ru-RU" dirty="0" err="1" smtClean="0"/>
              <a:t>містити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68313" y="1535113"/>
          <a:ext cx="8153400" cy="5018087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76700"/>
                <a:gridCol w="4076700"/>
              </a:tblGrid>
              <a:tr h="463558"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err="1" smtClean="0"/>
                        <a:t>назву</a:t>
                      </a:r>
                      <a:r>
                        <a:rPr lang="ru-RU" sz="2200" b="0" dirty="0" smtClean="0"/>
                        <a:t> документа</a:t>
                      </a:r>
                      <a:endParaRPr lang="ru-RU" sz="2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err="1" smtClean="0"/>
                        <a:t>назву</a:t>
                      </a:r>
                      <a:r>
                        <a:rPr lang="ru-RU" sz="2200" b="0" dirty="0" smtClean="0"/>
                        <a:t> та адресу страховика</a:t>
                      </a:r>
                      <a:endParaRPr lang="ru-RU" sz="2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1069026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err="1" smtClean="0"/>
                        <a:t>прізвище</a:t>
                      </a:r>
                      <a:r>
                        <a:rPr lang="ru-RU" sz="2200" dirty="0" smtClean="0"/>
                        <a:t>, </a:t>
                      </a:r>
                      <a:r>
                        <a:rPr lang="ru-RU" sz="2200" dirty="0" err="1" smtClean="0"/>
                        <a:t>ім'я</a:t>
                      </a:r>
                      <a:r>
                        <a:rPr lang="ru-RU" sz="2200" dirty="0" smtClean="0"/>
                        <a:t>, по </a:t>
                      </a:r>
                      <a:r>
                        <a:rPr lang="ru-RU" sz="2200" dirty="0" err="1" smtClean="0"/>
                        <a:t>батькові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або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назву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страхувальника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і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його</a:t>
                      </a:r>
                      <a:r>
                        <a:rPr lang="ru-RU" sz="2200" dirty="0" smtClean="0"/>
                        <a:t> адресу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err="1" smtClean="0"/>
                        <a:t>зазначення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об'єкта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страхування</a:t>
                      </a:r>
                      <a:endParaRPr lang="ru-RU" sz="2200" dirty="0"/>
                    </a:p>
                  </a:txBody>
                  <a:tcPr/>
                </a:tc>
              </a:tr>
              <a:tr h="463558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err="1" smtClean="0"/>
                        <a:t>розмір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страхової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суми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err="1" smtClean="0"/>
                        <a:t>перелік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страхових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випадків</a:t>
                      </a:r>
                      <a:endParaRPr lang="ru-RU" sz="2200" dirty="0"/>
                    </a:p>
                  </a:txBody>
                  <a:tcPr/>
                </a:tc>
              </a:tr>
              <a:tr h="1069026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err="1" smtClean="0"/>
                        <a:t>визначення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розміру</a:t>
                      </a:r>
                      <a:r>
                        <a:rPr lang="ru-RU" sz="2200" dirty="0" smtClean="0"/>
                        <a:t> тарифу, </a:t>
                      </a:r>
                      <a:r>
                        <a:rPr lang="ru-RU" sz="2200" dirty="0" err="1" smtClean="0"/>
                        <a:t>розмір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страхових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внесків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і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терміни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їх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сплати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строк </a:t>
                      </a:r>
                      <a:r>
                        <a:rPr lang="ru-RU" sz="2200" dirty="0" err="1" smtClean="0"/>
                        <a:t>дії</a:t>
                      </a:r>
                      <a:r>
                        <a:rPr lang="ru-RU" sz="2200" dirty="0" smtClean="0"/>
                        <a:t> договору</a:t>
                      </a:r>
                      <a:endParaRPr lang="ru-RU" sz="2200" dirty="0"/>
                    </a:p>
                  </a:txBody>
                  <a:tcPr/>
                </a:tc>
              </a:tr>
              <a:tr h="1395673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порядок </a:t>
                      </a:r>
                      <a:r>
                        <a:rPr lang="ru-RU" sz="2200" dirty="0" err="1" smtClean="0"/>
                        <a:t>зміни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і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припинення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дії</a:t>
                      </a:r>
                      <a:r>
                        <a:rPr lang="ru-RU" sz="2200" dirty="0" smtClean="0"/>
                        <a:t> договору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права та </a:t>
                      </a:r>
                      <a:r>
                        <a:rPr lang="ru-RU" sz="2200" dirty="0" err="1" smtClean="0"/>
                        <a:t>обов'язки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сторін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і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відповідальність</a:t>
                      </a:r>
                      <a:r>
                        <a:rPr lang="ru-RU" sz="2200" dirty="0" smtClean="0"/>
                        <a:t> за </a:t>
                      </a:r>
                      <a:r>
                        <a:rPr lang="ru-RU" sz="2200" dirty="0" err="1" smtClean="0"/>
                        <a:t>невиконання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або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неналежне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виконання</a:t>
                      </a:r>
                      <a:r>
                        <a:rPr lang="ru-RU" sz="2200" dirty="0" smtClean="0"/>
                        <a:t> умов договору</a:t>
                      </a:r>
                      <a:endParaRPr lang="ru-RU" sz="2200" dirty="0"/>
                    </a:p>
                  </a:txBody>
                  <a:tcPr/>
                </a:tc>
              </a:tr>
              <a:tr h="463558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err="1" smtClean="0"/>
                        <a:t>інші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умови</a:t>
                      </a:r>
                      <a:r>
                        <a:rPr lang="ru-RU" sz="2200" dirty="0" smtClean="0"/>
                        <a:t> за </a:t>
                      </a:r>
                      <a:r>
                        <a:rPr lang="ru-RU" sz="2200" dirty="0" err="1" smtClean="0"/>
                        <a:t>згодою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сторін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err="1" smtClean="0"/>
                        <a:t>підписи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сторін</a:t>
                      </a:r>
                      <a:endParaRPr lang="ru-RU" sz="2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/>
            <a:r>
              <a:rPr lang="uk-UA" smtClean="0"/>
              <a:t>Страховий внесок</a:t>
            </a:r>
            <a:endParaRPr lang="ru-RU" smtClean="0"/>
          </a:p>
        </p:txBody>
      </p:sp>
      <p:sp>
        <p:nvSpPr>
          <p:cNvPr id="21506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ru-RU" smtClean="0"/>
              <a:t>Страховий внесок (insurance premium) - плата за страхування, яку страхувальник зобов'язаний внести страховику згідно з договором страхування.</a:t>
            </a:r>
          </a:p>
        </p:txBody>
      </p:sp>
      <p:pic>
        <p:nvPicPr>
          <p:cNvPr id="2050" name="Picture 2" descr="F:\ИРКЕВИЧ\УНИВЕР\3\фінансі\11_23\doplata-v-pensijni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3068638"/>
            <a:ext cx="5327650" cy="355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100" dirty="0" err="1" smtClean="0"/>
              <a:t>Розмір</a:t>
            </a:r>
            <a:r>
              <a:rPr lang="ru-RU" sz="3100" dirty="0" smtClean="0"/>
              <a:t> страхового </a:t>
            </a:r>
            <a:r>
              <a:rPr lang="ru-RU" sz="3100" dirty="0" err="1" smtClean="0"/>
              <a:t>внеску</a:t>
            </a:r>
            <a:r>
              <a:rPr lang="ru-RU" sz="3100" dirty="0" smtClean="0"/>
              <a:t> </a:t>
            </a:r>
            <a:r>
              <a:rPr lang="ru-RU" sz="3100" dirty="0" err="1" smtClean="0"/>
              <a:t>залежить</a:t>
            </a:r>
            <a:r>
              <a:rPr lang="ru-RU" sz="3100" dirty="0" smtClean="0"/>
              <a:t> </a:t>
            </a:r>
            <a:r>
              <a:rPr lang="ru-RU" sz="3100" dirty="0" err="1" smtClean="0"/>
              <a:t>від</a:t>
            </a:r>
            <a:r>
              <a:rPr lang="ru-RU" sz="3100" dirty="0" smtClean="0"/>
              <a:t> </a:t>
            </a:r>
            <a:r>
              <a:rPr lang="ru-RU" sz="3100" dirty="0" err="1" smtClean="0"/>
              <a:t>наступних</a:t>
            </a:r>
            <a:r>
              <a:rPr lang="ru-RU" sz="3100" dirty="0" smtClean="0"/>
              <a:t> </a:t>
            </a:r>
            <a:r>
              <a:rPr lang="ru-RU" sz="3100" dirty="0" err="1" smtClean="0"/>
              <a:t>факторів</a:t>
            </a:r>
            <a:r>
              <a:rPr lang="ru-RU" sz="3100" dirty="0" smtClean="0"/>
              <a:t>:</a:t>
            </a:r>
            <a:endParaRPr lang="ru-RU" dirty="0"/>
          </a:p>
        </p:txBody>
      </p:sp>
      <p:sp>
        <p:nvSpPr>
          <p:cNvPr id="22530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ru-RU" smtClean="0"/>
              <a:t>страхової суми (вартості транспортного засобу);</a:t>
            </a:r>
          </a:p>
          <a:p>
            <a:r>
              <a:rPr lang="ru-RU" smtClean="0"/>
              <a:t>обраних страхових ризиків (повне КАСКО чи окремі ризики);</a:t>
            </a:r>
          </a:p>
          <a:p>
            <a:r>
              <a:rPr lang="ru-RU" smtClean="0"/>
              <a:t>умов зберігання і експлуатації транспортного засобу.</a:t>
            </a:r>
          </a:p>
        </p:txBody>
      </p:sp>
      <p:pic>
        <p:nvPicPr>
          <p:cNvPr id="3074" name="Picture 2" descr="F:\ИРКЕВИЧ\УНИВЕР\3\фінансі\11_23\67340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4292600"/>
            <a:ext cx="356235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/>
            <a:r>
              <a:rPr lang="uk-UA" smtClean="0"/>
              <a:t>Страхове відшкодування</a:t>
            </a:r>
            <a:endParaRPr lang="ru-RU" smtClean="0"/>
          </a:p>
        </p:txBody>
      </p:sp>
      <p:sp>
        <p:nvSpPr>
          <p:cNvPr id="23554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ru-RU" smtClean="0"/>
              <a:t>Страхове відшкодування - страхова виплата, яка здійснюється страховиком у межах страхової суми за договорами майнового страхування і страхування відповідальності при настанні страхового випадку.</a:t>
            </a:r>
          </a:p>
        </p:txBody>
      </p:sp>
      <p:pic>
        <p:nvPicPr>
          <p:cNvPr id="4098" name="Picture 2" descr="F:\ИРКЕВИЧ\УНИВЕР\3\фінансі\11_23\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3789363"/>
            <a:ext cx="307975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F:\ИРКЕВИЧ\УНИВЕР\3\фінансі\11_23\1252251074_1245533465_6908_m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47160">
            <a:off x="827088" y="4365625"/>
            <a:ext cx="28638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/>
              <a:t>Розмір</a:t>
            </a:r>
            <a:r>
              <a:rPr lang="ru-RU" dirty="0" smtClean="0"/>
              <a:t> страхового </a:t>
            </a:r>
            <a:r>
              <a:rPr lang="ru-RU" dirty="0" err="1" smtClean="0"/>
              <a:t>відшкодування</a:t>
            </a:r>
            <a:r>
              <a:rPr lang="ru-RU" dirty="0" smtClean="0"/>
              <a:t> </a:t>
            </a:r>
            <a:r>
              <a:rPr lang="ru-RU" dirty="0" err="1" smtClean="0"/>
              <a:t>залежить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…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188" y="2781300"/>
            <a:ext cx="2447925" cy="24479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Страхова сума </a:t>
            </a:r>
            <a:r>
              <a:rPr lang="ru-RU" dirty="0" err="1">
                <a:solidFill>
                  <a:schemeClr val="tx1"/>
                </a:solidFill>
              </a:rPr>
              <a:t>характеризує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масштаби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даної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страхової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операції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тобто</a:t>
            </a:r>
            <a:r>
              <a:rPr lang="ru-RU" dirty="0">
                <a:solidFill>
                  <a:schemeClr val="tx1"/>
                </a:solidFill>
              </a:rPr>
              <a:t> на яку суму застраховано той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інший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об’єкт</a:t>
            </a:r>
            <a:r>
              <a:rPr lang="ru-RU" dirty="0">
                <a:solidFill>
                  <a:schemeClr val="tx1"/>
                </a:solidFill>
              </a:rPr>
              <a:t>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40425" y="2781300"/>
            <a:ext cx="2447925" cy="24479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tx1"/>
                </a:solidFill>
              </a:rPr>
              <a:t>Страховий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збиток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являє</a:t>
            </a:r>
            <a:r>
              <a:rPr lang="ru-RU" dirty="0">
                <a:solidFill>
                  <a:schemeClr val="tx1"/>
                </a:solidFill>
              </a:rPr>
              <a:t> собою </a:t>
            </a:r>
            <a:r>
              <a:rPr lang="ru-RU" dirty="0" err="1">
                <a:solidFill>
                  <a:schemeClr val="tx1"/>
                </a:solidFill>
              </a:rPr>
              <a:t>вартісну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оцінку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заподіяних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застрахованому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втрат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6" name="Picture 2" descr="F:\ИРКЕВИЧ\УНИВЕР\3\фінансі\11_23\12534850148480.jpg"/>
          <p:cNvPicPr>
            <a:picLocks noChangeAspect="1" noChangeArrowheads="1"/>
          </p:cNvPicPr>
          <p:nvPr/>
        </p:nvPicPr>
        <p:blipFill>
          <a:blip r:embed="rId2"/>
          <a:srcRect r="14648"/>
          <a:stretch>
            <a:fillRect/>
          </a:stretch>
        </p:blipFill>
        <p:spPr bwMode="auto">
          <a:xfrm>
            <a:off x="3348038" y="4986338"/>
            <a:ext cx="236855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6375" y="1773238"/>
            <a:ext cx="5975350" cy="719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…</a:t>
            </a:r>
            <a:r>
              <a:rPr lang="ru-RU" dirty="0" err="1">
                <a:solidFill>
                  <a:schemeClr val="tx1"/>
                </a:solidFill>
              </a:rPr>
              <a:t>двох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чинників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страхової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</a:t>
            </a:r>
            <a:r>
              <a:rPr lang="ru-RU" dirty="0">
                <a:solidFill>
                  <a:schemeClr val="tx1"/>
                </a:solidFill>
              </a:rPr>
              <a:t> страхового </a:t>
            </a:r>
            <a:r>
              <a:rPr lang="ru-RU" dirty="0" err="1">
                <a:solidFill>
                  <a:schemeClr val="tx1"/>
                </a:solidFill>
              </a:rPr>
              <a:t>збитку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6000" b="1" kern="1300" spc="130" dirty="0" smtClean="0">
                <a:solidFill>
                  <a:srgbClr val="00B050"/>
                </a:solidFill>
                <a:latin typeface="Gabriola" pitchFamily="82" charset="0"/>
              </a:rPr>
              <a:t>КІНЕЦЬ</a:t>
            </a:r>
            <a:endParaRPr lang="ru-RU" sz="6000" b="1" kern="1300" spc="130" dirty="0">
              <a:solidFill>
                <a:srgbClr val="00B050"/>
              </a:solidFill>
              <a:latin typeface="Gabriola" pitchFamily="82" charset="0"/>
            </a:endParaRPr>
          </a:p>
        </p:txBody>
      </p:sp>
      <p:sp>
        <p:nvSpPr>
          <p:cNvPr id="25602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7170" name="Picture 2" descr="F:\ИРКЕВИЧ\УНИВЕР\3\фінансі\11_23\00a4890a5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124200"/>
            <a:ext cx="91455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254</TotalTime>
  <Words>361</Words>
  <Application>Microsoft Office PowerPoint</Application>
  <PresentationFormat>Экран (4:3)</PresentationFormat>
  <Paragraphs>70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13</vt:i4>
      </vt:variant>
    </vt:vector>
  </HeadingPairs>
  <TitlesOfParts>
    <vt:vector size="27" baseType="lpstr">
      <vt:lpstr>Calibri</vt:lpstr>
      <vt:lpstr>Arial</vt:lpstr>
      <vt:lpstr>Wingdings</vt:lpstr>
      <vt:lpstr>Wingdings 2</vt:lpstr>
      <vt:lpstr>Tw Cen MT</vt:lpstr>
      <vt:lpstr>Gabriola</vt:lpstr>
      <vt:lpstr>Обычная</vt:lpstr>
      <vt:lpstr>Обычная</vt:lpstr>
      <vt:lpstr>Обычная</vt:lpstr>
      <vt:lpstr>Обычная</vt:lpstr>
      <vt:lpstr>Обычная</vt:lpstr>
      <vt:lpstr>Обычная</vt:lpstr>
      <vt:lpstr>Обычная</vt:lpstr>
      <vt:lpstr>Обычная</vt:lpstr>
      <vt:lpstr>ВІДНОСИНИ МІЖ СТРАХОВОЮ КОМПАНІЄЮ (СТРАХОВИКОМ) ТА ПІДПРИЄМСТВОМ (СТРАХУВАЛЬНИКОМ).</vt:lpstr>
      <vt:lpstr>А що таке страхування?</vt:lpstr>
      <vt:lpstr>Слайд 3</vt:lpstr>
      <vt:lpstr>Страховик?</vt:lpstr>
      <vt:lpstr>Страхувальник?</vt:lpstr>
      <vt:lpstr>Схема взаємовідносин між страховиком та страхувальником</vt:lpstr>
      <vt:lpstr>Страховий договір</vt:lpstr>
      <vt:lpstr>Договір страхування повинен містити:</vt:lpstr>
      <vt:lpstr>Страховий внесок</vt:lpstr>
      <vt:lpstr>Розмір страхового внеску залежить від наступних факторів:</vt:lpstr>
      <vt:lpstr>Страхове відшкодування</vt:lpstr>
      <vt:lpstr>Розмір страхового відшкодування залежить від…</vt:lpstr>
      <vt:lpstr>КІНЕЦЬ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Ira</dc:creator>
  <cp:lastModifiedBy>Admin</cp:lastModifiedBy>
  <cp:revision>26</cp:revision>
  <dcterms:created xsi:type="dcterms:W3CDTF">2011-10-07T15:53:46Z</dcterms:created>
  <dcterms:modified xsi:type="dcterms:W3CDTF">2011-10-31T07:49:11Z</dcterms:modified>
</cp:coreProperties>
</file>