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9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12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6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9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10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F2B17-5D56-4539-9AE8-082791967955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30267E1-4B3B-4BFC-BBD8-C62877FD6F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DB7E3-E2A0-48E2-AB89-30911CD0E09D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3B490-3FCE-4790-BCEB-E5964F4E4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6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7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8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35CB4-3AC3-4AC8-A18B-1CC5078DBDE7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700EC-6C8F-47D9-9FAC-38D8416D60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F55D2-ED42-4E02-8E53-FAC924061C83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587D8-2074-40B4-A8DB-241A30D52B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6753D-4CD0-4F71-A114-84958A09FB27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AEFF3-E1E3-4D2D-8F54-D23ED7A578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D7DA6-B1BC-41A9-926A-BB9F714B023C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39BCC-24A7-4618-AD9C-A6EE5FDF21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47704-8B0F-4F99-B42E-90B9F28D927E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160A3-7710-4339-A34F-8DE65273A6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Скругленный прямоугольник 8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A08B7-894A-47D9-8175-9E9247DE6670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6B18E-6FA4-4F3F-A176-D94D8A9755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1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2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13081-6CE2-4817-A390-D669A2D23AAF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699B1-ECDC-454B-8B09-A9CD872D38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CE034-EADA-45DB-8E29-2EC5386237A9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7C010-6125-4673-9376-A8FD809C00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1ED29-0973-43F2-9270-1F9EB3DCBBD6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1884F-532E-410B-8EAC-948FA7159B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Заголовок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9E64FDE8-AE77-4636-849B-D93AAC05FB11}" type="datetimeFigureOut">
              <a:rPr lang="en-US"/>
              <a:pPr>
                <a:defRPr/>
              </a:pPr>
              <a:t>12/20/2011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7BCA10E2-242A-4F2E-A593-73F5D798E5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74" r:id="rId8"/>
    <p:sldLayoutId id="2147483675" r:id="rId9"/>
    <p:sldLayoutId id="2147483666" r:id="rId10"/>
    <p:sldLayoutId id="214748366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fontAlgn="base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fontAlgn="base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375"/>
        </a:spcBef>
        <a:spcAft>
          <a:spcPct val="0"/>
        </a:spcAft>
        <a:buClr>
          <a:srgbClr val="F6C0AA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375"/>
        </a:spcBef>
        <a:spcAft>
          <a:spcPct val="0"/>
        </a:spcAft>
        <a:buClr>
          <a:srgbClr val="1B587C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75"/>
        </a:spcBef>
        <a:spcAft>
          <a:spcPct val="0"/>
        </a:spcAft>
        <a:buClr>
          <a:srgbClr val="1B587C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r>
              <a:rPr lang="uk-UA" b="1" smtClean="0"/>
              <a:t>Способи та форми організації бізнесу</a:t>
            </a:r>
            <a:endParaRPr lang="uk-UA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914400" y="1143000"/>
            <a:ext cx="7772400" cy="1143000"/>
          </a:xfrm>
        </p:spPr>
        <p:txBody>
          <a:bodyPr/>
          <a:lstStyle/>
          <a:p>
            <a:r>
              <a:rPr lang="uk-UA" smtClean="0"/>
              <a:t>На даному етапі розвитку суспільства економічні процеси відбуваються у таких рівнях:</a:t>
            </a:r>
          </a:p>
        </p:txBody>
      </p:sp>
      <p:sp>
        <p:nvSpPr>
          <p:cNvPr id="14338" name="Содержимое 2"/>
          <p:cNvSpPr>
            <a:spLocks noGrp="1"/>
          </p:cNvSpPr>
          <p:nvPr>
            <p:ph sz="quarter" idx="1"/>
          </p:nvPr>
        </p:nvSpPr>
        <p:spPr>
          <a:xfrm>
            <a:off x="1143000" y="2667000"/>
            <a:ext cx="7772400" cy="4572000"/>
          </a:xfrm>
        </p:spPr>
        <p:txBody>
          <a:bodyPr/>
          <a:lstStyle/>
          <a:p>
            <a:r>
              <a:rPr lang="uk-UA" sz="2800" smtClean="0"/>
              <a:t>у домашньому (сімейному) господарстві;</a:t>
            </a:r>
          </a:p>
          <a:p>
            <a:r>
              <a:rPr lang="uk-UA" sz="2800" smtClean="0"/>
              <a:t>у комерційних і некомерційних організаціях (фірмах, підприємствах тощо); </a:t>
            </a:r>
          </a:p>
          <a:p>
            <a:r>
              <a:rPr lang="uk-UA" sz="2800" smtClean="0"/>
              <a:t>на суспільному рівні (держава, міжнародні відносини).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smtClean="0"/>
              <a:t>На кожному із цих рівнів головною метою суб</a:t>
            </a:r>
            <a:r>
              <a:rPr lang="en-US" smtClean="0"/>
              <a:t>’</a:t>
            </a:r>
            <a:r>
              <a:rPr lang="uk-UA" smtClean="0"/>
              <a:t>єктів економіки є задоволення власних потреб та отримання благ.</a:t>
            </a:r>
          </a:p>
          <a:p>
            <a:r>
              <a:rPr lang="uk-UA" smtClean="0"/>
              <a:t>Для цього необхідні гроші.</a:t>
            </a:r>
          </a:p>
          <a:p>
            <a:r>
              <a:rPr lang="uk-UA" smtClean="0"/>
              <a:t>Щоб їх отримати, необхідно вести діяльність, яку прийнято називати бізнесом.</a:t>
            </a:r>
          </a:p>
          <a:p>
            <a:pPr>
              <a:buFont typeface="Wingdings 2" pitchFamily="18" charset="2"/>
              <a:buNone/>
            </a:pPr>
            <a:endParaRPr lang="uk-UA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371600"/>
            <a:ext cx="77724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err="1" smtClean="0"/>
              <a:t>Бізнес</a:t>
            </a:r>
            <a:r>
              <a:rPr lang="ru-RU" dirty="0" smtClean="0"/>
              <a:t> —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діяльність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метою </a:t>
            </a:r>
            <a:r>
              <a:rPr lang="ru-RU" dirty="0" err="1" smtClean="0"/>
              <a:t>отримання</a:t>
            </a:r>
            <a:r>
              <a:rPr lang="ru-RU" dirty="0" smtClean="0"/>
              <a:t> </a:t>
            </a:r>
            <a:r>
              <a:rPr lang="ru-RU" dirty="0" err="1" smtClean="0"/>
              <a:t>прибутку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err="1" smtClean="0"/>
              <a:t>Синонімом</a:t>
            </a:r>
            <a:r>
              <a:rPr lang="ru-RU" dirty="0" smtClean="0"/>
              <a:t> </a:t>
            </a:r>
            <a:r>
              <a:rPr lang="ru-RU" dirty="0" err="1" smtClean="0"/>
              <a:t>бізнесу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підприємництво</a:t>
            </a:r>
            <a:r>
              <a:rPr lang="ru-RU" dirty="0" smtClean="0"/>
              <a:t>.</a:t>
            </a:r>
            <a:endParaRPr lang="uk-UA" dirty="0"/>
          </a:p>
        </p:txBody>
      </p:sp>
      <p:pic>
        <p:nvPicPr>
          <p:cNvPr id="16386" name="Picture 2" descr="http://artlife.rv.ua/uploads/Image/pages/buisnes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2895600"/>
            <a:ext cx="428625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772400" cy="1143000"/>
          </a:xfrm>
        </p:spPr>
        <p:txBody>
          <a:bodyPr/>
          <a:lstStyle/>
          <a:p>
            <a:r>
              <a:rPr lang="uk-UA" smtClean="0"/>
              <a:t>Головними ознаками бізнесу є:</a:t>
            </a:r>
          </a:p>
        </p:txBody>
      </p:sp>
      <p:sp>
        <p:nvSpPr>
          <p:cNvPr id="17410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590800"/>
            <a:ext cx="7772400" cy="2209800"/>
          </a:xfrm>
        </p:spPr>
        <p:txBody>
          <a:bodyPr/>
          <a:lstStyle/>
          <a:p>
            <a:r>
              <a:rPr lang="uk-UA" smtClean="0"/>
              <a:t>ініціативність; </a:t>
            </a:r>
          </a:p>
          <a:p>
            <a:r>
              <a:rPr lang="uk-UA" smtClean="0"/>
              <a:t>самостійність у прийнятті господрських рішень;</a:t>
            </a:r>
          </a:p>
          <a:p>
            <a:r>
              <a:rPr lang="uk-UA" smtClean="0"/>
              <a:t>діяльність на власний ризик;</a:t>
            </a:r>
          </a:p>
          <a:p>
            <a:r>
              <a:rPr lang="uk-UA" smtClean="0"/>
              <a:t>творчий підхід до справи.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914400"/>
            <a:ext cx="77724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/>
              <a:t>Перед безпосередньою діяльністю необхідно скласти бізнес-план.</a:t>
            </a:r>
            <a:endParaRPr lang="uk-UA" dirty="0"/>
          </a:p>
        </p:txBody>
      </p:sp>
      <p:pic>
        <p:nvPicPr>
          <p:cNvPr id="18434" name="Picture 2" descr="Бизнес-план изготовления композиций объемных слепков ручек и ножек | www.happy-hand.dp.u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158908">
            <a:off x="612775" y="2501900"/>
            <a:ext cx="2370138" cy="348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4" descr="http://biznessplann.ru/wp-content/uploads/2010/12/business-plan-pictu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75912">
            <a:off x="2768600" y="2419350"/>
            <a:ext cx="3429000" cy="266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6" descr="http://biznessplann.ru/wp-content/uploads/2011/01/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834875">
            <a:off x="5707063" y="3259138"/>
            <a:ext cx="2952750" cy="208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smtClean="0"/>
              <a:t>Мета бізнес-плану:</a:t>
            </a:r>
            <a:endParaRPr lang="uk-UA" smtClean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uk-UA" dirty="0" smtClean="0"/>
              <a:t>розробка стратегії фірми,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uk-UA" dirty="0" smtClean="0"/>
              <a:t>виявлення слабких і сильних сторін фірми,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uk-UA" dirty="0" smtClean="0"/>
              <a:t>аналіз ринку та галузі, в якій планує свою діяльність фірма,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uk-UA" dirty="0" smtClean="0"/>
              <a:t>аналіз конкурентів,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uk-UA" dirty="0" smtClean="0"/>
              <a:t>відповіді на питання: хто є споживачем фірми та, що йому потрібно аби він купував наш товар?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uk-UA" dirty="0" smtClean="0"/>
              <a:t>визначення можливих </a:t>
            </a:r>
            <a:r>
              <a:rPr lang="uk-UA" dirty="0" err="1" smtClean="0"/>
              <a:t>туднощів</a:t>
            </a:r>
            <a:r>
              <a:rPr lang="uk-UA" dirty="0" smtClean="0"/>
              <a:t> при веденні бізнесу,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uk-UA" dirty="0" smtClean="0"/>
              <a:t>знаходження джерел фінансування бізнесу, ресурсів та матеріальної бази бізнесу.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uk-UA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838200"/>
            <a:ext cx="77724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/>
              <a:t>Види бізнесу залежать від форм власності і його організаційних форм.</a:t>
            </a:r>
            <a:endParaRPr lang="uk-UA" dirty="0"/>
          </a:p>
        </p:txBody>
      </p:sp>
      <p:pic>
        <p:nvPicPr>
          <p:cNvPr id="20482" name="Picture 2" descr="http://www.rabotai.in/zarabotok_v_seti2/index27.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5300" y="2286000"/>
            <a:ext cx="5321300" cy="363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/>
              <a:t>Організаційні форми підприємництва: </a:t>
            </a:r>
            <a:endParaRPr lang="uk-UA" dirty="0"/>
          </a:p>
        </p:txBody>
      </p:sp>
      <p:sp>
        <p:nvSpPr>
          <p:cNvPr id="21506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smtClean="0"/>
              <a:t>державні;</a:t>
            </a:r>
          </a:p>
          <a:p>
            <a:r>
              <a:rPr lang="uk-UA" smtClean="0"/>
              <a:t>орендні; </a:t>
            </a:r>
          </a:p>
          <a:p>
            <a:r>
              <a:rPr lang="uk-UA" smtClean="0"/>
              <a:t>індивідуальні; </a:t>
            </a:r>
          </a:p>
          <a:p>
            <a:r>
              <a:rPr lang="uk-UA" smtClean="0"/>
              <a:t>приватні; </a:t>
            </a:r>
          </a:p>
          <a:p>
            <a:r>
              <a:rPr lang="uk-UA" smtClean="0"/>
              <a:t>спільні;</a:t>
            </a:r>
          </a:p>
          <a:p>
            <a:r>
              <a:rPr lang="uk-UA" smtClean="0"/>
              <a:t>сімейні; </a:t>
            </a:r>
          </a:p>
          <a:p>
            <a:r>
              <a:rPr lang="uk-UA" smtClean="0"/>
              <a:t>товариства;</a:t>
            </a:r>
          </a:p>
          <a:p>
            <a:r>
              <a:rPr lang="uk-UA" smtClean="0"/>
              <a:t>та інші.</a:t>
            </a:r>
          </a:p>
          <a:p>
            <a:endParaRPr lang="uk-UA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За розміром бізнес поділяють на:</a:t>
            </a:r>
          </a:p>
        </p:txBody>
      </p:sp>
      <p:sp>
        <p:nvSpPr>
          <p:cNvPr id="22530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1676400"/>
          </a:xfrm>
        </p:spPr>
        <p:txBody>
          <a:bodyPr/>
          <a:lstStyle/>
          <a:p>
            <a:r>
              <a:rPr lang="uk-UA" smtClean="0"/>
              <a:t>малий,</a:t>
            </a:r>
          </a:p>
          <a:p>
            <a:r>
              <a:rPr lang="uk-UA" smtClean="0"/>
              <a:t>середній,</a:t>
            </a:r>
          </a:p>
          <a:p>
            <a:r>
              <a:rPr lang="uk-UA" smtClean="0"/>
              <a:t>великий.</a:t>
            </a:r>
          </a:p>
          <a:p>
            <a:endParaRPr lang="uk-UA" smtClean="0"/>
          </a:p>
        </p:txBody>
      </p:sp>
      <p:pic>
        <p:nvPicPr>
          <p:cNvPr id="22531" name="Picture 2" descr="http://t1.gstatic.com/images?q=tbn:ANd9GcTQNJaLE58C3MpjwpUbnfFQS8y2XYVTgPQIGfVfH9G7qzZf7AOAK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605760">
            <a:off x="893763" y="3722688"/>
            <a:ext cx="262890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 descr="http://t0.gstatic.com/images?q=tbn:ANd9GcT5cIrFV49ctk-FUQJ_cAb8waFGtXYF_FoD81MLkdH5YaUvTeufvxTVrIXD1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105773">
            <a:off x="3276600" y="3733800"/>
            <a:ext cx="2657475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10" descr="http://www.agrotex.com.ua/datas/upload/img/sugar%20factor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845549">
            <a:off x="5962650" y="4254500"/>
            <a:ext cx="2619375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/>
              <a:t>Підприємницький бізнес підрозділяється на:</a:t>
            </a:r>
            <a:endParaRPr lang="uk-UA" dirty="0"/>
          </a:p>
        </p:txBody>
      </p:sp>
      <p:sp>
        <p:nvSpPr>
          <p:cNvPr id="23554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1600200"/>
          </a:xfrm>
        </p:spPr>
        <p:txBody>
          <a:bodyPr/>
          <a:lstStyle/>
          <a:p>
            <a:r>
              <a:rPr lang="uk-UA" smtClean="0"/>
              <a:t>виробничий,</a:t>
            </a:r>
          </a:p>
          <a:p>
            <a:r>
              <a:rPr lang="uk-UA" smtClean="0"/>
              <a:t>комерційний,</a:t>
            </a:r>
          </a:p>
          <a:p>
            <a:r>
              <a:rPr lang="uk-UA" smtClean="0"/>
              <a:t>фінансовий.</a:t>
            </a:r>
          </a:p>
        </p:txBody>
      </p:sp>
      <p:sp>
        <p:nvSpPr>
          <p:cNvPr id="23555" name="AutoShape 2" descr="data:image/jpeg;base64,/9j/4AAQSkZJRgABAQAAAQABAAD/2wCEAAkGBhQSERQUExQWFRQVGBgXFxcYGBgYFRUWGBUVFRQUGBQXHCYeGBokHBQUHy8gJCcpLCwsFx4xNTAqNSYrLCkBCQoKDgwOGg8PGiwlHyQqLCosLCkqLCwsLCwsLCwsKSwsLCwsLCwsLCksKSksLCwpLCwsLCwsLCwsLCwsLCksLP/AABEIAL8BBwMBIgACEQEDEQH/xAAcAAABBQEBAQAAAAAAAAAAAAAFAQIDBAYABwj/xABLEAABAwIDBAUIBQkGBQUAAAABAAIRAyEEEjEFQVFhBhMicYEHMkKRobHB0RQjUrLwJTNicnN0gpLCFSRDU7PhNDWi0vEWF4Ojw//EABkBAAMBAQEAAAAAAAAAAAAAAAECAwAEBf/EAC8RAAICAQMDAQgBBAMAAAAAAAABAhEDEiExBEFREyIyYXGBkbHw0UJSocEUM2L/2gAMAwEAAhEDEQA/APT8qUBOhdC8E9OxsLk4hdCwLI4XQrFKlvKlLAtYNdFEMnRKaR4K42mBolQ1MzyFBcp61JQgJk7HTsRIU+EkIhsjhdlT4XQiEZCVlInQJYVmgyB3pZOkK3Q+i2GhI+qBqntKjfSlcmS6tE1V7jBigbXTxUlDMbXFMFxmBJMbgASTryTNk7Vp1atakwhzqJZJFwQ9sgg77hw8AuZSlIrKCSsL5VBWpBTtTiFWO25O6KtOnyUhankJQFp3JjN2NTHuUpCr4gWWiuxluI197KSsYuqTDBXYitPcnlCmV0WzqdSFXqVLpXKJ7Ukol4pWc2twUtRwIlVg2E5olRlHYq0uQfiaEmy5EqlJck9SS2sfUvBoJHD2ptuHtT4XQvYs8YTI3iUoojj7EhK5q1rwbfyShq6EjXJYQ2JnJpCVKEGkwrYYoKjOCsSmuE7gstmOmVoSQrGQcPam5B+ITjaihjMfTpXqPZTBIALnBokiYvF/kVPlXl/SzaD/AKa8h9QZYa0EZcoewMqZWEGZjXevR8BWZTwlJ73BjG0aRc51g0dWy5lEd7FrKpqTYhCuj+3WYqmXtgQ97coMkAOhjiCAQSIMIqHBLJCvcbVddSuNlDVjcp2DshRyL2QPagLt7rG0SadNtQ+kHvDG5YOYklpkbojevK+ie0sRSxVLqWNcXWNMPyCo0wYLtAbAix04SvXdo18t/YNTY2XnHQwH6ZRMDUjX9JvJQ6dpJqi9PS2z1YGQDvIHuHrSlRslONYTCabSIUNquiFxdaV3WtOh0UbnXlLqVDpEweq9R0p5kpHgQki7kMkkV36KtUVpMLRvVZlouisXWVSvjI3WVjFOA0QTFPJdCmp2dMI2rYYZVBEp5eAJss/9IcBEqD6YW70srkPoQZr42DyXII7FZhIlco+mVSielFNhPhdC9U8AZCcGpUoCJrGhqeuXJqEbEK5cuSmGOcklOeExAohSo4TkkImR5J0x/wCMef2fiNxW029RnZJndQpH1NpnwWC6S1KjsU41KbaZlnZa8PEAHKQWiIOsL0PbY/JTv3an9ymtwmXlygF5MsOZxDg6G54LY1MAh2af0tI8VuoWP8mbfq8R+1/pYtnCyewsnuAdvdImYfM0k9YWEtABcSbhgAANydOMHVFNl481MOypeSD5wyuEPc3tNgQ7s3HEbl535RnVPpIkjIGOygZiQJkh27MCDBH2lr+hozbNwt/QMnic7t55yo5pVBtDOKpNku19qChTNQsqVReQxmYtsSHEbm2gndK862XtdtGq2ofRzOA0zEEENBiJXo75BI3GRfWDY+9eVYjDaQTIdqTm3wCQbFc+CmmW00en9FduuxVKXhwcw5XOIhpcGjNDh2XEHMJFog70WxD+U81k/JWwjD12kyBVtbSWCfcFq8U4tFgpdQqZKK9qiGnTgK1h5i6jBkDRLWrEBTixpXLYnc1Vqj4mUzDY3NY6pMTSzTCvrrg0Y06kOY8EWTazrXUFJ4p7rq69oc1I8jY7Wl/AA1GnMeCqVjuGpRfaTWNbE34cVnX4yDotGLZ2wmmrJn4IkgbyqOJwRaTIV0bQmDJ+SsVPrGZtdULkimwNwD+1fRcpqOGe0y0C+9KrxlGtyTTvY9ChISnFJC7GeIIFJlTFmqvT2lmeykCXMmS8FrIHnOBFyBzhHXGCblwFQlN1E1ASFYHFdPa0Szqo45CR7XIW/wApGLH+Sf8A4z8Hqa6mDVL8Fn0mRc19z1Arl5nS8qddvn0qLhyzs+JC13RfpWMa15FJ1M0y0OkhzSXAkZXC+7QgahGLT3JyxSjyg45MTpXIijVyckWsJ5D0uP8Ae6phzZc2xBBnLc33FbzbQ/JTv3an9ymsN00P97qxGrfCKXBbrbn/ACp37vT+5TQXus6Je9H98AvyZfm8R+1/patnCxnkyP1eI/a/0tW0RTJz9798HmnlEogYiRMupuJkkjhYGwHILW9BR+TsP+ofvvWT8olVpxOUEFzaTswESJmAStX0CP5Nw/6rv9R6jLiVlJ+5Eb0h2kMO0OcBBMXOWDBdqd/ZNl5nVlzZBsTMiftWIJXpPSqq19BzHNDhY3uBBN9DBjevNXVB1Yy3O7S9wo4KSdHRFPSrNt5LnZaNe8nrvGzYWwLy8aWXnvQHEECvmsS9p1n0XWRvbPSdmHiKgzxLQdIk5jBIt2SNdSFLJqc9Ijxb6jStpQLpXGBfRMe/M1jm7wD4ESmVH8VJbMRJsF4lpa6WnVWaNYgX196kNDrDZStwFtVmzolkjVMqOJmUzam0zTYMup9gRCnhIN0H2/iKclt8zRyhGG7NFxlJIA18Y5xuSoKhjkp6FEvdAElMxmFdJgGJXVqSOjTsVBjIstD0dqNdSdGua/qss3W2VVB/NuvyKP7AwrqdO4guMwd24ITyQS2JpS7hR7VyfK5I/gFM0q5cosZi20qb6jvNptLz3NBMfDxXoI8Q8+6ddNa1DFOp4dwAp08tSRLc7+1mG/M1uWP1jYrMY2s6k0OaBmfmpkkbniHHXWNFVxI66rmqZ8zn5qsNl4cXF1TK3g0EAfqoptem3KzNm17OWPO9EOk+bEzF9FKck2j2YYVjil3BWP2iabur7JAvJkG/dbcqDtqcm+Dj8lb2y+KrgC4aWBgaDcCLoRV3yTbjOvBGEIvsFpomr7QkGGiRec1o32hENidN6+EFRlEMBqmmMzu0WFuYkhmhkGIKAMHnXGh48+XipW4yoCGB5yyWRwaSHvaJEiXXMXK6oQiuxzT3RsK/lZxBJqdW0tcXZaeZwY1oplhBiDUJNQOJJgZLDeK+G8qOLaKFMFgbSALoaJqtGjHTOUBlpF5AMrL4bAuqdSxmVz6jyGtMlsviMxFm+aZbMx3J9RtIBjRJrS8VDPZ6sBraYbxl2ckxpHcqUq4IaI3wfQlLaObDNrhsZqQqhpuRLOsy21O6yzvRjpk7GVoDMrMz728zqw6m2LkumSYtopei5FbY9HrSXDqXTqLU3PDJLbiAxotwQLyZUYqVIiA+Nd3UAD3hceTZ0vh+RYRTUr7X+AV0xP8Ae687nN3z/h8lutvD8lu/d6f3GLBdM8I1uLrMBMS0yXFzpdRk9omdT4Qt30iJ/so2JmhTmN3YYZN9Ev8ATQ8nvB/vYHeTI/V4j9r/AEtW0WG8mTnf3kZTlz62gOi4N5uI3LcrWTye8zzzylUwK9IgCTRqzYAntN1O9aLoEfydh+5/+q9Z7yl/n6P7Gr95qbh61duxabqJAAbV6x2aHtYKrictrk9oagiyHKZVq4RQQ6WbVbSoPcQCHu6ts+i5zXQ6IMwRKw7HTTae46Ebxuiy1fR9lV1HNX7Qe1gEuzFwIDg5wIt2S0cbysrigWg7wHaAGbH9ZQxbWjqa2s0XQcDNWBFs7e4dkqn032YaeJDnOzNcAckaNY9rSyZ7Q7ROg1RjyZtDxiHx6TLHdYqLygj+8Uv1f/0YTKC2m2JquWleDbbM/MUSf8qn/ptTMRSBFrz7l2z2ZsLSHGlT+41R0qWXVxI0jmky0mc+PydTGSbJGYy99FO+oJgXBUZpAarjssmnyiZ+IaGucDOUE25LCYusXOLnTLjPr0W4y2IByzvG5YfaVYmo6ZsTc62Oq68TtlMNKwr0coAuLjMtFh370XrYMF0kWGnfMqj0ewZHb4iNfVyRlwRkrRpyqexRrqs5sIhXiEOr1xlteOClporjdolY7kkVfCYzOSLyI/ELk3IzVM2BCzHT3HZaLaQ1qGXRrkYQd/F/Vj1rTrA9JqprYsi+WnDPVdxHeT7F29RP08d+Tz+ixepmV8LczuCwdQGWGoH1Bq10FwJ7ebeWmHexWtoYcjKASJsY0LTFjykD1LSbO2CHjQ6zoJ13pu2Nl5SLb14b6pvfseysmNz0nne3aP1pmNB7kCrU+8ATEbz+CVsdu4TtEwsxiqHH3L2Oly3FGyYtge0GHXmBGg0AcAp6BjrI6sy0iajZdILDFIm4qXF7WDl1PDnK926I79be1FcHs2maWLdUu9tDPT4MPW06bjHpENPvXoKaujz8kaRJsbYpxLmUmZqWGfWo03Egda8PNY0qkxrDaoO7zbGE7E4do2ZRcGgOOMrNzQMxa2iA1pdqQFrdlV3PxUvGV4x2Ga8CS0PH00uykjtNvYrK4v8A5Vh+eMxH+kEzlsctty+34Z6Z0TwZq7Iw9MOy56JBMZrOc8OESNQSNd6z3ko/xZ4j/SaDr3LWdBB+TcL+yHvesr5KNK36wvb/ACm/NcmXb/AkeJ/vkCdMGxjawkmC25Mn8xpYBb/bo/Jb/wB2Z9ymsB0vd/fqt5lzT66NtF6Dt1v5LqfuzfuMSX7P2KS5h++AR5Mj2MT+1/patqVivJh+bxP7X+lq2qRsnk95/vY838pmFPXsdmddjrWgRExabnirOAP5AfP2Kw/+10aJvlI/O0/1KludjKpU9pZdhZGtc4k1GGGuIbNUklxAhsNcHSSAjFtr6lmvZiF9gNb9DD5OUCnEXlwY3NzOhKx1bEAk2MFxiWnjz0Wq6OY2liMC6k9pDKVOmXHtiTmqAuBbw6ubcXArHVKDWi3oude4sCYMTpbRTjHTaLKbkza+S09jEfrt+KqeUUObXpFxbkc12SJzdksJzTbnZT+SuoCzERftD4/ND/KWKnXsLvzcEMvN7OccsdmZE/qhNW9El/2m+2RUH0ejf/DZ9xqnIGnwXnG0cY7D1sHWaZL6dEEOaHNEsLXEXBnszbRbrCYgvGZsXiO4iQVyZrTFWOlZBin9W+QfDip+uzsmNUEx+2Q/EOpCOw1rp5lxDvVZEDi25AAQTvA0HeoNOkdem4p9yzSqS0gzpBOiG7U2DnaDTjMDeTqOaJYZ5LSRGuisUHDLMiLmd3O6srW6JOTi2Ddm4d7GNAAE+d4KxUrkTb/ZDdnbYD8dXpipmptptIbLcoIIzFsa2d7Cmbd2kBma3g2SOel9yKT79x4+1IoYzapzEKvTqE3mDrG4odWxA3CUX2NhHvbJaQ3cSYcDvIb9nvVZKkdKkk6LWAxzc3as4iJ3HelQfG1C2rG+Tca70qnHgWfJ6iVjqdQHaEW/PH75+ELYrAYOr+UieOIq/wDS9w+C6+qWpR+aOHo9tb/8v8Gr2LjQQ64Aa0H1kj4IZtjaQOkLPYfagyv7W5gyj03Znn+Vtz6lUxWNkjmF42Rzlihg7K393Z34+ljHI5/vBFtjFgk93wWfrkHUDzx6gFPtXE9ozw9sFCcTVs4/pEey3vXodNhqKOnJk2o42pHuB/mgpMTVID4304PMF1x4wlxjcoPAhsXBGvEeChxgPa5sb7XFd0Vvfx/g4JM3eIqdXjXVy5+Sni6WdgGYObmxhL8uuZkOdb0S6xhZzGD8lYbf/e8RcaH6sX5rS7BxfW16dQi78XhnHvLMcT79Oax+Kru/s/DsLYb9IruY4aHsBr2O+y4GCNxB3QutbqjhV6q+X+z1zopQzbLwzczm/Ut7TTDhDiRBgrM+SZkNrgay2J49U3hzWk6LEM2dhnFxA6qnJJ7IEkaaCVnPJSfz/e3/AEmLhySu/p+QRW0gB0le/wCn1cxaXNe0WktMUBeSOZsvRtvmNl1P3Zv3GLzjpQ6dpV/2oHj9HYvRNsML9mFouXUKYHMljEJtRim/CHe7h8/4BPkvP1eJ/bf0NW2KwXQDGMw7MQKzm0ya1gTc9gEwBJjmtX/6jw3+fT8THrkKcn4FyJ6mZDykz1lO/oVN/wCru3arPYDaz2bOqUgQGPD5nXWMo74RDygbQo1K1J9KqHZqdTNDyY80N7PozfvhZtu0GMwoY6znB97OmTIsJI8QtolpVef5OrFp0rV4LeBxT+oyh5AFPidA+sY5+cVG6C0iARLuY0dF/EFDKO1hkyw4dgicsmQ9x0daId3yqf8AagYDGZxzTpAIyxfnvV1hlbM5xSR6h5Mj/wAR/By4od5SNpA1xROrAHDuexsz3QofJrtwMNbO13ayZYyQIkmS5zQNQl8o9drq0te1w7OhB/w+RPBRcXGdMlFr1H8v4LfSANbS2bVytc4dWBmaDMMe4tJ1LTOiJdFtv1K7aoe1gFNrCwNBAl2YXBJsMoQDbe02VMLgAHAlmTNG7sO+Sd0Lc765rTBy053ixeYtughQypuDv4/ktGCaSZBTqluPradtrnEgzcljheBvJGiN4DEEuLW66xy71msMAMc7sOphzXdl2rQWtcNTvEL0DBUGfRmFjQQ8NM6Em8ku14hbK9l8kWjPSvqLSzNY6+tgOZtKTpPX6rBvyQDAaJNxMQQNS4axyKmpNHWy+A1vmT9ozfhIDY9aAdPtpUw3ICHPLHANGoNiDEcAR4pIbySIT9qR5w/FuzudmLicxLpNzc3J1BSO2pUIa0vdDfNGYwBbdOiQ7PqT5hHIwDBBvBMwqtSg5ouOMxB9oXrKIjkbDoG0F1R1QZsuUhpbveYL72MGLc5W2p4gF7wdInnabz3e5eedFdq5XVJhwLQe1mAEOaT5oPDRabG9JKFOo9wqMMtc3suGpIGpMaBednjJ5NkdEWtJo6WGY0kCC4G+hcJ0neLdyVee4rp/lq1nUgz6wsJLiNWNyejG695XLf8AEy/0/kj60e7Pagfx4rympiz9MLWuyvdUxLs2UuLB1tVxcGgXOUGOCFY7p9iHyBVLGk6Mm/8AESSs4MQdZvJvJndJnXiupRlNe0g4cXp3utzSMr5nNLHhoaxovN5BzCSNYtzSYjEHPTvYi/db5oBh8V2m8yERq1/rGRw+LVGWGn9DseQpbRxPbdfjbw7lSdXk6+lPjrMRyCix9Umo+LwTN+66hLXAC0Tv8JAXdjxpJHNLJZYdiHkQZ5WG+/BLiS+TmIiBMC+WTlGnFNq0S0GTJ753hQPJzGx19V7KiXgjKRp+i5xRyCjVoMd9IZHWA3q9XXyPgDzAOsBA3uCpYo1voOHLnM6jrq+RoB6wVA0dYXHQtNoGqD0sa+mWPY4tcJMjWZIn1E+tNOKJAZPZbLgIFi4CTMTu3lOuCL5s3mx+mmN+jUqdClS6uiG0y50El0Oe2S5zYkNdyGXW6C7F6T4jDU6vU5IdGYuaC5ssDBADgZgA2CBdcRSyiIcMxBA1GhvpGY+tVKtW2jbxr7uV4U1jT5RrSsMYzb76lZ9Zxbne4PMNMTlDOOkBFsT5Sa7qIpSxrAzJ5rrgBoB1sRk9pWOp1SXA2meUerwVrrd2UWABPGCTMRbcPBGWKD2aBqsLYDpZUpODuw6C6c9Jzg4OaGlhJGkhpEQZHMo7/wC41UNgYTCC1nGibwI0m6w2eABe99TxnRKXy51hv8bzfks8MH2M5Xuw7t7pR9I6supUaWRpb2GuGacsk90W7yhH05keie9zrexQHDAyYA13cyb+uPAKJjQJ7ju7wnjCK2QNTCLsWBuEX0O4yRdLQxzix2UW3kCQ20AT4aKk53nDmJ9SkpXY42sd+vDfcrOCo2oP7A25ToCoalClWJAytfHFo7OZpzazAi29Q9INoUqtZz6dEURAljHNLAcsGzQALgnRZypWgtA4e5NGL5H18u5D0Veo3qBzFbYY9rGik1hGXt73gSCTa4JvqruysVkZUcADYataRr6Jd5uuo4LLtqgz2fdPDgrOCxfagSJBGtuPDklngWmkPHM73NCNtsa7MzDsD4jMXPO6DDRDAT3KGrt6oY3Rwc7jPxQovTH1EFBCSySfc0OyultajLWxDpJ3kPDSGulwOnDQqDE9KMS4kms6TqQGgnxDUBpVe2PxuUzyh6UNV0vsBTlXJYftGoSSXuk631UBxbho4hQucoKr1ZIm2wjQ2i/JUZmOV+UuFocWk5Tpukqm9MwT7u7k561Uw3aI3FckclT0KWS9W8Pj3taWBxa2pAdoJDTLROoEyhwepBVjKRrdRo9HUEMOR1ggiATF9b6Dirbn/Wsvu49yGYN5L2AG5PDXuHFEm0nF4e0OcxohzshhpMRmPozFpUZQ3v4A1bAvEuHWHtNEkCSbAcTA5JlSoAB2gddDp5w/3VTGVx1h7zr8koMj8QupQpIg57l+tWBFjIJnfftN4qvVqgu1B0G+8TKhpus3u/rapMDgC8lx7LQ4iTqeIaN/uFllBJAtvg59Tst4X96TPfwV84SkAAZMcXHjfSE6nhaR0bPHtOj3oWjOyj1ggAzGW+k+iVG4MzGS4A8II8CUU+hUuA9bj8UpwdHgP+r5oqSQrVgRmrY4nirtLDvcJDSQbTu8DvV76NR1ge3u+0rhrA/Z8Wj1AE2Hcs2mBIpVqINBjWgGpYkCM1gZn2b1RGz6uZ3Yd7OXPRGhXH6PdlbHvXCoD9n+RvzWTSC1YMbg3geafWPmoBs2pJJYdI1b80aLhoY/kb806eY/kagmkDSwG7A1JPZOo3jh3pnVVwC3KGMJ1cWxb8bgjXXCY/oHjeEKxlZzzmLXDgA0wBwED/ynUrFaorvwoOrgDp5ruM2M2SDBt+33WPyUNSpUmzH/AMrj8E0Gr/lv/kd8lTTKidosOwo3Ob/EHfBqdhqOV05m77DNw4FqrgVtOqf/ACnny5ruqr/5T/5VtLo1hDMPtD2/JRuH6TfWfkuw+zahAzkMGoGWXX47gp/7LtGc6z5g7vtKbikPuypTZDgczYB4/wCynrOmYc2d34hO/sr9N38rf+5Ods6fSP8AKP8AuQ2BTK5HMeveq9Rh5esK+NnR6TtI81v/AHck07OH2nepvzRVGplLCy0kki4+0FJUqgnUesKd2zhHnO46N+ajOzRxd/0/NHZuwbrYgL/xmHzXKR2BHF3sXI7GtkLXJ4dMKOBwHtSGOSWjptkrKxbcHS470ZodNKtOMzGOAEQWkWHHKRPes+4rRdEKmG6xz8Rctjq2locyd7nNOsWgaalTyxhpuaugwlK6i6LtLpxQd52HEnUtLTv0gt+KnGN2bV1ouZO/q79/YIkdy2z8VRxLAz6mq2LFv1b2jg0t80W7kHxHQ2m67KlRn63bb4uadLrhjPE3ta+p0OOTlpMA4fY2Fe94ZW6toyZZzhzuzLj2gYA0jfB5ITUcSQ1l5IY0d5AF+ZMnvK0VboXUElrw8G+rrQIuRM+IQjE9H6zBLqZIFyWw4cd2ivGcW/e+5KUZV7v2Ln/orc9zXGbnOL8YAcIF/FCamFAe6m3sNbn0P2QSYdvJgXVGptBjfOYW97SPC6bVxIgOix0/i096uoS5bIymuKLmwdltqZ3Pvlyw0njJJiROgG9F6uxqAMOptaeGaownwa6FlquNNKLAze54d3eruD6bmmMvVhzL2JPh6rrSx5Je1Fv5GjkgtpIsY7CUqTvq2yRF3PLwCdInRQ4Sq+rMFoh7WXBJl0wbd2i7FY8Vj1obkDyDlmctssTA4Klg8c2nmAl0uFRxEgjLMsAIIJvOYplGTT8iuSv4BpuzqmcsNRggB05XRcxEGCqnXPALcwJGa+6GzPPd7U9nSGkH5y57ARlu0OOYHMQQzLaDqoOuEkyIc10E2nNMDfc8EqjJchbj2ObWqZDDrjUmbSYaIT31arey69SYIzWmYAB+KhY/sHnHD7RPjvVjGv8ArpiD1gt4iwyz7ERSvicbWpkB7MszHamYiYg81Xdth43e1yIbefmIJmWtcYOYHz6c6tG7MhfUB1h38gPmnVNJtAladIfU2y8G8Dvzj3qI7dfuym/PTjqj42hUAAJAMC4Jm44TrEetB9qYtzi1pcXuzB4kNsbwJi821Wg4ydUaSaXJE/bD5tpu7J+aY3a7zw0+yfir2Eblc7rabDmMzDeybyACLC+gK7Hsp5SGMYHWu0NkDwPwR1QuqBUquwX/AG3UBvHu9qmG2p1zTyLfdlUVLCAuOZpIi0Ztf4UlTCM3Zh4n4sVfYFWokbtQlzQC4S4AzlPuAUY2mby50ydDzTKdABzSDoQdQmOwhvfed3NGoi20SO2kdzn+KZ9OcfSd61GaB4j1popH8FGo9gNse7E1PtOvzUZxD/tO9ZTeo5JppcinSQorqz+LvauUeVcmoAUbJ0jxTxTdvyj+JvzT6TIaTPhGvJD8oXKlZ1ydUXK1KB5zPB7T7ioC8DePA/JQlqRydRJymWcPtZzTIMRvWgwHTeqyLz3jXv4rJZV0JcnT48nKNDNOPDPVMJ0+ZUEPbB3xv+IR3A7ao1YJe0mey10dmN4B3/NeJU6pB1sp6e0C06n8fj2Ljl0Ne4zqj1f9yPbK1KlUBlrHA7jBB9coTjuiOHeMvVxv7HZAi40K87wvSF7dHFaLZ3Ttzdb9653izY+P8Fllxz2YWrdAMPUF3u4iREaAzB5aSO5BMd5Oy0S0zfRjmvOsDswDw3rRUemjHt80SYjlzVmniqTgMpI9qC6jJDa39Q+ljlxRhquxKlMtplpABsXDK12pMG4m/G6qu6M1A5xAJBDhZs682EyvSaNAvmCHNHcZPLh4JcRRpWzUGl26Ja7ncHTmrR6mXYnLpkeV4nZTgMpyzJMFxZcgD0miNNFY6lxytA7QgwZMZRxbqV6HV2Wx2j30xvaIeDyJfMobX6LyeyaZF7waRbwHYmZ425q/r2lZF4K4Mc+jJjSARG+9jEwkpYE5cs+aA2RY5pmeG/ij+I2C6mR50ut2S2qHd419ypvwLmk+aSTPazUyDwG6EVk8E/TfcCVdlVpkVDPMmedxIVcYCu30Z7iPdqtCaTgZNKp3tIqCO66jGKYLZsvJzS34j3KvqS8CaF5AYxFQec1w5wfeoW7Ry1c++2vJaZpHox4EfIJtSmD5zZ72z7brKcf7TOL8gRu1hvTn45hMi1hO+8QT65Kvv2bRd6DZ5WPsI9ygqdH6Z0zN8fmFl6fyA9Y2ljgG+dcnhujWe9WsPtPXtHSwm02An3+CHu6OH0anrHyPwUT9iVm/ZPjH3gEXCD7g1SXYNsxpeQC4G+pa0xxMEKF2IadaVOP1BPiWnVBX4au30Hd4v92VD9Mc2xkd8j3rei+wfV8mgZRpOn6oCAXOIc8QLDjxIHioX4aidA8fxg+9qFU9quAImzgAfAg+8BccdOsLenNA1xYQbhWAzBcODo+Fk2pSpweyRvmdPXuUP0tRYnEy0gb0EpNmbRDUeCeyD43nmuTcK8RfVKrNtbInV9yY1QBbVQApzymgoJbF5O2cSla8AeaD6/gUjilbp60RDuu/RZ6vmUnXHg3+UJCF2VHYU57z+AFCQpyE1xRTAyAEhStrlNK4BO6fILLNLGkK/httOadUHTM11KWGMh1llE2uC6VOCNYHpfclx5XEiBHxXm1GtrfQT3qcYgg68CuOfRR7HTDqmj1qhtunU4fwn4Ja9RrjDXRx+QXltHaJG9FcL0je3fPfdc0unyQ91l1nhLlG4OCPAEexRVGODYAtwJt6jMILhOlYsHA94+SOYbbLX6G3MFScpR95FUovhlUYJgaJYLb5cD65PuTHYMPs12UTpV7Yj+EfBEK1Vrj3QmdUNyeM4vgVwfzBdTorPmspO503ZD6gR7QqGK2Kaepq0twnK9s8AbT61oDRSfSHjfpxg+wqqlLyTcY+P39+Jm+oqaCrSfyeCw+0Ee1d1FQf4E86ZB+474LRv2gD59Nj+8CfWh+JoNcZYBT5CTI7zp6kynLuhXCPZgZ+MYDDs7DwcB7nj4pzcSyQBUbJ085s+LSQjYoVI88xwdD2+35KtiNkzd9Ck/fLewfZCCyw4YHilyilmPCe7I73gOUFfEtA7QMc2vH3pClfgqXGrTPe149RulZgKn+HWa7kQ5p+IVE0TcWUamEpPj6sOneA0/dIKq1tiUuBb/ER94FEMTTqs/OUgRxBafiCq7cc0/aHcT7jKqpy7Mm4rugcdicHEcjDva0qvV2U8aEH2e9GXPB3z3t+IUbwf/B+BTrLIm4oAOwbx6J8IPuXIu943+0D4JFT1X4F0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uk-UA">
              <a:latin typeface="Cambria" pitchFamily="18" charset="0"/>
            </a:endParaRPr>
          </a:p>
        </p:txBody>
      </p:sp>
      <p:sp>
        <p:nvSpPr>
          <p:cNvPr id="23556" name="AutoShape 4" descr="data:image/jpeg;base64,/9j/4AAQSkZJRgABAQAAAQABAAD/2wCEAAkGBhQSERQUExQWFRQVGBgXFxcYGBgYFRUWGBUVFRQUGBQXHCYeGBokHBQUHy8gJCcpLCwsFx4xNTAqNSYrLCkBCQoKDgwOGg8PGiwlHyQqLCosLCkqLCwsLCwsLCwsKSwsLCwsLCwsLCksKSksLCwpLCwsLCwsLCwsLCwsLCksLP/AABEIAL8BBwMBIgACEQEDEQH/xAAcAAABBQEBAQAAAAAAAAAAAAAFAQIDBAYABwj/xABLEAABAwIDBAUIBQkGBQUAAAABAAIRAyEEEjEFQVFhBhMicYEHMkKRobHB0RQjUrLwJTNicnN0gpLCFSRDU7PhNDWi0vEWF4Ojw//EABkBAAMBAQEAAAAAAAAAAAAAAAECAwAEBf/EAC8RAAICAQMDAQgBBAMAAAAAAAABAhEDEiExBEFREyIyYXGBkbHw0UJSocEUM2L/2gAMAwEAAhEDEQA/APT8qUBOhdC8E9OxsLk4hdCwLI4XQrFKlvKlLAtYNdFEMnRKaR4K42mBolQ1MzyFBcp61JQgJk7HTsRIU+EkIhsjhdlT4XQiEZCVlInQJYVmgyB3pZOkK3Q+i2GhI+qBqntKjfSlcmS6tE1V7jBigbXTxUlDMbXFMFxmBJMbgASTryTNk7Vp1atakwhzqJZJFwQ9sgg77hw8AuZSlIrKCSsL5VBWpBTtTiFWO25O6KtOnyUhankJQFp3JjN2NTHuUpCr4gWWiuxluI197KSsYuqTDBXYitPcnlCmV0WzqdSFXqVLpXKJ7Ukol4pWc2twUtRwIlVg2E5olRlHYq0uQfiaEmy5EqlJck9SS2sfUvBoJHD2ptuHtT4XQvYs8YTI3iUoojj7EhK5q1rwbfyShq6EjXJYQ2JnJpCVKEGkwrYYoKjOCsSmuE7gstmOmVoSQrGQcPam5B+ITjaihjMfTpXqPZTBIALnBokiYvF/kVPlXl/SzaD/AKa8h9QZYa0EZcoewMqZWEGZjXevR8BWZTwlJ73BjG0aRc51g0dWy5lEd7FrKpqTYhCuj+3WYqmXtgQ97coMkAOhjiCAQSIMIqHBLJCvcbVddSuNlDVjcp2DshRyL2QPagLt7rG0SadNtQ+kHvDG5YOYklpkbojevK+ie0sRSxVLqWNcXWNMPyCo0wYLtAbAix04SvXdo18t/YNTY2XnHQwH6ZRMDUjX9JvJQ6dpJqi9PS2z1YGQDvIHuHrSlRslONYTCabSIUNquiFxdaV3WtOh0UbnXlLqVDpEweq9R0p5kpHgQki7kMkkV36KtUVpMLRvVZlouisXWVSvjI3WVjFOA0QTFPJdCmp2dMI2rYYZVBEp5eAJss/9IcBEqD6YW70srkPoQZr42DyXII7FZhIlco+mVSielFNhPhdC9U8AZCcGpUoCJrGhqeuXJqEbEK5cuSmGOcklOeExAohSo4TkkImR5J0x/wCMef2fiNxW029RnZJndQpH1NpnwWC6S1KjsU41KbaZlnZa8PEAHKQWiIOsL0PbY/JTv3an9ymtwmXlygF5MsOZxDg6G54LY1MAh2af0tI8VuoWP8mbfq8R+1/pYtnCyewsnuAdvdImYfM0k9YWEtABcSbhgAANydOMHVFNl481MOypeSD5wyuEPc3tNgQ7s3HEbl535RnVPpIkjIGOygZiQJkh27MCDBH2lr+hozbNwt/QMnic7t55yo5pVBtDOKpNku19qChTNQsqVReQxmYtsSHEbm2gndK862XtdtGq2ofRzOA0zEEENBiJXo75BI3GRfWDY+9eVYjDaQTIdqTm3wCQbFc+CmmW00en9FduuxVKXhwcw5XOIhpcGjNDh2XEHMJFog70WxD+U81k/JWwjD12kyBVtbSWCfcFq8U4tFgpdQqZKK9qiGnTgK1h5i6jBkDRLWrEBTixpXLYnc1Vqj4mUzDY3NY6pMTSzTCvrrg0Y06kOY8EWTazrXUFJ4p7rq69oc1I8jY7Wl/AA1GnMeCqVjuGpRfaTWNbE34cVnX4yDotGLZ2wmmrJn4IkgbyqOJwRaTIV0bQmDJ+SsVPrGZtdULkimwNwD+1fRcpqOGe0y0C+9KrxlGtyTTvY9ChISnFJC7GeIIFJlTFmqvT2lmeykCXMmS8FrIHnOBFyBzhHXGCblwFQlN1E1ASFYHFdPa0Szqo45CR7XIW/wApGLH+Sf8A4z8Hqa6mDVL8Fn0mRc19z1Arl5nS8qddvn0qLhyzs+JC13RfpWMa15FJ1M0y0OkhzSXAkZXC+7QgahGLT3JyxSjyg45MTpXIijVyckWsJ5D0uP8Ae6phzZc2xBBnLc33FbzbQ/JTv3an9ymsN00P97qxGrfCKXBbrbn/ACp37vT+5TQXus6Je9H98AvyZfm8R+1/patnCxnkyP1eI/a/0tW0RTJz9798HmnlEogYiRMupuJkkjhYGwHILW9BR+TsP+ofvvWT8olVpxOUEFzaTswESJmAStX0CP5Nw/6rv9R6jLiVlJ+5Eb0h2kMO0OcBBMXOWDBdqd/ZNl5nVlzZBsTMiftWIJXpPSqq19BzHNDhY3uBBN9DBjevNXVB1Yy3O7S9wo4KSdHRFPSrNt5LnZaNe8nrvGzYWwLy8aWXnvQHEECvmsS9p1n0XWRvbPSdmHiKgzxLQdIk5jBIt2SNdSFLJqc9Ijxb6jStpQLpXGBfRMe/M1jm7wD4ESmVH8VJbMRJsF4lpa6WnVWaNYgX196kNDrDZStwFtVmzolkjVMqOJmUzam0zTYMup9gRCnhIN0H2/iKclt8zRyhGG7NFxlJIA18Y5xuSoKhjkp6FEvdAElMxmFdJgGJXVqSOjTsVBjIstD0dqNdSdGua/qss3W2VVB/NuvyKP7AwrqdO4guMwd24ITyQS2JpS7hR7VyfK5I/gFM0q5cosZi20qb6jvNptLz3NBMfDxXoI8Q8+6ddNa1DFOp4dwAp08tSRLc7+1mG/M1uWP1jYrMY2s6k0OaBmfmpkkbniHHXWNFVxI66rmqZ8zn5qsNl4cXF1TK3g0EAfqoptem3KzNm17OWPO9EOk+bEzF9FKck2j2YYVjil3BWP2iabur7JAvJkG/dbcqDtqcm+Dj8lb2y+KrgC4aWBgaDcCLoRV3yTbjOvBGEIvsFpomr7QkGGiRec1o32hENidN6+EFRlEMBqmmMzu0WFuYkhmhkGIKAMHnXGh48+XipW4yoCGB5yyWRwaSHvaJEiXXMXK6oQiuxzT3RsK/lZxBJqdW0tcXZaeZwY1oplhBiDUJNQOJJgZLDeK+G8qOLaKFMFgbSALoaJqtGjHTOUBlpF5AMrL4bAuqdSxmVz6jyGtMlsviMxFm+aZbMx3J9RtIBjRJrS8VDPZ6sBraYbxl2ckxpHcqUq4IaI3wfQlLaObDNrhsZqQqhpuRLOsy21O6yzvRjpk7GVoDMrMz728zqw6m2LkumSYtopei5FbY9HrSXDqXTqLU3PDJLbiAxotwQLyZUYqVIiA+Nd3UAD3hceTZ0vh+RYRTUr7X+AV0xP8Ae687nN3z/h8lutvD8lu/d6f3GLBdM8I1uLrMBMS0yXFzpdRk9omdT4Qt30iJ/so2JmhTmN3YYZN9Ev8ATQ8nvB/vYHeTI/V4j9r/AEtW0WG8mTnf3kZTlz62gOi4N5uI3LcrWTye8zzzylUwK9IgCTRqzYAntN1O9aLoEfydh+5/+q9Z7yl/n6P7Gr95qbh61duxabqJAAbV6x2aHtYKrictrk9oagiyHKZVq4RQQ6WbVbSoPcQCHu6ts+i5zXQ6IMwRKw7HTTae46Ebxuiy1fR9lV1HNX7Qe1gEuzFwIDg5wIt2S0cbysrigWg7wHaAGbH9ZQxbWjqa2s0XQcDNWBFs7e4dkqn032YaeJDnOzNcAckaNY9rSyZ7Q7ROg1RjyZtDxiHx6TLHdYqLygj+8Uv1f/0YTKC2m2JquWleDbbM/MUSf8qn/ptTMRSBFrz7l2z2ZsLSHGlT+41R0qWXVxI0jmky0mc+PydTGSbJGYy99FO+oJgXBUZpAarjssmnyiZ+IaGucDOUE25LCYusXOLnTLjPr0W4y2IByzvG5YfaVYmo6ZsTc62Oq68TtlMNKwr0coAuLjMtFh370XrYMF0kWGnfMqj0ewZHb4iNfVyRlwRkrRpyqexRrqs5sIhXiEOr1xlteOClporjdolY7kkVfCYzOSLyI/ELk3IzVM2BCzHT3HZaLaQ1qGXRrkYQd/F/Vj1rTrA9JqprYsi+WnDPVdxHeT7F29RP08d+Tz+ixepmV8LczuCwdQGWGoH1Bq10FwJ7ebeWmHexWtoYcjKASJsY0LTFjykD1LSbO2CHjQ6zoJ13pu2Nl5SLb14b6pvfseysmNz0nne3aP1pmNB7kCrU+8ATEbz+CVsdu4TtEwsxiqHH3L2Oly3FGyYtge0GHXmBGg0AcAp6BjrI6sy0iajZdILDFIm4qXF7WDl1PDnK926I79be1FcHs2maWLdUu9tDPT4MPW06bjHpENPvXoKaujz8kaRJsbYpxLmUmZqWGfWo03Egda8PNY0qkxrDaoO7zbGE7E4do2ZRcGgOOMrNzQMxa2iA1pdqQFrdlV3PxUvGV4x2Ga8CS0PH00uykjtNvYrK4v8A5Vh+eMxH+kEzlsctty+34Z6Z0TwZq7Iw9MOy56JBMZrOc8OESNQSNd6z3ko/xZ4j/SaDr3LWdBB+TcL+yHvesr5KNK36wvb/ACm/NcmXb/AkeJ/vkCdMGxjawkmC25Mn8xpYBb/bo/Jb/wB2Z9ymsB0vd/fqt5lzT66NtF6Dt1v5LqfuzfuMSX7P2KS5h++AR5Mj2MT+1/patqVivJh+bxP7X+lq2qRsnk95/vY838pmFPXsdmddjrWgRExabnirOAP5AfP2Kw/+10aJvlI/O0/1KludjKpU9pZdhZGtc4k1GGGuIbNUklxAhsNcHSSAjFtr6lmvZiF9gNb9DD5OUCnEXlwY3NzOhKx1bEAk2MFxiWnjz0Wq6OY2liMC6k9pDKVOmXHtiTmqAuBbw6ubcXArHVKDWi3oude4sCYMTpbRTjHTaLKbkza+S09jEfrt+KqeUUObXpFxbkc12SJzdksJzTbnZT+SuoCzERftD4/ND/KWKnXsLvzcEMvN7OccsdmZE/qhNW9El/2m+2RUH0ejf/DZ9xqnIGnwXnG0cY7D1sHWaZL6dEEOaHNEsLXEXBnszbRbrCYgvGZsXiO4iQVyZrTFWOlZBin9W+QfDip+uzsmNUEx+2Q/EOpCOw1rp5lxDvVZEDi25AAQTvA0HeoNOkdem4p9yzSqS0gzpBOiG7U2DnaDTjMDeTqOaJYZ5LSRGuisUHDLMiLmd3O6srW6JOTi2Ddm4d7GNAAE+d4KxUrkTb/ZDdnbYD8dXpipmptptIbLcoIIzFsa2d7Cmbd2kBma3g2SOel9yKT79x4+1IoYzapzEKvTqE3mDrG4odWxA3CUX2NhHvbJaQ3cSYcDvIb9nvVZKkdKkk6LWAxzc3as4iJ3HelQfG1C2rG+Tca70qnHgWfJ6iVjqdQHaEW/PH75+ELYrAYOr+UieOIq/wDS9w+C6+qWpR+aOHo9tb/8v8Gr2LjQQ64Aa0H1kj4IZtjaQOkLPYfagyv7W5gyj03Znn+Vtz6lUxWNkjmF42Rzlihg7K393Z34+ljHI5/vBFtjFgk93wWfrkHUDzx6gFPtXE9ozw9sFCcTVs4/pEey3vXodNhqKOnJk2o42pHuB/mgpMTVID4304PMF1x4wlxjcoPAhsXBGvEeChxgPa5sb7XFd0Vvfx/g4JM3eIqdXjXVy5+Sni6WdgGYObmxhL8uuZkOdb0S6xhZzGD8lYbf/e8RcaH6sX5rS7BxfW16dQi78XhnHvLMcT79Oax+Kru/s/DsLYb9IruY4aHsBr2O+y4GCNxB3QutbqjhV6q+X+z1zopQzbLwzczm/Ut7TTDhDiRBgrM+SZkNrgay2J49U3hzWk6LEM2dhnFxA6qnJJ7IEkaaCVnPJSfz/e3/AEmLhySu/p+QRW0gB0le/wCn1cxaXNe0WktMUBeSOZsvRtvmNl1P3Zv3GLzjpQ6dpV/2oHj9HYvRNsML9mFouXUKYHMljEJtRim/CHe7h8/4BPkvP1eJ/bf0NW2KwXQDGMw7MQKzm0ya1gTc9gEwBJjmtX/6jw3+fT8THrkKcn4FyJ6mZDykz1lO/oVN/wCru3arPYDaz2bOqUgQGPD5nXWMo74RDygbQo1K1J9KqHZqdTNDyY80N7PozfvhZtu0GMwoY6znB97OmTIsJI8QtolpVef5OrFp0rV4LeBxT+oyh5AFPidA+sY5+cVG6C0iARLuY0dF/EFDKO1hkyw4dgicsmQ9x0daId3yqf8AagYDGZxzTpAIyxfnvV1hlbM5xSR6h5Mj/wAR/By4od5SNpA1xROrAHDuexsz3QofJrtwMNbO13ayZYyQIkmS5zQNQl8o9drq0te1w7OhB/w+RPBRcXGdMlFr1H8v4LfSANbS2bVytc4dWBmaDMMe4tJ1LTOiJdFtv1K7aoe1gFNrCwNBAl2YXBJsMoQDbe02VMLgAHAlmTNG7sO+Sd0Lc765rTBy053ixeYtughQypuDv4/ktGCaSZBTqluPradtrnEgzcljheBvJGiN4DEEuLW66xy71msMAMc7sOphzXdl2rQWtcNTvEL0DBUGfRmFjQQ8NM6Em8ku14hbK9l8kWjPSvqLSzNY6+tgOZtKTpPX6rBvyQDAaJNxMQQNS4axyKmpNHWy+A1vmT9ozfhIDY9aAdPtpUw3ICHPLHANGoNiDEcAR4pIbySIT9qR5w/FuzudmLicxLpNzc3J1BSO2pUIa0vdDfNGYwBbdOiQ7PqT5hHIwDBBvBMwqtSg5ouOMxB9oXrKIjkbDoG0F1R1QZsuUhpbveYL72MGLc5W2p4gF7wdInnabz3e5eedFdq5XVJhwLQe1mAEOaT5oPDRabG9JKFOo9wqMMtc3suGpIGpMaBednjJ5NkdEWtJo6WGY0kCC4G+hcJ0neLdyVee4rp/lq1nUgz6wsJLiNWNyejG695XLf8AEy/0/kj60e7Pagfx4rympiz9MLWuyvdUxLs2UuLB1tVxcGgXOUGOCFY7p9iHyBVLGk6Mm/8AESSs4MQdZvJvJndJnXiupRlNe0g4cXp3utzSMr5nNLHhoaxovN5BzCSNYtzSYjEHPTvYi/db5oBh8V2m8yERq1/rGRw+LVGWGn9DseQpbRxPbdfjbw7lSdXk6+lPjrMRyCix9Umo+LwTN+66hLXAC0Tv8JAXdjxpJHNLJZYdiHkQZ5WG+/BLiS+TmIiBMC+WTlGnFNq0S0GTJ753hQPJzGx19V7KiXgjKRp+i5xRyCjVoMd9IZHWA3q9XXyPgDzAOsBA3uCpYo1voOHLnM6jrq+RoB6wVA0dYXHQtNoGqD0sa+mWPY4tcJMjWZIn1E+tNOKJAZPZbLgIFi4CTMTu3lOuCL5s3mx+mmN+jUqdClS6uiG0y50El0Oe2S5zYkNdyGXW6C7F6T4jDU6vU5IdGYuaC5ssDBADgZgA2CBdcRSyiIcMxBA1GhvpGY+tVKtW2jbxr7uV4U1jT5RrSsMYzb76lZ9Zxbne4PMNMTlDOOkBFsT5Sa7qIpSxrAzJ5rrgBoB1sRk9pWOp1SXA2meUerwVrrd2UWABPGCTMRbcPBGWKD2aBqsLYDpZUpODuw6C6c9Jzg4OaGlhJGkhpEQZHMo7/wC41UNgYTCC1nGibwI0m6w2eABe99TxnRKXy51hv8bzfks8MH2M5Xuw7t7pR9I6supUaWRpb2GuGacsk90W7yhH05keie9zrexQHDAyYA13cyb+uPAKJjQJ7ju7wnjCK2QNTCLsWBuEX0O4yRdLQxzix2UW3kCQ20AT4aKk53nDmJ9SkpXY42sd+vDfcrOCo2oP7A25ToCoalClWJAytfHFo7OZpzazAi29Q9INoUqtZz6dEURAljHNLAcsGzQALgnRZypWgtA4e5NGL5H18u5D0Veo3qBzFbYY9rGik1hGXt73gSCTa4JvqruysVkZUcADYataRr6Jd5uuo4LLtqgz2fdPDgrOCxfagSJBGtuPDklngWmkPHM73NCNtsa7MzDsD4jMXPO6DDRDAT3KGrt6oY3Rwc7jPxQovTH1EFBCSySfc0OyultajLWxDpJ3kPDSGulwOnDQqDE9KMS4kms6TqQGgnxDUBpVe2PxuUzyh6UNV0vsBTlXJYftGoSSXuk631UBxbho4hQucoKr1ZIm2wjQ2i/JUZmOV+UuFocWk5Tpukqm9MwT7u7k561Uw3aI3FckclT0KWS9W8Pj3taWBxa2pAdoJDTLROoEyhwepBVjKRrdRo9HUEMOR1ggiATF9b6Dirbn/Wsvu49yGYN5L2AG5PDXuHFEm0nF4e0OcxohzshhpMRmPozFpUZQ3v4A1bAvEuHWHtNEkCSbAcTA5JlSoAB2gddDp5w/3VTGVx1h7zr8koMj8QupQpIg57l+tWBFjIJnfftN4qvVqgu1B0G+8TKhpus3u/rapMDgC8lx7LQ4iTqeIaN/uFllBJAtvg59Tst4X96TPfwV84SkAAZMcXHjfSE6nhaR0bPHtOj3oWjOyj1ggAzGW+k+iVG4MzGS4A8II8CUU+hUuA9bj8UpwdHgP+r5oqSQrVgRmrY4nirtLDvcJDSQbTu8DvV76NR1ge3u+0rhrA/Z8Wj1AE2Hcs2mBIpVqINBjWgGpYkCM1gZn2b1RGz6uZ3Yd7OXPRGhXH6PdlbHvXCoD9n+RvzWTSC1YMbg3geafWPmoBs2pJJYdI1b80aLhoY/kb806eY/kagmkDSwG7A1JPZOo3jh3pnVVwC3KGMJ1cWxb8bgjXXCY/oHjeEKxlZzzmLXDgA0wBwED/ynUrFaorvwoOrgDp5ruM2M2SDBt+33WPyUNSpUmzH/AMrj8E0Gr/lv/kd8lTTKidosOwo3Ob/EHfBqdhqOV05m77DNw4FqrgVtOqf/ACnny5ruqr/5T/5VtLo1hDMPtD2/JRuH6TfWfkuw+zahAzkMGoGWXX47gp/7LtGc6z5g7vtKbikPuypTZDgczYB4/wCynrOmYc2d34hO/sr9N38rf+5Ods6fSP8AKP8AuQ2BTK5HMeveq9Rh5esK+NnR6TtI81v/AHck07OH2nepvzRVGplLCy0kki4+0FJUqgnUesKd2zhHnO46N+ajOzRxd/0/NHZuwbrYgL/xmHzXKR2BHF3sXI7GtkLXJ4dMKOBwHtSGOSWjptkrKxbcHS470ZodNKtOMzGOAEQWkWHHKRPes+4rRdEKmG6xz8Rctjq2locyd7nNOsWgaalTyxhpuaugwlK6i6LtLpxQd52HEnUtLTv0gt+KnGN2bV1ouZO/q79/YIkdy2z8VRxLAz6mq2LFv1b2jg0t80W7kHxHQ2m67KlRn63bb4uadLrhjPE3ta+p0OOTlpMA4fY2Fe94ZW6toyZZzhzuzLj2gYA0jfB5ITUcSQ1l5IY0d5AF+ZMnvK0VboXUElrw8G+rrQIuRM+IQjE9H6zBLqZIFyWw4cd2ivGcW/e+5KUZV7v2Ln/orc9zXGbnOL8YAcIF/FCamFAe6m3sNbn0P2QSYdvJgXVGptBjfOYW97SPC6bVxIgOix0/i096uoS5bIymuKLmwdltqZ3Pvlyw0njJJiROgG9F6uxqAMOptaeGaownwa6FlquNNKLAze54d3eruD6bmmMvVhzL2JPh6rrSx5Je1Fv5GjkgtpIsY7CUqTvq2yRF3PLwCdInRQ4Sq+rMFoh7WXBJl0wbd2i7FY8Vj1obkDyDlmctssTA4Klg8c2nmAl0uFRxEgjLMsAIIJvOYplGTT8iuSv4BpuzqmcsNRggB05XRcxEGCqnXPALcwJGa+6GzPPd7U9nSGkH5y57ARlu0OOYHMQQzLaDqoOuEkyIc10E2nNMDfc8EqjJchbj2ObWqZDDrjUmbSYaIT31arey69SYIzWmYAB+KhY/sHnHD7RPjvVjGv8ArpiD1gt4iwyz7ERSvicbWpkB7MszHamYiYg81Xdth43e1yIbefmIJmWtcYOYHz6c6tG7MhfUB1h38gPmnVNJtAladIfU2y8G8Dvzj3qI7dfuym/PTjqj42hUAAJAMC4Jm44TrEetB9qYtzi1pcXuzB4kNsbwJi821Wg4ydUaSaXJE/bD5tpu7J+aY3a7zw0+yfir2Eblc7rabDmMzDeybyACLC+gK7Hsp5SGMYHWu0NkDwPwR1QuqBUquwX/AG3UBvHu9qmG2p1zTyLfdlUVLCAuOZpIi0Ztf4UlTCM3Zh4n4sVfYFWokbtQlzQC4S4AzlPuAUY2mby50ydDzTKdABzSDoQdQmOwhvfed3NGoi20SO2kdzn+KZ9OcfSd61GaB4j1popH8FGo9gNse7E1PtOvzUZxD/tO9ZTeo5JppcinSQorqz+LvauUeVcmoAUbJ0jxTxTdvyj+JvzT6TIaTPhGvJD8oXKlZ1ydUXK1KB5zPB7T7ioC8DePA/JQlqRydRJymWcPtZzTIMRvWgwHTeqyLz3jXv4rJZV0JcnT48nKNDNOPDPVMJ0+ZUEPbB3xv+IR3A7ao1YJe0mey10dmN4B3/NeJU6pB1sp6e0C06n8fj2Ljl0Ne4zqj1f9yPbK1KlUBlrHA7jBB9coTjuiOHeMvVxv7HZAi40K87wvSF7dHFaLZ3Ttzdb9653izY+P8Fllxz2YWrdAMPUF3u4iREaAzB5aSO5BMd5Oy0S0zfRjmvOsDswDw3rRUemjHt80SYjlzVmniqTgMpI9qC6jJDa39Q+ljlxRhquxKlMtplpABsXDK12pMG4m/G6qu6M1A5xAJBDhZs682EyvSaNAvmCHNHcZPLh4JcRRpWzUGl26Ja7ncHTmrR6mXYnLpkeV4nZTgMpyzJMFxZcgD0miNNFY6lxytA7QgwZMZRxbqV6HV2Wx2j30xvaIeDyJfMobX6LyeyaZF7waRbwHYmZ425q/r2lZF4K4Mc+jJjSARG+9jEwkpYE5cs+aA2RY5pmeG/ij+I2C6mR50ut2S2qHd419ypvwLmk+aSTPazUyDwG6EVk8E/TfcCVdlVpkVDPMmedxIVcYCu30Z7iPdqtCaTgZNKp3tIqCO66jGKYLZsvJzS34j3KvqS8CaF5AYxFQec1w5wfeoW7Ry1c++2vJaZpHox4EfIJtSmD5zZ72z7brKcf7TOL8gRu1hvTn45hMi1hO+8QT65Kvv2bRd6DZ5WPsI9ygqdH6Z0zN8fmFl6fyA9Y2ljgG+dcnhujWe9WsPtPXtHSwm02An3+CHu6OH0anrHyPwUT9iVm/ZPjH3gEXCD7g1SXYNsxpeQC4G+pa0xxMEKF2IadaVOP1BPiWnVBX4au30Hd4v92VD9Mc2xkd8j3rei+wfV8mgZRpOn6oCAXOIc8QLDjxIHioX4aidA8fxg+9qFU9quAImzgAfAg+8BccdOsLenNA1xYQbhWAzBcODo+Fk2pSpweyRvmdPXuUP0tRYnEy0gb0EpNmbRDUeCeyD43nmuTcK8RfVKrNtbInV9yY1QBbVQApzymgoJbF5O2cSla8AeaD6/gUjilbp60RDuu/RZ6vmUnXHg3+UJCF2VHYU57z+AFCQpyE1xRTAyAEhStrlNK4BO6fILLNLGkK/httOadUHTM11KWGMh1llE2uC6VOCNYHpfclx5XEiBHxXm1GtrfQT3qcYgg68CuOfRR7HTDqmj1qhtunU4fwn4Ja9RrjDXRx+QXltHaJG9FcL0je3fPfdc0unyQ91l1nhLlG4OCPAEexRVGODYAtwJt6jMILhOlYsHA94+SOYbbLX6G3MFScpR95FUovhlUYJgaJYLb5cD65PuTHYMPs12UTpV7Yj+EfBEK1Vrj3QmdUNyeM4vgVwfzBdTorPmspO503ZD6gR7QqGK2Kaepq0twnK9s8AbT61oDRSfSHjfpxg+wqqlLyTcY+P39+Jm+oqaCrSfyeCw+0Ee1d1FQf4E86ZB+474LRv2gD59Nj+8CfWh+JoNcZYBT5CTI7zp6kynLuhXCPZgZ+MYDDs7DwcB7nj4pzcSyQBUbJ085s+LSQjYoVI88xwdD2+35KtiNkzd9Ck/fLewfZCCyw4YHilyilmPCe7I73gOUFfEtA7QMc2vH3pClfgqXGrTPe149RulZgKn+HWa7kQ5p+IVE0TcWUamEpPj6sOneA0/dIKq1tiUuBb/ER94FEMTTqs/OUgRxBafiCq7cc0/aHcT7jKqpy7Mm4rugcdicHEcjDva0qvV2U8aEH2e9GXPB3z3t+IUbwf/B+BTrLIm4oAOwbx6J8IPuXIu943+0D4JFT1X4F0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uk-UA">
              <a:latin typeface="Cambria" pitchFamily="18" charset="0"/>
            </a:endParaRPr>
          </a:p>
        </p:txBody>
      </p:sp>
      <p:pic>
        <p:nvPicPr>
          <p:cNvPr id="23557" name="Picture 6" descr="http://novynar.img.com.ua/img/forall/a/291/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269320">
            <a:off x="317500" y="3352800"/>
            <a:ext cx="32766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8" descr="http://meha.kiev.ua/wp-content/uploads/2010/05/IMG_799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71077">
            <a:off x="2533650" y="3517900"/>
            <a:ext cx="3116263" cy="23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10" descr="http://asiareport.ru/images/stories/company/citi_bank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560608">
            <a:off x="5283200" y="3313113"/>
            <a:ext cx="3324225" cy="245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/>
              <a:t>Важливим при веденні бізнесу є бізнес-середовище.</a:t>
            </a:r>
            <a:endParaRPr lang="uk-UA" dirty="0"/>
          </a:p>
        </p:txBody>
      </p:sp>
      <p:sp>
        <p:nvSpPr>
          <p:cNvPr id="24578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1828800"/>
          </a:xfrm>
        </p:spPr>
        <p:txBody>
          <a:bodyPr/>
          <a:lstStyle/>
          <a:p>
            <a:r>
              <a:rPr lang="uk-UA" smtClean="0"/>
              <a:t>Бізнес-середовище — це ті умови і обставини зовнішнього характеру, які впливають на можливості і кінцеві результати діяльності суб’єктів господарювання.</a:t>
            </a:r>
          </a:p>
        </p:txBody>
      </p:sp>
      <p:pic>
        <p:nvPicPr>
          <p:cNvPr id="24579" name="Picture 2" descr="http://image.tsn.ua/media/images/original/May2009/f4c4aa08f7_1305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3352800"/>
            <a:ext cx="4343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914400" y="533400"/>
            <a:ext cx="7772400" cy="1143000"/>
          </a:xfrm>
        </p:spPr>
        <p:txBody>
          <a:bodyPr/>
          <a:lstStyle/>
          <a:p>
            <a:r>
              <a:rPr lang="uk-UA" sz="3200" smtClean="0"/>
              <a:t>На скільки сприятливим є середовище для бізнесу говорять наступні фактори:</a:t>
            </a:r>
          </a:p>
        </p:txBody>
      </p:sp>
      <p:sp>
        <p:nvSpPr>
          <p:cNvPr id="25602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2057400"/>
            <a:ext cx="7772400" cy="3505200"/>
          </a:xfrm>
        </p:spPr>
        <p:txBody>
          <a:bodyPr/>
          <a:lstStyle/>
          <a:p>
            <a:r>
              <a:rPr lang="uk-UA" smtClean="0"/>
              <a:t>наявність ресурсів у підприємця;</a:t>
            </a:r>
          </a:p>
          <a:p>
            <a:r>
              <a:rPr lang="uk-UA" smtClean="0"/>
              <a:t>законодавство;</a:t>
            </a:r>
          </a:p>
          <a:p>
            <a:r>
              <a:rPr lang="uk-UA" smtClean="0"/>
              <a:t>конкуренти на ринку;</a:t>
            </a:r>
          </a:p>
          <a:p>
            <a:r>
              <a:rPr lang="uk-UA" smtClean="0"/>
              <a:t>стан економіки в цілому;</a:t>
            </a:r>
          </a:p>
          <a:p>
            <a:r>
              <a:rPr lang="uk-UA" smtClean="0"/>
              <a:t>державна підтримка;</a:t>
            </a:r>
          </a:p>
          <a:p>
            <a:r>
              <a:rPr lang="uk-UA" smtClean="0"/>
              <a:t>інші фактори.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/>
              <a:t>Бізнес є однією з основних рушійних сил сьогоднішнього суспільства. </a:t>
            </a:r>
            <a:endParaRPr lang="uk-UA" dirty="0"/>
          </a:p>
        </p:txBody>
      </p:sp>
      <p:pic>
        <p:nvPicPr>
          <p:cNvPr id="26626" name="Picture 2" descr="http://www.crednews.ru/uploads/posts/1269795653_graph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600200"/>
            <a:ext cx="6083300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183</TotalTime>
  <Words>251</Words>
  <PresentationFormat>Экран (4:3)</PresentationFormat>
  <Paragraphs>51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Perpetua</vt:lpstr>
      <vt:lpstr>Arial</vt:lpstr>
      <vt:lpstr>Franklin Gothic Book</vt:lpstr>
      <vt:lpstr>Wingdings 2</vt:lpstr>
      <vt:lpstr>Calibri</vt:lpstr>
      <vt:lpstr>Cambria</vt:lpstr>
      <vt:lpstr>Справедливость</vt:lpstr>
      <vt:lpstr>Справедливость</vt:lpstr>
      <vt:lpstr>Справедливость</vt:lpstr>
      <vt:lpstr>Справедливость</vt:lpstr>
      <vt:lpstr>Справедливость</vt:lpstr>
      <vt:lpstr>Способи та форми організації бізнесу</vt:lpstr>
      <vt:lpstr>На даному етапі розвитку суспільства економічні процеси відбуваються у таких рівнях:</vt:lpstr>
      <vt:lpstr>Слайд 3</vt:lpstr>
      <vt:lpstr>Бізнес — це діяльність з метою отримання прибутку. Синонімом бізнесу є підприємництво.</vt:lpstr>
      <vt:lpstr>Головними ознаками бізнесу є:</vt:lpstr>
      <vt:lpstr>Перед безпосередньою діяльністю необхідно скласти бізнес-план.</vt:lpstr>
      <vt:lpstr>Мета бізнес-плану:</vt:lpstr>
      <vt:lpstr>Види бізнесу залежать від форм власності і його організаційних форм.</vt:lpstr>
      <vt:lpstr>Організаційні форми підприємництва: </vt:lpstr>
      <vt:lpstr>За розміром бізнес поділяють на:</vt:lpstr>
      <vt:lpstr>Підприємницький бізнес підрозділяється на:</vt:lpstr>
      <vt:lpstr>Важливим при веденні бізнесу є бізнес-середовище.</vt:lpstr>
      <vt:lpstr>На скільки сприятливим є середовище для бізнесу говорять наступні фактори:</vt:lpstr>
      <vt:lpstr>Бізнес є однією з основних рушійних сил сьогоднішнього суспільства.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Способи та форми організації бізнесу</dc:title>
  <cp:lastModifiedBy>Admin</cp:lastModifiedBy>
  <cp:revision>20</cp:revision>
  <dcterms:modified xsi:type="dcterms:W3CDTF">2011-12-20T07:36:56Z</dcterms:modified>
</cp:coreProperties>
</file>