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9" r:id="rId6"/>
    <p:sldId id="266" r:id="rId7"/>
    <p:sldId id="267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5" autoAdjust="0"/>
    <p:restoredTop sz="94660"/>
  </p:normalViewPr>
  <p:slideViewPr>
    <p:cSldViewPr>
      <p:cViewPr varScale="1">
        <p:scale>
          <a:sx n="67" d="100"/>
          <a:sy n="67" d="100"/>
        </p:scale>
        <p:origin x="-5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1AC908-B031-4293-9BD1-3C81D918FB2B}" type="datetimeFigureOut">
              <a:rPr lang="ru-RU"/>
              <a:pPr>
                <a:defRPr/>
              </a:pPr>
              <a:t>09.11.2011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8E84633-4C1D-4C0D-966E-629CCCC41C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36BE8-8914-4483-AA4A-3B92211A1793}" type="datetimeFigureOut">
              <a:rPr lang="ru-RU"/>
              <a:pPr>
                <a:defRPr/>
              </a:pPr>
              <a:t>09.11.2011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4C02-256F-4A81-9B8C-42D1AADA2C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1EA5815-024E-4088-928C-21A9FFA8BA22}" type="datetimeFigureOut">
              <a:rPr lang="ru-RU"/>
              <a:pPr>
                <a:defRPr/>
              </a:pPr>
              <a:t>09.11.2011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92A4FD5-7735-446D-9344-17D9A3A963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EEBA5-1F09-43DC-9862-679AF3B2A607}" type="datetimeFigureOut">
              <a:rPr lang="ru-RU"/>
              <a:pPr>
                <a:defRPr/>
              </a:pPr>
              <a:t>09.11.2011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5EF9C-E6FD-430C-97AD-19CEA8EE48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B42F8-FA8A-46B3-8E42-85FFC3D69183}" type="datetimeFigureOut">
              <a:rPr lang="ru-RU"/>
              <a:pPr>
                <a:defRPr/>
              </a:pPr>
              <a:t>09.11.2011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99C6E-8B02-496A-BE2A-F9EECF23E6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E81DB-47F7-46DF-AF6F-2254CD421C11}" type="datetimeFigureOut">
              <a:rPr lang="ru-RU"/>
              <a:pPr>
                <a:defRPr/>
              </a:pPr>
              <a:t>09.11.2011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55C4C-CF82-4DAB-A38F-430E553724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82D7862-7D5E-4DB0-A16C-AB940524CA4F}" type="datetimeFigureOut">
              <a:rPr lang="ru-RU"/>
              <a:pPr>
                <a:defRPr/>
              </a:pPr>
              <a:t>09.11.2011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31C86C7-CEA5-4A5B-9932-A44623401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DFFA5-2802-42A1-8283-1D0782E5D0E2}" type="datetimeFigureOut">
              <a:rPr lang="ru-RU"/>
              <a:pPr>
                <a:defRPr/>
              </a:pPr>
              <a:t>09.11.2011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68211-7760-4DC6-BFFE-66A3A34934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6AA2A3-57E9-4AFC-AEE3-A285637D8C98}" type="datetimeFigureOut">
              <a:rPr lang="ru-RU"/>
              <a:pPr>
                <a:defRPr/>
              </a:pPr>
              <a:t>09.11.2011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A898766-30BA-4D7A-A71A-BB209B7577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56494-4B6D-40DC-8925-A1819EC0B5FF}" type="datetimeFigureOut">
              <a:rPr lang="ru-RU"/>
              <a:pPr>
                <a:defRPr/>
              </a:pPr>
              <a:t>09.11.2011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2D2AC-C371-4824-8FDA-6E62A57BF1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85CD-6867-4EE5-8F81-1B0A8799D177}" type="datetimeFigureOut">
              <a:rPr lang="ru-RU"/>
              <a:pPr>
                <a:defRPr/>
              </a:pPr>
              <a:t>09.11.2011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B584E-75E8-4631-82C1-CB540FE39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DDECBA9-1E40-4DF5-A981-DA281418CDBB}" type="datetimeFigureOut">
              <a:rPr lang="ru-RU"/>
              <a:pPr>
                <a:defRPr/>
              </a:pPr>
              <a:t>09.11.2011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59D7A314-04B8-40B6-8CE7-69A69E63D5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67" r:id="rId8"/>
    <p:sldLayoutId id="2147483675" r:id="rId9"/>
    <p:sldLayoutId id="2147483666" r:id="rId10"/>
    <p:sldLayoutId id="21474836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52BDE0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52BDE0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52BDE0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52BDE0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52BDE0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52BDE0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52BDE0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52BDE0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52BDE0"/>
          </a:solidFill>
          <a:latin typeface="Verdana" pitchFamily="34" charset="0"/>
        </a:defRPr>
      </a:lvl9pPr>
      <a:extLst/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FF080E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FF080E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FF4D00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42938" y="571500"/>
            <a:ext cx="7772400" cy="2935288"/>
          </a:xfrm>
        </p:spPr>
        <p:txBody>
          <a:bodyPr wrap="square" t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uk-UA" sz="3200" smtClean="0">
                <a:solidFill>
                  <a:schemeClr val="accent2"/>
                </a:solidFill>
                <a:effectLst/>
                <a:latin typeface="Times New Roman" pitchFamily="18" charset="0"/>
                <a:cs typeface="Times New Roman" pitchFamily="18" charset="0"/>
              </a:rPr>
              <a:t>Види підприємництва: виробниче, комерційне, посередницьке, фінансове. Підприємництво у інформаційній сфері.</a:t>
            </a:r>
            <a:r>
              <a:rPr lang="ru-RU" sz="3200" smtClean="0">
                <a:solidFill>
                  <a:schemeClr val="accent2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solidFill>
                  <a:schemeClr val="accent2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smtClean="0">
                <a:solidFill>
                  <a:schemeClr val="accent2"/>
                </a:solidFill>
                <a:effectLst/>
                <a:latin typeface="Times New Roman" pitchFamily="18" charset="0"/>
                <a:cs typeface="Times New Roman" pitchFamily="18" charset="0"/>
              </a:rPr>
              <a:t>Підприємства різних форм власності. Приватна, колективна та державна власність.</a:t>
            </a:r>
            <a:endParaRPr lang="ru-RU" sz="3200" smtClean="0">
              <a:solidFill>
                <a:schemeClr val="accent2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399088"/>
          </a:xfrm>
        </p:spPr>
        <p:txBody>
          <a:bodyPr>
            <a:normAutofit/>
          </a:bodyPr>
          <a:lstStyle/>
          <a:p>
            <a:pPr marL="265176" indent="-265176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 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Підприємництво</a:t>
            </a:r>
            <a:r>
              <a:rPr lang="ru-RU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самостійна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ініціативна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систематична,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виконанню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робіт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заняття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торгівлею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65176" indent="-265176" algn="ctr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Суб’єктами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підприємницької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підприємцями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громадяни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держав,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необмежені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законом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правоздатності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дієздатності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юридичні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особи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передбачених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законом.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399088"/>
          </a:xfrm>
        </p:spPr>
        <p:txBody>
          <a:bodyPr>
            <a:normAutofit fontScale="92500" lnSpcReduction="10000"/>
          </a:bodyPr>
          <a:lstStyle/>
          <a:p>
            <a:pPr marL="265176" indent="-265176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змісту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спрямованості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підприємницької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об'єкта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конкретних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підприємницької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стадіями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відтворювального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підприємництва</a:t>
            </a:r>
            <a:r>
              <a:rPr lang="ru-RU" sz="35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786384" lvl="2" indent="-182880" fontAlgn="auto">
              <a:spcAft>
                <a:spcPts val="0"/>
              </a:spcAft>
              <a:buClr>
                <a:schemeClr val="accent2">
                  <a:tint val="85000"/>
                  <a:satMod val="285000"/>
                </a:schemeClr>
              </a:buClr>
              <a:buFont typeface="Wingdings 2"/>
              <a:buChar char=""/>
              <a:defRPr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900" b="1" dirty="0" err="1" smtClean="0">
                <a:latin typeface="Times New Roman" pitchFamily="18" charset="0"/>
                <a:cs typeface="Times New Roman" pitchFamily="18" charset="0"/>
              </a:rPr>
              <a:t>Виробниче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786384" lvl="2" indent="-182880" fontAlgn="auto">
              <a:spcAft>
                <a:spcPts val="0"/>
              </a:spcAft>
              <a:buClr>
                <a:schemeClr val="accent2">
                  <a:tint val="85000"/>
                  <a:satMod val="285000"/>
                </a:schemeClr>
              </a:buClr>
              <a:buFont typeface="Wingdings 2"/>
              <a:buChar char=""/>
              <a:defRPr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900" b="1" dirty="0" err="1" smtClean="0">
                <a:latin typeface="Times New Roman" pitchFamily="18" charset="0"/>
                <a:cs typeface="Times New Roman" pitchFamily="18" charset="0"/>
              </a:rPr>
              <a:t>Комерційно-торговельне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786384" lvl="2" indent="-182880" fontAlgn="auto">
              <a:spcAft>
                <a:spcPts val="0"/>
              </a:spcAft>
              <a:buClr>
                <a:schemeClr val="accent2">
                  <a:tint val="85000"/>
                  <a:satMod val="285000"/>
                </a:schemeClr>
              </a:buClr>
              <a:buFont typeface="Wingdings 2"/>
              <a:buChar char=""/>
              <a:defRPr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900" b="1" dirty="0" err="1" smtClean="0">
                <a:latin typeface="Times New Roman" pitchFamily="18" charset="0"/>
                <a:cs typeface="Times New Roman" pitchFamily="18" charset="0"/>
              </a:rPr>
              <a:t>Фінансово-кредитне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786384" lvl="2" indent="-182880" fontAlgn="auto">
              <a:spcAft>
                <a:spcPts val="0"/>
              </a:spcAft>
              <a:buClr>
                <a:schemeClr val="accent2">
                  <a:tint val="85000"/>
                  <a:satMod val="285000"/>
                </a:schemeClr>
              </a:buClr>
              <a:buFont typeface="Wingdings 2"/>
              <a:buChar char=""/>
              <a:defRPr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900" b="1" dirty="0" err="1" smtClean="0">
                <a:latin typeface="Times New Roman" pitchFamily="18" charset="0"/>
                <a:cs typeface="Times New Roman" pitchFamily="18" charset="0"/>
              </a:rPr>
              <a:t>Посередницьке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786384" lvl="2" indent="-182880" fontAlgn="auto">
              <a:spcAft>
                <a:spcPts val="0"/>
              </a:spcAft>
              <a:buClr>
                <a:schemeClr val="accent2">
                  <a:tint val="85000"/>
                  <a:satMod val="285000"/>
                </a:schemeClr>
              </a:buClr>
              <a:buFont typeface="Wingdings 2"/>
              <a:buChar char=""/>
              <a:defRPr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-Страхове. 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4" name="Содержимое 3" descr="4356269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71688" y="642938"/>
            <a:ext cx="4929187" cy="478631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82771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		Державне регулювання сфери інформаційного забезпечення підприємництва зумовлено плануванням ринкових відносин, що може породжувати викривлення інформації, проникнення її в усі сфери людської діяльності. Крім того, таке регулювання викликане необхідністю формування єдиних інформаційних мереж, тобто входженням України до глобального інформаційного простору.</a:t>
            </a:r>
            <a:endParaRPr lang="ru-RU" sz="32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47052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uk-UA" smtClean="0"/>
              <a:t>		</a:t>
            </a:r>
            <a:r>
              <a:rPr lang="uk-UA" sz="40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Підприємство</a:t>
            </a:r>
            <a:r>
              <a:rPr lang="uk-UA" sz="4000" smtClean="0">
                <a:latin typeface="Times New Roman" pitchFamily="18" charset="0"/>
                <a:cs typeface="Times New Roman" pitchFamily="18" charset="0"/>
              </a:rPr>
              <a:t> – це організаційно виокремлена та економічно самостійна основа (первинна) ланка виробничої сфери народного господарства, що виготовляє продукцію (виконує роботу або надає платні послуги).</a:t>
            </a:r>
            <a:endParaRPr lang="ru-RU" sz="40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 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4" name="Содержимое 3" descr="image009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28750" y="714375"/>
            <a:ext cx="6429375" cy="49291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3238" y="571500"/>
            <a:ext cx="8183562" cy="5465763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За формою власності підприємства є приватні, колективні, державні</a:t>
            </a:r>
            <a:b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200" b="0" dirty="0">
              <a:solidFill>
                <a:schemeClr val="accent1">
                  <a:tint val="88000"/>
                  <a:satMod val="1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Рисунок 6" descr="209139_html_m1bbbea4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1928813"/>
            <a:ext cx="578643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500" y="642938"/>
            <a:ext cx="8183563" cy="5256212"/>
          </a:xfrm>
        </p:spPr>
        <p:txBody>
          <a:bodyPr>
            <a:normAutofit/>
          </a:bodyPr>
          <a:lstStyle/>
          <a:p>
            <a:pPr marL="265176" indent="-265176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uk-UA" dirty="0" smtClean="0"/>
              <a:t>		</a:t>
            </a:r>
            <a:r>
              <a:rPr lang="uk-UA" sz="3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Приватними</a:t>
            </a:r>
            <a:r>
              <a:rPr lang="uk-UA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підприємства, що належать окремим громадянам на правах приватної власності та з правом найму робочої сили.</a:t>
            </a:r>
          </a:p>
          <a:p>
            <a:pPr marL="265176" indent="-265176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uk-UA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	До цього виду відносять також ті індивідуальні та сімейні підприємства, які базуються на приватній власності, але тільки на особистій праці (</a:t>
            </a:r>
            <a:r>
              <a:rPr lang="uk-UA" sz="32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uk-UA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членів сім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ї). 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327650"/>
          </a:xfrm>
        </p:spPr>
        <p:txBody>
          <a:bodyPr>
            <a:normAutofit/>
          </a:bodyPr>
          <a:lstStyle/>
          <a:p>
            <a:pPr marL="265176" indent="-265176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uk-UA" dirty="0" smtClean="0"/>
              <a:t>	</a:t>
            </a:r>
            <a:r>
              <a:rPr lang="uk-UA" dirty="0" smtClean="0">
                <a:solidFill>
                  <a:schemeClr val="bg2">
                    <a:lumMod val="25000"/>
                  </a:schemeClr>
                </a:solidFill>
              </a:rPr>
              <a:t>	</a:t>
            </a:r>
            <a:r>
              <a:rPr lang="uk-UA" sz="4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Колективне </a:t>
            </a:r>
            <a:r>
              <a:rPr lang="uk-UA" sz="4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це таке підприємство, що ґрунтується на власності його трудового колективу, а також кооперативу, іншого статутного товариства або громадської організації.</a:t>
            </a:r>
            <a:endParaRPr lang="ru-RU" sz="4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827713"/>
          </a:xfrm>
        </p:spPr>
        <p:txBody>
          <a:bodyPr>
            <a:normAutofit fontScale="92500" lnSpcReduction="10000"/>
          </a:bodyPr>
          <a:lstStyle/>
          <a:p>
            <a:pPr marL="265176" indent="-265176" fontAlgn="auto">
              <a:spcAft>
                <a:spcPts val="0"/>
              </a:spcAft>
              <a:buFont typeface="Wingdings 2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Державними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є підприємства, засновані на державній власності.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	До державних належать також так звані казенні підприємства, тобто підприємства, які не підлягають приватизації. Рішення про перетворення державного підприємства на казенне приймає Кабінет міністрів України за однією з таких умов: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Підприємство проводить виробничу або іншу діяльність, яка відповідно до чинного законодавства може здійснюватись тільки державним підприємством;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Головним споживачем продукції підприємства 9понад 50 відсотків) є держава;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Підприємство є суб'єктом природних монополій.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217</TotalTime>
  <Words>295</Words>
  <Application>Microsoft Office PowerPoint</Application>
  <PresentationFormat>Экран (4:3)</PresentationFormat>
  <Paragraphs>30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Verdana</vt:lpstr>
      <vt:lpstr>Arial</vt:lpstr>
      <vt:lpstr>Wingdings 2</vt:lpstr>
      <vt:lpstr>Calibri</vt:lpstr>
      <vt:lpstr>Times New Roman</vt:lpstr>
      <vt:lpstr>Аспект</vt:lpstr>
      <vt:lpstr>Аспект</vt:lpstr>
      <vt:lpstr>Аспект</vt:lpstr>
      <vt:lpstr>Аспект</vt:lpstr>
      <vt:lpstr>Аспект</vt:lpstr>
      <vt:lpstr>Види підприємництва: виробниче, комерційне, посередницьке, фінансове. Підприємництво у інформаційній сфері. Підприємства різних форм власності. Приватна, колективна та державна власність.</vt:lpstr>
      <vt:lpstr> </vt:lpstr>
      <vt:lpstr> </vt:lpstr>
      <vt:lpstr> </vt:lpstr>
      <vt:lpstr> </vt:lpstr>
      <vt:lpstr> </vt:lpstr>
      <vt:lpstr>  </vt:lpstr>
      <vt:lpstr>За формою власності підприємства є приватні, колективні, державні         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Види підприємництва: виробниче, комерційне, посередницьке, фінансове. Підприємництво у інформаційній сфері. Підприємства різних форм власності. Приватна, колективна та державна власність.</dc:title>
  <dc:creator>А</dc:creator>
  <cp:lastModifiedBy>Admin</cp:lastModifiedBy>
  <cp:revision>20</cp:revision>
  <dcterms:created xsi:type="dcterms:W3CDTF">2011-11-07T21:36:37Z</dcterms:created>
  <dcterms:modified xsi:type="dcterms:W3CDTF">2011-11-09T11:38:20Z</dcterms:modified>
</cp:coreProperties>
</file>