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package" ContentType="application/vnd.openxmlformats-officedocument.package"/>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63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Microsoft_Office_Excel_20071.package"/></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view3D>
      <c:depthPercent val="100"/>
      <c:rAngAx val="1"/>
    </c:view3D>
    <c:plotArea>
      <c:layout>
        <c:manualLayout>
          <c:layoutTarget val="inner"/>
          <c:xMode val="edge"/>
          <c:yMode val="edge"/>
          <c:x val="0.29685235869580495"/>
          <c:y val="2.5068543715000276E-2"/>
          <c:w val="0.66442657234690583"/>
          <c:h val="0.83881444540288341"/>
        </c:manualLayout>
      </c:layout>
      <c:bar3DChart>
        <c:barDir val="bar"/>
        <c:grouping val="clustered"/>
        <c:ser>
          <c:idx val="0"/>
          <c:order val="0"/>
          <c:tx>
            <c:strRef>
              <c:f>Sheet1!$B$1</c:f>
              <c:strCache>
                <c:ptCount val="1"/>
                <c:pt idx="0">
                  <c:v>Series 1</c:v>
                </c:pt>
              </c:strCache>
            </c:strRef>
          </c:tx>
          <c:dPt>
            <c:idx val="0"/>
            <c:spPr>
              <a:solidFill>
                <a:srgbClr val="FFFF00"/>
              </a:solidFill>
            </c:spPr>
          </c:dPt>
          <c:dPt>
            <c:idx val="1"/>
            <c:spPr>
              <a:solidFill>
                <a:schemeClr val="accent6">
                  <a:lumMod val="75000"/>
                </a:schemeClr>
              </a:solidFill>
            </c:spPr>
          </c:dPt>
          <c:dPt>
            <c:idx val="2"/>
            <c:spPr>
              <a:solidFill>
                <a:srgbClr val="002060"/>
              </a:solidFill>
            </c:spPr>
          </c:dPt>
          <c:dPt>
            <c:idx val="3"/>
            <c:spPr>
              <a:solidFill>
                <a:schemeClr val="bg2">
                  <a:lumMod val="50000"/>
                </a:schemeClr>
              </a:solidFill>
            </c:spPr>
          </c:dPt>
          <c:dPt>
            <c:idx val="4"/>
            <c:spPr>
              <a:solidFill>
                <a:schemeClr val="accent6">
                  <a:lumMod val="60000"/>
                  <a:lumOff val="40000"/>
                </a:schemeClr>
              </a:solidFill>
            </c:spPr>
          </c:dPt>
          <c:dPt>
            <c:idx val="5"/>
            <c:spPr>
              <a:gradFill>
                <a:gsLst>
                  <a:gs pos="0">
                    <a:schemeClr val="accent5">
                      <a:lumMod val="75000"/>
                    </a:schemeClr>
                  </a:gs>
                  <a:gs pos="58000">
                    <a:schemeClr val="accent1">
                      <a:tint val="44500"/>
                      <a:satMod val="160000"/>
                    </a:schemeClr>
                  </a:gs>
                  <a:gs pos="100000">
                    <a:schemeClr val="accent1">
                      <a:tint val="23500"/>
                      <a:satMod val="160000"/>
                    </a:schemeClr>
                  </a:gs>
                </a:gsLst>
                <a:lin ang="5400000" scaled="0"/>
              </a:gradFill>
            </c:spPr>
          </c:dPt>
          <c:cat>
            <c:strRef>
              <c:f>Sheet1!$A$2:$A$7</c:f>
              <c:strCache>
                <c:ptCount val="6"/>
                <c:pt idx="0">
                  <c:v>Україна</c:v>
                </c:pt>
                <c:pt idx="1">
                  <c:v>Великобританія</c:v>
                </c:pt>
                <c:pt idx="2">
                  <c:v>США</c:v>
                </c:pt>
                <c:pt idx="3">
                  <c:v>Монголія</c:v>
                </c:pt>
                <c:pt idx="4">
                  <c:v>Білорусія</c:v>
                </c:pt>
                <c:pt idx="5">
                  <c:v>Росія</c:v>
                </c:pt>
              </c:strCache>
            </c:strRef>
          </c:cat>
          <c:val>
            <c:numRef>
              <c:f>Sheet1!$B$2:$B$7</c:f>
              <c:numCache>
                <c:formatCode>General</c:formatCode>
                <c:ptCount val="6"/>
                <c:pt idx="0">
                  <c:v>2</c:v>
                </c:pt>
                <c:pt idx="1">
                  <c:v>5</c:v>
                </c:pt>
                <c:pt idx="2">
                  <c:v>2</c:v>
                </c:pt>
                <c:pt idx="3">
                  <c:v>1</c:v>
                </c:pt>
                <c:pt idx="4">
                  <c:v>6</c:v>
                </c:pt>
                <c:pt idx="5">
                  <c:v>2</c:v>
                </c:pt>
              </c:numCache>
            </c:numRef>
          </c:val>
        </c:ser>
        <c:ser>
          <c:idx val="1"/>
          <c:order val="1"/>
          <c:tx>
            <c:strRef>
              <c:f>Sheet1!$C$1</c:f>
              <c:strCache>
                <c:ptCount val="1"/>
                <c:pt idx="0">
                  <c:v>Column2</c:v>
                </c:pt>
              </c:strCache>
            </c:strRef>
          </c:tx>
          <c:cat>
            <c:strRef>
              <c:f>Sheet1!$A$2:$A$7</c:f>
              <c:strCache>
                <c:ptCount val="6"/>
                <c:pt idx="0">
                  <c:v>Україна</c:v>
                </c:pt>
                <c:pt idx="1">
                  <c:v>Великобританія</c:v>
                </c:pt>
                <c:pt idx="2">
                  <c:v>США</c:v>
                </c:pt>
                <c:pt idx="3">
                  <c:v>Монголія</c:v>
                </c:pt>
                <c:pt idx="4">
                  <c:v>Білорусія</c:v>
                </c:pt>
                <c:pt idx="5">
                  <c:v>Росія</c:v>
                </c:pt>
              </c:strCache>
            </c:strRef>
          </c:cat>
          <c:val>
            <c:numRef>
              <c:f>Sheet1!$C$2:$C$7</c:f>
              <c:numCache>
                <c:formatCode>General</c:formatCode>
                <c:ptCount val="6"/>
              </c:numCache>
            </c:numRef>
          </c:val>
        </c:ser>
        <c:ser>
          <c:idx val="2"/>
          <c:order val="2"/>
          <c:tx>
            <c:strRef>
              <c:f>Sheet1!$D$1</c:f>
              <c:strCache>
                <c:ptCount val="1"/>
                <c:pt idx="0">
                  <c:v>Column1</c:v>
                </c:pt>
              </c:strCache>
            </c:strRef>
          </c:tx>
          <c:cat>
            <c:strRef>
              <c:f>Sheet1!$A$2:$A$7</c:f>
              <c:strCache>
                <c:ptCount val="6"/>
                <c:pt idx="0">
                  <c:v>Україна</c:v>
                </c:pt>
                <c:pt idx="1">
                  <c:v>Великобританія</c:v>
                </c:pt>
                <c:pt idx="2">
                  <c:v>США</c:v>
                </c:pt>
                <c:pt idx="3">
                  <c:v>Монголія</c:v>
                </c:pt>
                <c:pt idx="4">
                  <c:v>Білорусія</c:v>
                </c:pt>
                <c:pt idx="5">
                  <c:v>Росія</c:v>
                </c:pt>
              </c:strCache>
            </c:strRef>
          </c:cat>
          <c:val>
            <c:numRef>
              <c:f>Sheet1!$D$2:$D$7</c:f>
              <c:numCache>
                <c:formatCode>General</c:formatCode>
                <c:ptCount val="6"/>
              </c:numCache>
            </c:numRef>
          </c:val>
        </c:ser>
        <c:shape val="box"/>
        <c:axId val="47971712"/>
        <c:axId val="47981696"/>
        <c:axId val="0"/>
      </c:bar3DChart>
      <c:dateAx>
        <c:axId val="47971712"/>
        <c:scaling>
          <c:orientation val="minMax"/>
        </c:scaling>
        <c:axPos val="l"/>
        <c:numFmt formatCode="dd/mm/yyyy" sourceLinked="0"/>
        <c:tickLblPos val="nextTo"/>
        <c:crossAx val="47981696"/>
        <c:crosses val="autoZero"/>
        <c:lblOffset val="100"/>
        <c:baseTimeUnit val="days"/>
      </c:dateAx>
      <c:valAx>
        <c:axId val="47981696"/>
        <c:scaling>
          <c:orientation val="minMax"/>
        </c:scaling>
        <c:axPos val="b"/>
        <c:majorGridlines/>
        <c:numFmt formatCode="General" sourceLinked="1"/>
        <c:tickLblPos val="nextTo"/>
        <c:crossAx val="47971712"/>
        <c:crosses val="autoZero"/>
        <c:crossBetween val="between"/>
      </c:valAx>
      <c:spPr>
        <a:noFill/>
        <a:ln w="25392">
          <a:noFill/>
        </a:ln>
      </c:spPr>
    </c:plotArea>
    <c:plotVisOnly val="1"/>
    <c:dispBlanksAs val="gap"/>
  </c:chart>
  <c:txPr>
    <a:bodyPr/>
    <a:lstStyle/>
    <a:p>
      <a:pPr>
        <a:defRPr sz="1799"/>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1149F9C9-0647-4FE9-AA35-6FE8601E4E08}" type="datetimeFigureOut">
              <a:rPr lang="ru-RU"/>
              <a:pPr>
                <a:defRPr/>
              </a:pPr>
              <a:t>30.11.2010</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ru-RU"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E5C5B13-DCD5-47E2-9634-4F4C2176E12B}"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F795F2F-BCD6-466E-BEA2-542323F0FAFF}" type="slidenum">
              <a:rPr lang="ru-RU"/>
              <a:pPr fontAlgn="base">
                <a:spcBef>
                  <a:spcPct val="0"/>
                </a:spcBef>
                <a:spcAft>
                  <a:spcPct val="0"/>
                </a:spcAft>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1E21630-014B-489B-824A-DE627519D633}" type="slidenum">
              <a:rPr lang="ru-RU"/>
              <a:pPr fontAlgn="base">
                <a:spcBef>
                  <a:spcPct val="0"/>
                </a:spcBef>
                <a:spcAft>
                  <a:spcPct val="0"/>
                </a:spcAft>
              </a:pPr>
              <a:t>7</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33C079C-72DA-4E22-A9C5-FE460C8F1303}" type="slidenum">
              <a:rPr lang="ru-RU"/>
              <a:pPr fontAlgn="base">
                <a:spcBef>
                  <a:spcPct val="0"/>
                </a:spcBef>
                <a:spcAft>
                  <a:spcPct val="0"/>
                </a:spcAft>
              </a:pPr>
              <a:t>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A8226DFD-320B-4048-B470-6C69DBC931C2}" type="datetimeFigureOut">
              <a:rPr lang="en-US"/>
              <a:pPr>
                <a:defRPr/>
              </a:pPr>
              <a:t>11/30/2010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05BAC24-880E-41F0-A02D-A51659C03E4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a:defRPr/>
            </a:pPr>
            <a:fld id="{791A3AC1-70E4-4DF3-805D-83BB71AC0E89}" type="datetimeFigureOut">
              <a:rPr lang="en-US"/>
              <a:pPr>
                <a:defRPr/>
              </a:pPr>
              <a:t>11/30/2010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7BFC07-C9FE-46DC-B09E-98C228C03E1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8DD15D5-4F4F-4D05-B391-0A156891D416}" type="datetimeFigureOut">
              <a:rPr lang="en-US"/>
              <a:pPr>
                <a:defRPr/>
              </a:pPr>
              <a:t>11/30/2010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2CC4E0-6A39-42AF-B817-4B786F0B258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F6D75B8-F80C-4255-8416-939E12361991}" type="datetimeFigureOut">
              <a:rPr lang="en-US"/>
              <a:pPr>
                <a:defRPr/>
              </a:pPr>
              <a:t>11/30/2010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5DF73D8-1DCE-4738-B4A1-2B27F9156D8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4960BBE-47DC-4AAA-9173-B27D7B834080}" type="datetimeFigureOut">
              <a:rPr lang="en-US"/>
              <a:pPr>
                <a:defRPr/>
              </a:pPr>
              <a:t>11/30/2010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4ADFA21-2239-4103-B3E1-1AA6E0B745D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40CE8FA-5B87-4937-A39E-D25CC9E98A8A}" type="datetimeFigureOut">
              <a:rPr lang="en-US"/>
              <a:pPr>
                <a:defRPr/>
              </a:pPr>
              <a:t>11/30/2010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F78BFF7-3718-4E87-B150-B4F2BB88C1A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ABFC1BA-600E-4766-8426-CD0D0341BAF3}" type="datetimeFigureOut">
              <a:rPr lang="en-US"/>
              <a:pPr>
                <a:defRPr/>
              </a:pPr>
              <a:t>11/30/2010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B24F7C0-32DD-4CBC-B9A0-AA58F12EF24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1pPr>
              <a:defRPr sz="1400"/>
            </a:lvl1pPr>
            <a:lvl2pPr>
              <a:defRPr sz="1200"/>
            </a:lvl2pPr>
            <a:lvl3pPr>
              <a:defRPr sz="1100"/>
            </a:lvl3pPr>
            <a:lvl4pPr>
              <a:defRPr sz="1050"/>
            </a:lvl4pPr>
            <a:lvl5pPr>
              <a:defRPr sz="105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3FC19B6-4251-4C2A-8C53-9236D59CA71B}" type="datetimeFigureOut">
              <a:rPr lang="en-US"/>
              <a:pPr>
                <a:defRPr/>
              </a:pPr>
              <a:t>11/30/2010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B51DA7E-622F-4666-8571-D6294F1AE50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15"/>
          <p:cNvGrpSpPr>
            <a:grpSpLocks/>
          </p:cNvGrpSpPr>
          <p:nvPr/>
        </p:nvGrpSpPr>
        <p:grpSpPr bwMode="auto">
          <a:xfrm>
            <a:off x="4516438" y="993775"/>
            <a:ext cx="1846262" cy="1530350"/>
            <a:chOff x="4718762" y="993075"/>
            <a:chExt cx="1847138" cy="1530439"/>
          </a:xfrm>
        </p:grpSpPr>
        <p:sp>
          <p:nvSpPr>
            <p:cNvPr id="6"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rtlCol="0">
            <a:normAutofit/>
          </a:bodyPr>
          <a:lstStyle/>
          <a:p>
            <a:pPr lvl="0"/>
            <a:r>
              <a:rPr lang="en-US" noProof="0" smtClean="0"/>
              <a:t>Click icon to add picture</a:t>
            </a:r>
            <a:endParaRPr lang="en-US" noProof="0"/>
          </a:p>
        </p:txBody>
      </p:sp>
      <p:sp>
        <p:nvSpPr>
          <p:cNvPr id="14" name="Date Placeholder 4"/>
          <p:cNvSpPr>
            <a:spLocks noGrp="1"/>
          </p:cNvSpPr>
          <p:nvPr>
            <p:ph type="dt" sz="half" idx="15"/>
          </p:nvPr>
        </p:nvSpPr>
        <p:spPr/>
        <p:txBody>
          <a:bodyPr/>
          <a:lstStyle>
            <a:lvl1pPr>
              <a:defRPr/>
            </a:lvl1pPr>
          </a:lstStyle>
          <a:p>
            <a:pPr>
              <a:defRPr/>
            </a:pPr>
            <a:fld id="{56D2815E-567F-4A20-B372-9E1960DA4765}" type="datetimeFigureOut">
              <a:rPr lang="en-US"/>
              <a:pPr>
                <a:defRPr/>
              </a:pPr>
              <a:t>11/30/2010</a:t>
            </a:fld>
            <a:endParaRPr lang="en-US"/>
          </a:p>
        </p:txBody>
      </p:sp>
      <p:sp>
        <p:nvSpPr>
          <p:cNvPr id="15" name="Footer Placeholder 5"/>
          <p:cNvSpPr>
            <a:spLocks noGrp="1"/>
          </p:cNvSpPr>
          <p:nvPr>
            <p:ph type="ftr" sz="quarter" idx="16"/>
          </p:nvPr>
        </p:nvSpPr>
        <p:spPr/>
        <p:txBody>
          <a:bodyPr/>
          <a:lstStyle>
            <a:lvl1pPr>
              <a:defRPr/>
            </a:lvl1pPr>
          </a:lstStyle>
          <a:p>
            <a:pPr>
              <a:defRPr/>
            </a:pPr>
            <a:endParaRPr lang="en-US"/>
          </a:p>
        </p:txBody>
      </p:sp>
      <p:sp>
        <p:nvSpPr>
          <p:cNvPr id="16" name="Slide Number Placeholder 6"/>
          <p:cNvSpPr>
            <a:spLocks noGrp="1"/>
          </p:cNvSpPr>
          <p:nvPr>
            <p:ph type="sldNum" sz="quarter" idx="17"/>
          </p:nvPr>
        </p:nvSpPr>
        <p:spPr/>
        <p:txBody>
          <a:bodyPr/>
          <a:lstStyle>
            <a:lvl1pPr>
              <a:defRPr/>
            </a:lvl1pPr>
          </a:lstStyle>
          <a:p>
            <a:pPr>
              <a:defRPr/>
            </a:pPr>
            <a:fld id="{BA332E22-D651-4B52-A5D7-D9AAF08C464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5117BA9-D42D-46BD-B80A-3794CD23449A}" type="datetimeFigureOut">
              <a:rPr lang="en-US"/>
              <a:pPr>
                <a:defRPr/>
              </a:pPr>
              <a:t>11/30/2010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25020D4-D8B4-45DF-B498-0F007504448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B01464C-BE4A-463A-A67A-0C9444DCD8BE}" type="datetimeFigureOut">
              <a:rPr lang="en-US"/>
              <a:pPr>
                <a:defRPr/>
              </a:pPr>
              <a:t>11/30/2010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C5C8438-D5B6-4245-8FE5-11135B30EEE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7" name="Oval 96"/>
          <p:cNvSpPr>
            <a:spLocks noChangeAspect="1"/>
          </p:cNvSpPr>
          <p:nvPr/>
        </p:nvSpPr>
        <p:spPr>
          <a:xfrm>
            <a:off x="11113" y="4941888"/>
            <a:ext cx="611187" cy="6111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0" name="Oval 99"/>
          <p:cNvSpPr>
            <a:spLocks noChangeAspect="1"/>
          </p:cNvSpPr>
          <p:nvPr/>
        </p:nvSpPr>
        <p:spPr>
          <a:xfrm>
            <a:off x="-25400" y="482600"/>
            <a:ext cx="598488" cy="904875"/>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3" name="Oval 102"/>
          <p:cNvSpPr>
            <a:spLocks noChangeAspect="1"/>
          </p:cNvSpPr>
          <p:nvPr/>
        </p:nvSpPr>
        <p:spPr>
          <a:xfrm>
            <a:off x="371475" y="1887538"/>
            <a:ext cx="609600" cy="60960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7" name="Oval 106"/>
          <p:cNvSpPr>
            <a:spLocks noChangeAspect="1"/>
          </p:cNvSpPr>
          <p:nvPr/>
        </p:nvSpPr>
        <p:spPr>
          <a:xfrm>
            <a:off x="7748588" y="282575"/>
            <a:ext cx="1128712" cy="1128713"/>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0" name="Oval 109"/>
          <p:cNvSpPr>
            <a:spLocks noChangeAspect="1"/>
          </p:cNvSpPr>
          <p:nvPr/>
        </p:nvSpPr>
        <p:spPr>
          <a:xfrm>
            <a:off x="7470775" y="1327150"/>
            <a:ext cx="608013" cy="608013"/>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1" name="Oval 110"/>
          <p:cNvSpPr>
            <a:spLocks noChangeAspect="1"/>
          </p:cNvSpPr>
          <p:nvPr/>
        </p:nvSpPr>
        <p:spPr>
          <a:xfrm>
            <a:off x="7629525" y="5611813"/>
            <a:ext cx="738188" cy="7381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3" name="Oval 112"/>
          <p:cNvSpPr>
            <a:spLocks noChangeAspect="1"/>
          </p:cNvSpPr>
          <p:nvPr/>
        </p:nvSpPr>
        <p:spPr>
          <a:xfrm>
            <a:off x="7494588" y="4927600"/>
            <a:ext cx="738187" cy="738188"/>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159" name="Title Placeholder 1"/>
          <p:cNvSpPr>
            <a:spLocks noGrp="1"/>
          </p:cNvSpPr>
          <p:nvPr>
            <p:ph type="title"/>
          </p:nvPr>
        </p:nvSpPr>
        <p:spPr bwMode="auto">
          <a:xfrm>
            <a:off x="1009650" y="676275"/>
            <a:ext cx="71247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60" name="Text Placeholder 2"/>
          <p:cNvSpPr>
            <a:spLocks noGrp="1"/>
          </p:cNvSpPr>
          <p:nvPr>
            <p:ph type="body" idx="1"/>
          </p:nvPr>
        </p:nvSpPr>
        <p:spPr bwMode="auto">
          <a:xfrm>
            <a:off x="1009650" y="1806575"/>
            <a:ext cx="7124700" cy="40528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437313" y="5951538"/>
            <a:ext cx="2133600" cy="365125"/>
          </a:xfrm>
          <a:prstGeom prst="rect">
            <a:avLst/>
          </a:prstGeom>
        </p:spPr>
        <p:txBody>
          <a:bodyPr vert="horz" lIns="91440" tIns="45720" rIns="91440" bIns="45720" rtlCol="0" anchor="b"/>
          <a:lstStyle>
            <a:lvl1pPr algn="r" fontAlgn="auto">
              <a:spcBef>
                <a:spcPts val="0"/>
              </a:spcBef>
              <a:spcAft>
                <a:spcPts val="0"/>
              </a:spcAft>
              <a:defRPr sz="900" smtClean="0">
                <a:solidFill>
                  <a:schemeClr val="tx1">
                    <a:tint val="75000"/>
                  </a:schemeClr>
                </a:solidFill>
                <a:latin typeface="+mn-lt"/>
              </a:defRPr>
            </a:lvl1pPr>
          </a:lstStyle>
          <a:p>
            <a:pPr>
              <a:defRPr/>
            </a:pPr>
            <a:fld id="{9BD30898-0E91-4A32-A94F-4EB5E9294B34}" type="datetimeFigureOut">
              <a:rPr lang="en-US"/>
              <a:pPr>
                <a:defRPr/>
              </a:pPr>
              <a:t>11/30/2010</a:t>
            </a:fld>
            <a:endParaRPr lang="en-US"/>
          </a:p>
        </p:txBody>
      </p:sp>
      <p:sp>
        <p:nvSpPr>
          <p:cNvPr id="5" name="Footer Placeholder 4"/>
          <p:cNvSpPr>
            <a:spLocks noGrp="1"/>
          </p:cNvSpPr>
          <p:nvPr>
            <p:ph type="ftr" sz="quarter" idx="3"/>
          </p:nvPr>
        </p:nvSpPr>
        <p:spPr>
          <a:xfrm>
            <a:off x="1181100" y="5951538"/>
            <a:ext cx="5256213" cy="365125"/>
          </a:xfrm>
          <a:prstGeom prst="rect">
            <a:avLst/>
          </a:prstGeom>
        </p:spPr>
        <p:txBody>
          <a:bodyPr vert="horz" lIns="91440" tIns="45720" rIns="91440" bIns="45720" rtlCol="0" anchor="b"/>
          <a:lstStyle>
            <a:lvl1pPr algn="l" fontAlgn="auto">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573088" y="5951538"/>
            <a:ext cx="608012" cy="365125"/>
          </a:xfrm>
          <a:prstGeom prst="rect">
            <a:avLst/>
          </a:prstGeom>
        </p:spPr>
        <p:txBody>
          <a:bodyPr vert="horz" lIns="91440" tIns="45720" rIns="91440" bIns="45720" rtlCol="0" anchor="b"/>
          <a:lstStyle>
            <a:lvl1pPr algn="l" fontAlgn="auto">
              <a:spcBef>
                <a:spcPts val="0"/>
              </a:spcBef>
              <a:spcAft>
                <a:spcPts val="0"/>
              </a:spcAft>
              <a:defRPr sz="1800" smtClean="0">
                <a:solidFill>
                  <a:schemeClr val="tx1">
                    <a:tint val="75000"/>
                  </a:schemeClr>
                </a:solidFill>
                <a:latin typeface="+mn-lt"/>
              </a:defRPr>
            </a:lvl1pPr>
          </a:lstStyle>
          <a:p>
            <a:pPr>
              <a:defRPr/>
            </a:pPr>
            <a:fld id="{56E06458-5F31-4BFC-AEE5-67407A57AB6A}" type="slidenum">
              <a:rPr lang="en-US"/>
              <a:pPr>
                <a:defRPr/>
              </a:pPr>
              <a:t>‹#›</a:t>
            </a:fld>
            <a:endParaRPr lang="en-US"/>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60" name="Oval 59"/>
          <p:cNvSpPr>
            <a:spLocks noChangeAspect="1"/>
          </p:cNvSpPr>
          <p:nvPr/>
        </p:nvSpPr>
        <p:spPr>
          <a:xfrm>
            <a:off x="153988" y="2698750"/>
            <a:ext cx="468312" cy="468313"/>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61" name="Oval 60"/>
          <p:cNvSpPr>
            <a:spLocks noChangeAspect="1"/>
          </p:cNvSpPr>
          <p:nvPr/>
        </p:nvSpPr>
        <p:spPr>
          <a:xfrm>
            <a:off x="474663" y="3167063"/>
            <a:ext cx="458787" cy="4587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ln w="317500">
                <a:solidFill>
                  <a:schemeClr val="tx1"/>
                </a:solidFill>
              </a:ln>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a:p>
        </p:txBody>
      </p:sp>
    </p:spTree>
  </p:cSld>
  <p:clrMap bg1="dk1" tx1="lt1" bg2="dk2"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72" r:id="rId9"/>
    <p:sldLayoutId id="2147483663" r:id="rId10"/>
    <p:sldLayoutId id="2147483662" r:id="rId11"/>
  </p:sldLayoutIdLst>
  <p:timing>
    <p:tnLst>
      <p:par>
        <p:cTn id="1" dur="indefinite" restart="never" nodeType="tmRoot"/>
      </p:par>
    </p:tnLst>
  </p:timing>
  <p:txStyles>
    <p:titleStyle>
      <a:lvl1pPr algn="l" defTabSz="457200" rtl="0" fontAlgn="base">
        <a:spcBef>
          <a:spcPct val="0"/>
        </a:spcBef>
        <a:spcAft>
          <a:spcPct val="0"/>
        </a:spcAft>
        <a:defRPr sz="3200" kern="1200">
          <a:solidFill>
            <a:schemeClr val="tx1"/>
          </a:solidFill>
          <a:latin typeface="+mj-lt"/>
          <a:ea typeface="+mj-ea"/>
          <a:cs typeface="Trebuchet MS"/>
        </a:defRPr>
      </a:lvl1pPr>
      <a:lvl2pPr algn="l" defTabSz="457200" rtl="0" fontAlgn="base">
        <a:spcBef>
          <a:spcPct val="0"/>
        </a:spcBef>
        <a:spcAft>
          <a:spcPct val="0"/>
        </a:spcAft>
        <a:defRPr sz="3200">
          <a:solidFill>
            <a:schemeClr val="tx1"/>
          </a:solidFill>
          <a:latin typeface="Verdana" pitchFamily="34" charset="0"/>
        </a:defRPr>
      </a:lvl2pPr>
      <a:lvl3pPr algn="l" defTabSz="457200" rtl="0" fontAlgn="base">
        <a:spcBef>
          <a:spcPct val="0"/>
        </a:spcBef>
        <a:spcAft>
          <a:spcPct val="0"/>
        </a:spcAft>
        <a:defRPr sz="3200">
          <a:solidFill>
            <a:schemeClr val="tx1"/>
          </a:solidFill>
          <a:latin typeface="Verdana" pitchFamily="34" charset="0"/>
        </a:defRPr>
      </a:lvl3pPr>
      <a:lvl4pPr algn="l" defTabSz="457200" rtl="0" fontAlgn="base">
        <a:spcBef>
          <a:spcPct val="0"/>
        </a:spcBef>
        <a:spcAft>
          <a:spcPct val="0"/>
        </a:spcAft>
        <a:defRPr sz="3200">
          <a:solidFill>
            <a:schemeClr val="tx1"/>
          </a:solidFill>
          <a:latin typeface="Verdana" pitchFamily="34" charset="0"/>
        </a:defRPr>
      </a:lvl4pPr>
      <a:lvl5pPr algn="l" defTabSz="457200" rtl="0" fontAlgn="base">
        <a:spcBef>
          <a:spcPct val="0"/>
        </a:spcBef>
        <a:spcAft>
          <a:spcPct val="0"/>
        </a:spcAft>
        <a:defRPr sz="3200">
          <a:solidFill>
            <a:schemeClr val="tx1"/>
          </a:solidFill>
          <a:latin typeface="Verdan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ct val="20000"/>
        </a:spcBef>
        <a:spcAft>
          <a:spcPts val="600"/>
        </a:spcAft>
        <a:buClr>
          <a:schemeClr val="tx2"/>
        </a:buClr>
        <a:buFont typeface="Wingdings 2" pitchFamily="18" charset="2"/>
        <a:buChar char=""/>
        <a:defRPr kern="1200">
          <a:solidFill>
            <a:schemeClr val="tx1"/>
          </a:solidFill>
          <a:latin typeface="+mn-lt"/>
          <a:ea typeface="+mn-ea"/>
          <a:cs typeface="+mn-cs"/>
        </a:defRPr>
      </a:lvl1pPr>
      <a:lvl2pPr marL="742950" indent="-285750" algn="l" defTabSz="457200" rtl="0" fontAlgn="base">
        <a:spcBef>
          <a:spcPct val="20000"/>
        </a:spcBef>
        <a:spcAft>
          <a:spcPts val="600"/>
        </a:spcAft>
        <a:buClr>
          <a:schemeClr val="tx2"/>
        </a:buClr>
        <a:buFont typeface="Wingdings 2" pitchFamily="18" charset="2"/>
        <a:buChar char=""/>
        <a:defRPr sz="1600" kern="1200">
          <a:solidFill>
            <a:schemeClr val="tx1"/>
          </a:solidFill>
          <a:latin typeface="+mn-lt"/>
          <a:ea typeface="+mn-ea"/>
          <a:cs typeface="+mn-cs"/>
        </a:defRPr>
      </a:lvl2pPr>
      <a:lvl3pPr marL="1143000" indent="-228600" algn="l" defTabSz="457200" rtl="0" fontAlgn="base">
        <a:spcBef>
          <a:spcPct val="20000"/>
        </a:spcBef>
        <a:spcAft>
          <a:spcPts val="600"/>
        </a:spcAft>
        <a:buClr>
          <a:schemeClr val="tx2"/>
        </a:buClr>
        <a:buFont typeface="Wingdings 2" pitchFamily="18" charset="2"/>
        <a:buChar char=""/>
        <a:defRPr sz="1400" kern="1200">
          <a:solidFill>
            <a:schemeClr val="tx1"/>
          </a:solidFill>
          <a:latin typeface="+mn-lt"/>
          <a:ea typeface="+mn-ea"/>
          <a:cs typeface="+mn-cs"/>
        </a:defRPr>
      </a:lvl3pPr>
      <a:lvl4pPr marL="1600200" indent="-228600" algn="l" defTabSz="457200" rtl="0" fontAlgn="base">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4pPr>
      <a:lvl5pPr marL="2057400" indent="-228600" algn="l" defTabSz="457200" rtl="0" fontAlgn="base">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905000"/>
            <a:ext cx="7116763" cy="1470025"/>
          </a:xfrm>
        </p:spPr>
        <p:txBody>
          <a:bodyPr rtlCol="0">
            <a:noAutofit/>
          </a:bodyPr>
          <a:lstStyle/>
          <a:p>
            <a:pPr algn="ctr" fontAlgn="auto">
              <a:spcAft>
                <a:spcPts val="0"/>
              </a:spcAft>
              <a:defRPr/>
            </a:pPr>
            <a:r>
              <a:rPr lang="uk-UA" dirty="0" smtClean="0">
                <a:solidFill>
                  <a:schemeClr val="bg1">
                    <a:lumMod val="95000"/>
                    <a:lumOff val="5000"/>
                  </a:schemeClr>
                </a:solidFill>
                <a:latin typeface="Times New Roman" pitchFamily="18" charset="0"/>
                <a:cs typeface="Times New Roman" pitchFamily="18" charset="0"/>
              </a:rPr>
              <a:t>Право на інформацію: поняття та значення </a:t>
            </a:r>
            <a:endParaRPr lang="ru-RU" dirty="0">
              <a:solidFill>
                <a:schemeClr val="bg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1720850"/>
            <a:ext cx="7467600" cy="3046413"/>
          </a:xfrm>
          <a:prstGeom prst="rect">
            <a:avLst/>
          </a:prstGeom>
        </p:spPr>
        <p:txBody>
          <a:bodyPr>
            <a:spAutoFit/>
          </a:bodyPr>
          <a:lstStyle/>
          <a:p>
            <a:pPr fontAlgn="auto">
              <a:spcBef>
                <a:spcPts val="0"/>
              </a:spcBef>
              <a:spcAft>
                <a:spcPts val="0"/>
              </a:spcAft>
              <a:defRPr/>
            </a:pPr>
            <a:r>
              <a:rPr lang="ru-RU" sz="2400" dirty="0">
                <a:solidFill>
                  <a:schemeClr val="bg1">
                    <a:lumMod val="95000"/>
                    <a:lumOff val="5000"/>
                  </a:schemeClr>
                </a:solidFill>
                <a:latin typeface="Times New Roman" pitchFamily="18" charset="0"/>
                <a:cs typeface="Times New Roman" pitchFamily="18" charset="0"/>
              </a:rPr>
              <a:t>Право на інформацію – це право </a:t>
            </a:r>
            <a:r>
              <a:rPr lang="ru-RU" sz="2400" dirty="0">
                <a:solidFill>
                  <a:schemeClr val="bg1">
                    <a:lumMod val="95000"/>
                    <a:lumOff val="5000"/>
                  </a:schemeClr>
                </a:solidFill>
                <a:latin typeface="Times New Roman" pitchFamily="18" charset="0"/>
                <a:cs typeface="Times New Roman" pitchFamily="18" charset="0"/>
              </a:rPr>
              <a:t>вільно збирати, одержувати, зберігати, використовувати та поширювати інформацію та створювати систему (порядок) умов (режиму) захисту (охорони) інформації на основі своїх прав та обов'язків, в межах повноважень, у будь-який спосіб на свій вибір визначений у відповідності до Конституції України, Законів України, міжнародних договорів та угод, ратифікованих Україною.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52400" y="304800"/>
            <a:ext cx="7924800" cy="6019800"/>
          </a:xfrm>
        </p:spPr>
        <p:txBody>
          <a:bodyPr rtlCol="0"/>
          <a:lstStyle/>
          <a:p>
            <a:pPr fontAlgn="auto">
              <a:buFont typeface="Wingdings 2" charset="2"/>
              <a:buChar char=""/>
              <a:defRPr/>
            </a:pPr>
            <a:r>
              <a:rPr lang="ru-RU" sz="2000" u="sng" dirty="0">
                <a:solidFill>
                  <a:schemeClr val="bg1">
                    <a:lumMod val="95000"/>
                    <a:lumOff val="5000"/>
                  </a:schemeClr>
                </a:solidFill>
                <a:latin typeface="Times New Roman" pitchFamily="18" charset="0"/>
                <a:cs typeface="Times New Roman" pitchFamily="18" charset="0"/>
              </a:rPr>
              <a:t>Право на вільне збирання інформації </a:t>
            </a:r>
            <a:r>
              <a:rPr lang="ru-RU" sz="2000" dirty="0">
                <a:solidFill>
                  <a:schemeClr val="bg1">
                    <a:lumMod val="95000"/>
                    <a:lumOff val="5000"/>
                  </a:schemeClr>
                </a:solidFill>
                <a:latin typeface="Times New Roman" pitchFamily="18" charset="0"/>
                <a:cs typeface="Times New Roman" pitchFamily="18" charset="0"/>
              </a:rPr>
              <a:t>означає право безперешкодного здійснення дій щодо її пошуку, доступу, придбання, накопичення тощо</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u="sng" dirty="0">
                <a:solidFill>
                  <a:schemeClr val="bg1">
                    <a:lumMod val="95000"/>
                    <a:lumOff val="5000"/>
                  </a:schemeClr>
                </a:solidFill>
                <a:latin typeface="Times New Roman" pitchFamily="18" charset="0"/>
                <a:cs typeface="Times New Roman" pitchFamily="18" charset="0"/>
              </a:rPr>
              <a:t>Право на вільне одержання інформації </a:t>
            </a:r>
            <a:r>
              <a:rPr lang="ru-RU" sz="2000" dirty="0">
                <a:solidFill>
                  <a:schemeClr val="bg1">
                    <a:lumMod val="95000"/>
                    <a:lumOff val="5000"/>
                  </a:schemeClr>
                </a:solidFill>
                <a:latin typeface="Times New Roman" pitchFamily="18" charset="0"/>
                <a:cs typeface="Times New Roman" pitchFamily="18" charset="0"/>
              </a:rPr>
              <a:t>означає право безперешкодно ознайомлюватися з нею, набувати інформацію та включає право знати</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u="sng" dirty="0">
                <a:solidFill>
                  <a:schemeClr val="bg1">
                    <a:lumMod val="95000"/>
                    <a:lumOff val="5000"/>
                  </a:schemeClr>
                </a:solidFill>
                <a:latin typeface="Times New Roman" pitchFamily="18" charset="0"/>
                <a:cs typeface="Times New Roman" pitchFamily="18" charset="0"/>
              </a:rPr>
              <a:t>Право на вільне зберігання інформації </a:t>
            </a:r>
            <a:r>
              <a:rPr lang="ru-RU" sz="2000" dirty="0">
                <a:solidFill>
                  <a:schemeClr val="bg1">
                    <a:lumMod val="95000"/>
                    <a:lumOff val="5000"/>
                  </a:schemeClr>
                </a:solidFill>
                <a:latin typeface="Times New Roman" pitchFamily="18" charset="0"/>
                <a:cs typeface="Times New Roman" pitchFamily="18" charset="0"/>
              </a:rPr>
              <a:t>означає право вільно тримати та надавати інформацію на умовах спрямованих на запобігання спотворенню, руйнуванню, псуванню інформації та її матеріальних носіїв, здійснювати дії для передачі інформації та її матеріальних носіїв у незмінному вигляді у часі та просторі тощо</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u="sng" dirty="0">
                <a:solidFill>
                  <a:schemeClr val="bg1">
                    <a:lumMod val="95000"/>
                    <a:lumOff val="5000"/>
                  </a:schemeClr>
                </a:solidFill>
                <a:latin typeface="Times New Roman" pitchFamily="18" charset="0"/>
                <a:cs typeface="Times New Roman" pitchFamily="18" charset="0"/>
              </a:rPr>
              <a:t>Право на вільне використання інформації </a:t>
            </a:r>
            <a:r>
              <a:rPr lang="ru-RU" sz="2000" dirty="0">
                <a:solidFill>
                  <a:schemeClr val="bg1">
                    <a:lumMod val="95000"/>
                    <a:lumOff val="5000"/>
                  </a:schemeClr>
                </a:solidFill>
                <a:latin typeface="Times New Roman" pitchFamily="18" charset="0"/>
                <a:cs typeface="Times New Roman" pitchFamily="18" charset="0"/>
              </a:rPr>
              <a:t>означає право вільно користуватися, застосовувати, створювати та вживати з користю інформацію для задоволення інформаційних потреб</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u="sng" dirty="0">
                <a:solidFill>
                  <a:schemeClr val="bg1">
                    <a:lumMod val="95000"/>
                    <a:lumOff val="5000"/>
                  </a:schemeClr>
                </a:solidFill>
                <a:latin typeface="Times New Roman" pitchFamily="18" charset="0"/>
                <a:cs typeface="Times New Roman" pitchFamily="18" charset="0"/>
              </a:rPr>
              <a:t>Право на захист (охорону) інформації </a:t>
            </a:r>
            <a:r>
              <a:rPr lang="ru-RU" sz="2000" dirty="0">
                <a:solidFill>
                  <a:schemeClr val="bg1">
                    <a:lumMod val="95000"/>
                    <a:lumOff val="5000"/>
                  </a:schemeClr>
                </a:solidFill>
                <a:latin typeface="Times New Roman" pitchFamily="18" charset="0"/>
                <a:cs typeface="Times New Roman" pitchFamily="18" charset="0"/>
              </a:rPr>
              <a:t>означає право створювати систему (порядок) умов (режиму) при збиранні, одержанні, зберіганні, використанні та поширенні інформації.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304800" y="522288"/>
            <a:ext cx="8534400" cy="5726112"/>
          </a:xfrm>
        </p:spPr>
        <p:txBody>
          <a:bodyPr rtlCol="0"/>
          <a:lstStyle/>
          <a:p>
            <a:pPr fontAlgn="auto">
              <a:buFont typeface="Wingdings 2" charset="2"/>
              <a:buChar char=""/>
              <a:defRPr/>
            </a:pPr>
            <a:r>
              <a:rPr lang="ru-RU" sz="2000" u="sng" dirty="0">
                <a:solidFill>
                  <a:schemeClr val="bg1">
                    <a:lumMod val="95000"/>
                    <a:lumOff val="5000"/>
                  </a:schemeClr>
                </a:solidFill>
                <a:latin typeface="Times New Roman" pitchFamily="18" charset="0"/>
                <a:cs typeface="Times New Roman" pitchFamily="18" charset="0"/>
              </a:rPr>
              <a:t>Неприпустимість зловживання правом на </a:t>
            </a:r>
            <a:r>
              <a:rPr lang="ru-RU" sz="2000" u="sng" dirty="0" smtClean="0">
                <a:solidFill>
                  <a:schemeClr val="bg1">
                    <a:lumMod val="95000"/>
                    <a:lumOff val="5000"/>
                  </a:schemeClr>
                </a:solidFill>
                <a:latin typeface="Times New Roman" pitchFamily="18" charset="0"/>
                <a:cs typeface="Times New Roman" pitchFamily="18" charset="0"/>
              </a:rPr>
              <a:t>інформацію </a:t>
            </a:r>
            <a:r>
              <a:rPr lang="ru-RU" sz="2000" dirty="0" smtClean="0">
                <a:solidFill>
                  <a:schemeClr val="bg1">
                    <a:lumMod val="95000"/>
                    <a:lumOff val="5000"/>
                  </a:schemeClr>
                </a:solidFill>
                <a:latin typeface="Times New Roman" pitchFamily="18" charset="0"/>
                <a:cs typeface="Times New Roman" pitchFamily="18" charset="0"/>
              </a:rPr>
              <a:t>означає реалізацію </a:t>
            </a:r>
            <a:r>
              <a:rPr lang="ru-RU" sz="2000" dirty="0">
                <a:solidFill>
                  <a:schemeClr val="bg1">
                    <a:lumMod val="95000"/>
                    <a:lumOff val="5000"/>
                  </a:schemeClr>
                </a:solidFill>
                <a:latin typeface="Times New Roman" pitchFamily="18" charset="0"/>
                <a:cs typeface="Times New Roman" pitchFamily="18" charset="0"/>
              </a:rPr>
              <a:t>права на інформацію суб'єктами інформаційних відносин не повинна порушувати державні, приватні, громадянські, політичні, економічні, соціальні, духовні, екологічні та інші права, свободи і законні інтереси інших суб'єктів інформаційних відносин</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u="sng" dirty="0" smtClean="0">
                <a:solidFill>
                  <a:schemeClr val="bg1">
                    <a:lumMod val="95000"/>
                    <a:lumOff val="5000"/>
                  </a:schemeClr>
                </a:solidFill>
                <a:latin typeface="Times New Roman" pitchFamily="18" charset="0"/>
                <a:cs typeface="Times New Roman" pitchFamily="18" charset="0"/>
              </a:rPr>
              <a:t>Інформація не може бути використана для:</a:t>
            </a:r>
            <a:r>
              <a:rPr lang="ru-RU" sz="2000" dirty="0" smtClean="0">
                <a:solidFill>
                  <a:schemeClr val="bg1">
                    <a:lumMod val="95000"/>
                    <a:lumOff val="5000"/>
                  </a:schemeClr>
                </a:solidFill>
                <a:latin typeface="Times New Roman" pitchFamily="18" charset="0"/>
                <a:cs typeface="Times New Roman" pitchFamily="18" charset="0"/>
              </a:rPr>
              <a:t> </a:t>
            </a:r>
            <a:r>
              <a:rPr lang="ru-RU" sz="2000" dirty="0">
                <a:solidFill>
                  <a:schemeClr val="bg1">
                    <a:lumMod val="95000"/>
                    <a:lumOff val="5000"/>
                  </a:schemeClr>
                </a:solidFill>
                <a:latin typeface="Times New Roman" pitchFamily="18" charset="0"/>
                <a:cs typeface="Times New Roman" pitchFamily="18" charset="0"/>
              </a:rPr>
              <a:t>посягання на права і свободи людини, пропаганду війни, насильства, жорстокості, розпалювання расової, національної, релігійної ворожнечі, вчинення терористичних актів, закликів до незаконної зміни конституційного ладу, порушення територіальної цілісності держави</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u="sng" dirty="0">
                <a:solidFill>
                  <a:schemeClr val="bg1">
                    <a:lumMod val="95000"/>
                    <a:lumOff val="5000"/>
                  </a:schemeClr>
                </a:solidFill>
                <a:latin typeface="Times New Roman" pitchFamily="18" charset="0"/>
                <a:cs typeface="Times New Roman" pitchFamily="18" charset="0"/>
              </a:rPr>
              <a:t>Право власності на інформацію </a:t>
            </a:r>
            <a:r>
              <a:rPr lang="ru-RU" sz="2000" dirty="0">
                <a:solidFill>
                  <a:schemeClr val="bg1">
                    <a:lumMod val="95000"/>
                    <a:lumOff val="5000"/>
                  </a:schemeClr>
                </a:solidFill>
                <a:latin typeface="Times New Roman" pitchFamily="18" charset="0"/>
                <a:cs typeface="Times New Roman" pitchFamily="18" charset="0"/>
              </a:rPr>
              <a:t>- право, яке гарантується та охороняється державою і згідно з яким власник інформації володіє, користується та розпоряджається своєю власністю на основі своїх прав та обов'язків, в межах повноважень, на свій вибір визначений у відповідності до Конституції, Законів, чинних міжнародних договорів та угод.</a:t>
            </a:r>
          </a:p>
        </p:txBody>
      </p:sp>
      <p:sp>
        <p:nvSpPr>
          <p:cNvPr id="7" name="Rectangle 6"/>
          <p:cNvSpPr/>
          <p:nvPr/>
        </p:nvSpPr>
        <p:spPr>
          <a:xfrm>
            <a:off x="1646238" y="152400"/>
            <a:ext cx="5589587" cy="461963"/>
          </a:xfrm>
          <a:prstGeom prst="rect">
            <a:avLst/>
          </a:prstGeom>
        </p:spPr>
        <p:txBody>
          <a:bodyPr wrap="none">
            <a:spAutoFit/>
          </a:bodyPr>
          <a:lstStyle/>
          <a:p>
            <a:pPr fontAlgn="auto">
              <a:spcBef>
                <a:spcPts val="0"/>
              </a:spcBef>
              <a:spcAft>
                <a:spcPts val="0"/>
              </a:spcAft>
              <a:defRPr/>
            </a:pPr>
            <a:r>
              <a:rPr lang="ru-RU" sz="2400" dirty="0">
                <a:solidFill>
                  <a:schemeClr val="bg1">
                    <a:lumMod val="95000"/>
                    <a:lumOff val="5000"/>
                  </a:schemeClr>
                </a:solidFill>
                <a:latin typeface="Times New Roman" pitchFamily="18" charset="0"/>
                <a:cs typeface="Times New Roman" pitchFamily="18" charset="0"/>
              </a:rPr>
              <a:t>Основні </a:t>
            </a:r>
            <a:r>
              <a:rPr lang="ru-RU" sz="2400" dirty="0">
                <a:solidFill>
                  <a:schemeClr val="bg1">
                    <a:lumMod val="95000"/>
                    <a:lumOff val="5000"/>
                  </a:schemeClr>
                </a:solidFill>
                <a:latin typeface="Times New Roman" pitchFamily="18" charset="0"/>
                <a:cs typeface="Times New Roman" pitchFamily="18" charset="0"/>
              </a:rPr>
              <a:t>принципи існування інформації:</a:t>
            </a:r>
            <a:endParaRPr lang="ru-RU" sz="2400" dirty="0">
              <a:solidFill>
                <a:schemeClr val="bg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additive="base">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52600" y="381000"/>
            <a:ext cx="5543550" cy="636588"/>
          </a:xfrm>
        </p:spPr>
        <p:txBody>
          <a:bodyPr rtlCol="0"/>
          <a:lstStyle/>
          <a:p>
            <a:pPr fontAlgn="auto">
              <a:buFont typeface="Wingdings 2" charset="2"/>
              <a:buNone/>
              <a:defRPr/>
            </a:pPr>
            <a:r>
              <a:rPr lang="ru-RU" dirty="0">
                <a:solidFill>
                  <a:schemeClr val="bg1">
                    <a:lumMod val="95000"/>
                    <a:lumOff val="5000"/>
                  </a:schemeClr>
                </a:solidFill>
                <a:latin typeface="Times New Roman" pitchFamily="18" charset="0"/>
                <a:cs typeface="Times New Roman" pitchFamily="18" charset="0"/>
              </a:rPr>
              <a:t>Суб'єкти інформаційних відносин:</a:t>
            </a:r>
          </a:p>
        </p:txBody>
      </p:sp>
      <p:sp>
        <p:nvSpPr>
          <p:cNvPr id="4" name="Content Placeholder 3"/>
          <p:cNvSpPr>
            <a:spLocks noGrp="1"/>
          </p:cNvSpPr>
          <p:nvPr>
            <p:ph sz="half" idx="2"/>
          </p:nvPr>
        </p:nvSpPr>
        <p:spPr>
          <a:xfrm>
            <a:off x="685800" y="1143000"/>
            <a:ext cx="8153400" cy="4572000"/>
          </a:xfrm>
        </p:spPr>
        <p:txBody>
          <a:bodyPr rtlCol="0"/>
          <a:lstStyle/>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громадяни</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іноземні громадяни</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особи без громадянства</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юридичні та не юридичні особи, незалежно від їх форми власності та організаційно-правової форми</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іноземні юридичні та не юридичні особи, незалежно від їх форми власності та організаційно-правової </a:t>
            </a:r>
            <a:r>
              <a:rPr lang="ru-RU" sz="2000" dirty="0" smtClean="0">
                <a:solidFill>
                  <a:schemeClr val="bg1">
                    <a:lumMod val="95000"/>
                    <a:lumOff val="5000"/>
                  </a:schemeClr>
                </a:solidFill>
                <a:latin typeface="Times New Roman" pitchFamily="18" charset="0"/>
                <a:cs typeface="Times New Roman" pitchFamily="18" charset="0"/>
              </a:rPr>
              <a:t>форми</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міжнародні організації</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держава.</a:t>
            </a:r>
            <a:endParaRPr lang="ru-RU" sz="2000" dirty="0" smtClean="0">
              <a:solidFill>
                <a:schemeClr val="bg1">
                  <a:lumMod val="95000"/>
                  <a:lumOff val="5000"/>
                </a:schemeClr>
              </a:solidFill>
              <a:latin typeface="Times New Roman" pitchFamily="18" charset="0"/>
              <a:cs typeface="Times New Roman" pitchFamily="18" charset="0"/>
            </a:endParaRPr>
          </a:p>
          <a:p>
            <a:pPr fontAlgn="auto">
              <a:buFont typeface="Wingdings 2" charset="2"/>
              <a:buChar char=""/>
              <a:defRPr/>
            </a:pPr>
            <a:endParaRPr lang="ru-RU" sz="2000" dirty="0">
              <a:solidFill>
                <a:schemeClr val="bg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additive="base">
                                        <p:cTn id="3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algn="ctr" fontAlgn="auto">
              <a:spcAft>
                <a:spcPts val="0"/>
              </a:spcAft>
              <a:defRPr/>
            </a:pPr>
            <a:r>
              <a:rPr lang="ru-RU" dirty="0">
                <a:solidFill>
                  <a:schemeClr val="bg1">
                    <a:lumMod val="95000"/>
                    <a:lumOff val="5000"/>
                  </a:schemeClr>
                </a:solidFill>
                <a:latin typeface="Times New Roman" pitchFamily="18" charset="0"/>
                <a:cs typeface="Times New Roman" pitchFamily="18" charset="0"/>
              </a:rPr>
              <a:t>Поняття інформації</a:t>
            </a:r>
          </a:p>
        </p:txBody>
      </p:sp>
      <p:sp>
        <p:nvSpPr>
          <p:cNvPr id="4" name="Content Placeholder 3"/>
          <p:cNvSpPr>
            <a:spLocks noGrp="1"/>
          </p:cNvSpPr>
          <p:nvPr>
            <p:ph sz="half" idx="2"/>
          </p:nvPr>
        </p:nvSpPr>
        <p:spPr>
          <a:xfrm>
            <a:off x="1009650" y="1447800"/>
            <a:ext cx="7677150" cy="5029200"/>
          </a:xfrm>
        </p:spPr>
        <p:txBody>
          <a:bodyPr rtlCol="0"/>
          <a:lstStyle/>
          <a:p>
            <a:pPr fontAlgn="auto">
              <a:buFont typeface="Wingdings 2" charset="2"/>
              <a:buChar char=""/>
              <a:defRPr/>
            </a:pPr>
            <a:r>
              <a:rPr lang="ru-RU" sz="2400" dirty="0">
                <a:latin typeface="Times New Roman" pitchFamily="18" charset="0"/>
                <a:cs typeface="Times New Roman" pitchFamily="18" charset="0"/>
              </a:rPr>
              <a:t> </a:t>
            </a:r>
            <a:r>
              <a:rPr lang="ru-RU" sz="2400" dirty="0" smtClean="0">
                <a:solidFill>
                  <a:schemeClr val="bg1">
                    <a:lumMod val="95000"/>
                    <a:lumOff val="5000"/>
                  </a:schemeClr>
                </a:solidFill>
                <a:latin typeface="Times New Roman" pitchFamily="18" charset="0"/>
                <a:cs typeface="Times New Roman" pitchFamily="18" charset="0"/>
              </a:rPr>
              <a:t>Це</a:t>
            </a:r>
            <a:r>
              <a:rPr lang="ru-RU" sz="2400" dirty="0" smtClean="0">
                <a:latin typeface="Times New Roman" pitchFamily="18" charset="0"/>
                <a:cs typeface="Times New Roman" pitchFamily="18" charset="0"/>
              </a:rPr>
              <a:t> </a:t>
            </a:r>
            <a:r>
              <a:rPr lang="ru-RU" sz="2400" dirty="0" smtClean="0">
                <a:solidFill>
                  <a:schemeClr val="bg1">
                    <a:lumMod val="95000"/>
                    <a:lumOff val="5000"/>
                  </a:schemeClr>
                </a:solidFill>
                <a:latin typeface="Times New Roman" pitchFamily="18" charset="0"/>
                <a:cs typeface="Times New Roman" pitchFamily="18" charset="0"/>
              </a:rPr>
              <a:t>відомості </a:t>
            </a:r>
            <a:r>
              <a:rPr lang="ru-RU" sz="2400" dirty="0">
                <a:solidFill>
                  <a:schemeClr val="bg1">
                    <a:lumMod val="95000"/>
                    <a:lumOff val="5000"/>
                  </a:schemeClr>
                </a:solidFill>
                <a:latin typeface="Times New Roman" pitchFamily="18" charset="0"/>
                <a:cs typeface="Times New Roman" pitchFamily="18" charset="0"/>
              </a:rPr>
              <a:t>або/та дані у будь-якій формі та вигляді, на будь-яких носіях чи оголошені усно або у будь-який інший спосіб чи отримані у вигляді знань, що поширюються у просторі і часі, які відображають стан, властивості, якості, ознаки суб'єктів і об'єктів (предметів, технологій, засобів, ресурсів тощо), фактів, подій, дій, явищ, процесів, тощо у навколишньому світі, державі, суспільстві, тощо та які є об'єктами збирання, зберігання, використання та поширення.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2438400" y="304800"/>
            <a:ext cx="3471863" cy="576263"/>
          </a:xfrm>
        </p:spPr>
        <p:txBody>
          <a:bodyPr rtlCol="0"/>
          <a:lstStyle/>
          <a:p>
            <a:pPr algn="ctr" fontAlgn="auto">
              <a:buFont typeface="Wingdings 2" charset="2"/>
              <a:buNone/>
              <a:defRPr/>
            </a:pPr>
            <a:r>
              <a:rPr lang="uk-UA" sz="2800" dirty="0" smtClean="0">
                <a:solidFill>
                  <a:schemeClr val="bg1">
                    <a:lumMod val="95000"/>
                    <a:lumOff val="5000"/>
                  </a:schemeClr>
                </a:solidFill>
                <a:latin typeface="Times New Roman" pitchFamily="18" charset="0"/>
                <a:cs typeface="Times New Roman" pitchFamily="18" charset="0"/>
              </a:rPr>
              <a:t>Види інформації:</a:t>
            </a:r>
            <a:endParaRPr lang="ru-RU" sz="2800" dirty="0">
              <a:solidFill>
                <a:schemeClr val="bg1">
                  <a:lumMod val="95000"/>
                  <a:lumOff val="5000"/>
                </a:schemeClr>
              </a:solidFill>
              <a:latin typeface="Times New Roman" pitchFamily="18" charset="0"/>
              <a:cs typeface="Times New Roman" pitchFamily="18" charset="0"/>
            </a:endParaRPr>
          </a:p>
        </p:txBody>
      </p:sp>
      <p:sp>
        <p:nvSpPr>
          <p:cNvPr id="6" name="Content Placeholder 5"/>
          <p:cNvSpPr>
            <a:spLocks noGrp="1"/>
          </p:cNvSpPr>
          <p:nvPr>
            <p:ph sz="quarter" idx="4"/>
          </p:nvPr>
        </p:nvSpPr>
        <p:spPr>
          <a:xfrm>
            <a:off x="228600" y="838200"/>
            <a:ext cx="7905750" cy="5638800"/>
          </a:xfrm>
        </p:spPr>
        <p:txBody>
          <a:bodyPr rtlCol="0"/>
          <a:lstStyle/>
          <a:p>
            <a:pPr fontAlgn="auto">
              <a:buFont typeface="Wingdings 2" charset="2"/>
              <a:buChar char=""/>
              <a:defRPr/>
            </a:pPr>
            <a:r>
              <a:rPr lang="ru-RU" sz="2000" dirty="0" smtClean="0">
                <a:solidFill>
                  <a:schemeClr val="bg1">
                    <a:lumMod val="95000"/>
                    <a:lumOff val="5000"/>
                  </a:schemeClr>
                </a:solidFill>
                <a:latin typeface="Times New Roman" pitchFamily="18" charset="0"/>
                <a:cs typeface="Times New Roman" pitchFamily="18" charset="0"/>
              </a:rPr>
              <a:t>Особиста інформація - інформація </a:t>
            </a:r>
            <a:r>
              <a:rPr lang="ru-RU" sz="2000" dirty="0">
                <a:solidFill>
                  <a:schemeClr val="bg1">
                    <a:lumMod val="95000"/>
                    <a:lumOff val="5000"/>
                  </a:schemeClr>
                </a:solidFill>
                <a:latin typeface="Times New Roman" pitchFamily="18" charset="0"/>
                <a:cs typeface="Times New Roman" pitchFamily="18" charset="0"/>
              </a:rPr>
              <a:t>про </a:t>
            </a:r>
            <a:r>
              <a:rPr lang="ru-RU" sz="2000" dirty="0" smtClean="0">
                <a:solidFill>
                  <a:schemeClr val="bg1">
                    <a:lumMod val="95000"/>
                    <a:lumOff val="5000"/>
                  </a:schemeClr>
                </a:solidFill>
                <a:latin typeface="Times New Roman" pitchFamily="18" charset="0"/>
                <a:cs typeface="Times New Roman" pitchFamily="18" charset="0"/>
              </a:rPr>
              <a:t>особу, її </a:t>
            </a:r>
            <a:r>
              <a:rPr lang="ru-RU" sz="2000" dirty="0">
                <a:solidFill>
                  <a:schemeClr val="bg1">
                    <a:lumMod val="95000"/>
                    <a:lumOff val="5000"/>
                  </a:schemeClr>
                </a:solidFill>
                <a:latin typeface="Times New Roman" pitchFamily="18" charset="0"/>
                <a:cs typeface="Times New Roman" pitchFamily="18" charset="0"/>
              </a:rPr>
              <a:t>особисте життя</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Службова інформація - інформація про фінансову діяльність, господарську </a:t>
            </a:r>
            <a:r>
              <a:rPr lang="ru-RU" sz="2000" dirty="0" smtClean="0">
                <a:solidFill>
                  <a:schemeClr val="bg1">
                    <a:lumMod val="95000"/>
                    <a:lumOff val="5000"/>
                  </a:schemeClr>
                </a:solidFill>
                <a:latin typeface="Times New Roman" pitchFamily="18" charset="0"/>
                <a:cs typeface="Times New Roman" pitchFamily="18" charset="0"/>
              </a:rPr>
              <a:t>діяльність, службову </a:t>
            </a:r>
            <a:r>
              <a:rPr lang="ru-RU" sz="2000" dirty="0">
                <a:solidFill>
                  <a:schemeClr val="bg1">
                    <a:lumMod val="95000"/>
                    <a:lumOff val="5000"/>
                  </a:schemeClr>
                </a:solidFill>
                <a:latin typeface="Times New Roman" pitchFamily="18" charset="0"/>
                <a:cs typeface="Times New Roman" pitchFamily="18" charset="0"/>
              </a:rPr>
              <a:t>діяльність установи, її посадових, службових </a:t>
            </a:r>
            <a:r>
              <a:rPr lang="ru-RU" sz="2000" dirty="0" smtClean="0">
                <a:solidFill>
                  <a:schemeClr val="bg1">
                    <a:lumMod val="95000"/>
                    <a:lumOff val="5000"/>
                  </a:schemeClr>
                </a:solidFill>
                <a:latin typeface="Times New Roman" pitchFamily="18" charset="0"/>
                <a:cs typeface="Times New Roman" pitchFamily="18" charset="0"/>
              </a:rPr>
              <a:t>осіб, які </a:t>
            </a:r>
            <a:r>
              <a:rPr lang="ru-RU" sz="2000" dirty="0">
                <a:solidFill>
                  <a:schemeClr val="bg1">
                    <a:lumMod val="95000"/>
                    <a:lumOff val="5000"/>
                  </a:schemeClr>
                </a:solidFill>
                <a:latin typeface="Times New Roman" pitchFamily="18" charset="0"/>
                <a:cs typeface="Times New Roman" pitchFamily="18" charset="0"/>
              </a:rPr>
              <a:t>пов'язані з процесом прийняття рішень та передують їх прийняттю</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Офіційна інформація - інформація про офіційну діяльність установи, її посадових, службових осіб та офіційні документи</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Публічна інформація - інформація яка вільно збирається, отримується, зберігається, використовується та поширюється</a:t>
            </a:r>
            <a:r>
              <a:rPr lang="ru-RU" sz="20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Конфіденційна інформація - інформація яка є таємницею розголошення якої може завдати шкоди державі, юридичній чи не юридичній особі або правам і свободам особи.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03238" y="228600"/>
            <a:ext cx="8305800" cy="6370638"/>
          </a:xfrm>
          <a:prstGeom prst="rect">
            <a:avLst/>
          </a:prstGeom>
        </p:spPr>
        <p:txBody>
          <a:bodyPr>
            <a:spAutoFit/>
          </a:bodyPr>
          <a:lstStyle/>
          <a:p>
            <a:pPr algn="just" fontAlgn="auto">
              <a:spcBef>
                <a:spcPts val="0"/>
              </a:spcBef>
              <a:spcAft>
                <a:spcPts val="0"/>
              </a:spcAft>
              <a:defRPr/>
            </a:pPr>
            <a:r>
              <a:rPr lang="ru-RU" sz="2400" dirty="0">
                <a:solidFill>
                  <a:schemeClr val="bg1">
                    <a:lumMod val="95000"/>
                    <a:lumOff val="5000"/>
                  </a:schemeClr>
                </a:solidFill>
                <a:latin typeface="Times New Roman" pitchFamily="18" charset="0"/>
                <a:cs typeface="Times New Roman" pitchFamily="18" charset="0"/>
              </a:rPr>
              <a:t>1)Збирати</a:t>
            </a:r>
            <a:r>
              <a:rPr lang="ru-RU" sz="2400" dirty="0">
                <a:solidFill>
                  <a:schemeClr val="bg1">
                    <a:lumMod val="95000"/>
                    <a:lumOff val="5000"/>
                  </a:schemeClr>
                </a:solidFill>
                <a:latin typeface="Times New Roman" pitchFamily="18" charset="0"/>
                <a:cs typeface="Times New Roman" pitchFamily="18" charset="0"/>
              </a:rPr>
              <a:t>, отримувати, зберігати, використовувати та поширювати конфіденційну інформацію мають право лише уповноважені згідно Закону установи лише в межах своїх прав, функцій та повноважень для цілей, визначених Законом або з дотриманням умов, визначених договором (угодою) в межах Закону</a:t>
            </a:r>
            <a:r>
              <a:rPr lang="ru-RU" sz="2400" dirty="0">
                <a:solidFill>
                  <a:schemeClr val="bg1">
                    <a:lumMod val="95000"/>
                    <a:lumOff val="5000"/>
                  </a:schemeClr>
                </a:solidFill>
                <a:latin typeface="Times New Roman" pitchFamily="18" charset="0"/>
                <a:cs typeface="Times New Roman" pitchFamily="18" charset="0"/>
              </a:rPr>
              <a:t>.</a:t>
            </a:r>
          </a:p>
          <a:p>
            <a:pPr algn="just" fontAlgn="auto">
              <a:spcBef>
                <a:spcPts val="0"/>
              </a:spcBef>
              <a:spcAft>
                <a:spcPts val="0"/>
              </a:spcAft>
              <a:defRPr/>
            </a:pPr>
            <a:endParaRPr lang="ru-RU" sz="2400" dirty="0">
              <a:solidFill>
                <a:schemeClr val="bg1">
                  <a:lumMod val="95000"/>
                  <a:lumOff val="5000"/>
                </a:schemeClr>
              </a:solidFill>
              <a:latin typeface="Times New Roman" pitchFamily="18" charset="0"/>
              <a:cs typeface="Times New Roman" pitchFamily="18" charset="0"/>
            </a:endParaRPr>
          </a:p>
          <a:p>
            <a:pPr algn="just" fontAlgn="auto">
              <a:spcBef>
                <a:spcPts val="0"/>
              </a:spcBef>
              <a:spcAft>
                <a:spcPts val="0"/>
              </a:spcAft>
              <a:defRPr/>
            </a:pPr>
            <a:r>
              <a:rPr lang="ru-RU" sz="2400" dirty="0">
                <a:solidFill>
                  <a:schemeClr val="bg1">
                    <a:lumMod val="95000"/>
                    <a:lumOff val="5000"/>
                  </a:schemeClr>
                </a:solidFill>
                <a:latin typeface="Times New Roman" pitchFamily="18" charset="0"/>
                <a:cs typeface="Times New Roman" pitchFamily="18" charset="0"/>
              </a:rPr>
              <a:t>2)Державна </a:t>
            </a:r>
            <a:r>
              <a:rPr lang="ru-RU" sz="2400" dirty="0">
                <a:solidFill>
                  <a:schemeClr val="bg1">
                    <a:lumMod val="95000"/>
                    <a:lumOff val="5000"/>
                  </a:schemeClr>
                </a:solidFill>
                <a:latin typeface="Times New Roman" pitchFamily="18" charset="0"/>
                <a:cs typeface="Times New Roman" pitchFamily="18" charset="0"/>
              </a:rPr>
              <a:t>таємниця Державну таємницю становить інформація у сфері оборони, економіки, науки і техніки, зовнішніх відносин, державної безпеки та охорони правопорядку, розголошення якої може завдати шкоди національній безпеці держави.</a:t>
            </a:r>
          </a:p>
          <a:p>
            <a:pPr algn="just" fontAlgn="auto">
              <a:spcBef>
                <a:spcPts val="0"/>
              </a:spcBef>
              <a:spcAft>
                <a:spcPts val="0"/>
              </a:spcAft>
              <a:defRPr/>
            </a:pPr>
            <a:endParaRPr lang="ru-RU" sz="2400" dirty="0">
              <a:solidFill>
                <a:schemeClr val="bg1">
                  <a:lumMod val="95000"/>
                  <a:lumOff val="5000"/>
                </a:schemeClr>
              </a:solidFill>
              <a:latin typeface="Times New Roman" pitchFamily="18" charset="0"/>
              <a:cs typeface="Times New Roman" pitchFamily="18" charset="0"/>
            </a:endParaRPr>
          </a:p>
          <a:p>
            <a:pPr algn="just" fontAlgn="auto">
              <a:spcBef>
                <a:spcPts val="0"/>
              </a:spcBef>
              <a:spcAft>
                <a:spcPts val="0"/>
              </a:spcAft>
              <a:defRPr/>
            </a:pPr>
            <a:r>
              <a:rPr lang="ru-RU" sz="2400" dirty="0">
                <a:solidFill>
                  <a:schemeClr val="bg1">
                    <a:lumMod val="95000"/>
                    <a:lumOff val="5000"/>
                  </a:schemeClr>
                </a:solidFill>
                <a:latin typeface="Times New Roman" pitchFamily="18" charset="0"/>
                <a:cs typeface="Times New Roman" pitchFamily="18" charset="0"/>
              </a:rPr>
              <a:t>3)Порядок </a:t>
            </a:r>
            <a:r>
              <a:rPr lang="ru-RU" sz="2400" dirty="0">
                <a:solidFill>
                  <a:schemeClr val="bg1">
                    <a:lumMod val="95000"/>
                    <a:lumOff val="5000"/>
                  </a:schemeClr>
                </a:solidFill>
                <a:latin typeface="Times New Roman" pitchFamily="18" charset="0"/>
                <a:cs typeface="Times New Roman" pitchFamily="18" charset="0"/>
              </a:rPr>
              <a:t>та перелік віднесення інформації до державної таємниці, умови (режим) захисту (охорони) державної таємниці по збиранню, одержанню, зберіганню, використанню та поширенню визначається Законом.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457200"/>
            <a:ext cx="7124700" cy="5859463"/>
          </a:xfrm>
        </p:spPr>
        <p:txBody>
          <a:bodyPr rtlCol="0">
            <a:noAutofit/>
          </a:bodyPr>
          <a:lstStyle/>
          <a:p>
            <a:pPr algn="just" fontAlgn="auto">
              <a:buFont typeface="Wingdings 2" charset="2"/>
              <a:buChar char=""/>
              <a:defRPr/>
            </a:pPr>
            <a:r>
              <a:rPr lang="ru-RU" sz="1600" dirty="0" smtClean="0">
                <a:solidFill>
                  <a:schemeClr val="bg1">
                    <a:lumMod val="95000"/>
                    <a:lumOff val="5000"/>
                  </a:schemeClr>
                </a:solidFill>
                <a:latin typeface="Times New Roman" pitchFamily="18" charset="0"/>
                <a:cs typeface="Times New Roman" pitchFamily="18" charset="0"/>
              </a:rPr>
              <a:t>Особиста таємниця - особиста інформація.</a:t>
            </a:r>
          </a:p>
          <a:p>
            <a:pPr marL="0" indent="0" algn="just" fontAlgn="auto">
              <a:buFont typeface="Wingdings 2" charset="2"/>
              <a:buNone/>
              <a:defRPr/>
            </a:pPr>
            <a:r>
              <a:rPr lang="ru-RU" sz="1600" dirty="0" smtClean="0">
                <a:solidFill>
                  <a:schemeClr val="bg1">
                    <a:lumMod val="95000"/>
                    <a:lumOff val="5000"/>
                  </a:schemeClr>
                </a:solidFill>
                <a:latin typeface="Times New Roman" pitchFamily="18" charset="0"/>
                <a:cs typeface="Times New Roman" pitchFamily="18" charset="0"/>
              </a:rPr>
              <a:t>Збирати, отримувати, зберігати, використовувати та поширювати особисту таємницю мають право за згодою фізичної особи, батьків чи опікуна дитини, або лише уповноважені згідно Закону установи лише в межах своїх прав, функцій та повноважень для цілей, визначених Законом або з дотриманням умов, визначених договором (угодою) в межах Закону.</a:t>
            </a:r>
          </a:p>
          <a:p>
            <a:pPr algn="just" fontAlgn="auto">
              <a:buFont typeface="Wingdings 2" charset="2"/>
              <a:buChar char=""/>
              <a:defRPr/>
            </a:pPr>
            <a:r>
              <a:rPr lang="ru-RU" sz="1600" dirty="0" smtClean="0">
                <a:solidFill>
                  <a:schemeClr val="bg1">
                    <a:lumMod val="95000"/>
                    <a:lumOff val="5000"/>
                  </a:schemeClr>
                </a:solidFill>
                <a:latin typeface="Times New Roman" pitchFamily="18" charset="0"/>
                <a:cs typeface="Times New Roman" pitchFamily="18" charset="0"/>
              </a:rPr>
              <a:t>Службова таємниця - службова інформація.</a:t>
            </a:r>
          </a:p>
          <a:p>
            <a:pPr marL="0" indent="0" algn="just" fontAlgn="auto">
              <a:buFont typeface="Wingdings 2" charset="2"/>
              <a:buNone/>
              <a:defRPr/>
            </a:pPr>
            <a:r>
              <a:rPr lang="ru-RU" sz="1600" dirty="0" smtClean="0">
                <a:solidFill>
                  <a:schemeClr val="bg1">
                    <a:lumMod val="95000"/>
                    <a:lumOff val="5000"/>
                  </a:schemeClr>
                </a:solidFill>
                <a:latin typeface="Times New Roman" pitchFamily="18" charset="0"/>
                <a:cs typeface="Times New Roman" pitchFamily="18" charset="0"/>
              </a:rPr>
              <a:t>Збирати, отримувати, зберігати, використовувати та поширювати службову таємницю мають право за згодою установи, власника даної інформації, за винятком службової таємниці, яка є іншою таємницею, або лише уповноважені згідно Закону установи лише в межах своїх прав, функцій та повноважень для цілей, визначених Законом або з дотриманням умов, визначених договором (угодою) в межах Закону.</a:t>
            </a:r>
          </a:p>
          <a:p>
            <a:pPr algn="just" fontAlgn="auto">
              <a:buFont typeface="Wingdings 2" charset="2"/>
              <a:buChar char=""/>
              <a:defRPr/>
            </a:pPr>
            <a:r>
              <a:rPr lang="ru-RU" sz="1600" dirty="0" smtClean="0">
                <a:solidFill>
                  <a:schemeClr val="bg1">
                    <a:lumMod val="95000"/>
                    <a:lumOff val="5000"/>
                  </a:schemeClr>
                </a:solidFill>
                <a:latin typeface="Times New Roman" pitchFamily="18" charset="0"/>
                <a:cs typeface="Times New Roman" pitchFamily="18" charset="0"/>
              </a:rPr>
              <a:t>Лікарська таємниця - інформація яка стала відома про особу (пацієнта) лікарю (лікуючому персоналу), обслуговуючому персоналу, посадовим особам та службовому персоналу медичної установи при здійсненні ними своїх професійних обов'язків.</a:t>
            </a:r>
          </a:p>
          <a:p>
            <a:pPr marL="0" indent="0" algn="just" fontAlgn="auto">
              <a:buFont typeface="Wingdings 2" charset="2"/>
              <a:buNone/>
              <a:defRPr/>
            </a:pPr>
            <a:r>
              <a:rPr lang="ru-RU" sz="1600" dirty="0" smtClean="0">
                <a:solidFill>
                  <a:schemeClr val="bg1">
                    <a:lumMod val="95000"/>
                    <a:lumOff val="5000"/>
                  </a:schemeClr>
                </a:solidFill>
                <a:latin typeface="Times New Roman" pitchFamily="18" charset="0"/>
                <a:cs typeface="Times New Roman" pitchFamily="18" charset="0"/>
              </a:rPr>
              <a:t>Порядок віднесення інформації до лікарської таємниці та умови (режим) захисту (охорони) лікарської таємниці по збиранню, одержанню, зберіганню, використанню та поширенню визначаються Законом.</a:t>
            </a:r>
            <a:endParaRPr lang="ru-RU" sz="1600" dirty="0">
              <a:solidFill>
                <a:schemeClr val="bg1">
                  <a:lumMod val="95000"/>
                  <a:lumOff val="5000"/>
                </a:schemeClr>
              </a:solidFill>
              <a:latin typeface="Times New Roman" pitchFamily="18" charset="0"/>
              <a:cs typeface="Times New Roman" pitchFamily="18" charset="0"/>
            </a:endParaRPr>
          </a:p>
        </p:txBody>
      </p:sp>
      <p:sp>
        <p:nvSpPr>
          <p:cNvPr id="4" name="Rectangle 3"/>
          <p:cNvSpPr/>
          <p:nvPr/>
        </p:nvSpPr>
        <p:spPr>
          <a:xfrm>
            <a:off x="2286000" y="57150"/>
            <a:ext cx="4572000" cy="647700"/>
          </a:xfrm>
          <a:prstGeom prst="rect">
            <a:avLst/>
          </a:prstGeom>
        </p:spPr>
        <p:txBody>
          <a:bodyPr>
            <a:spAutoFit/>
          </a:bodyPr>
          <a:lstStyle/>
          <a:p>
            <a:pPr algn="ctr" fontAlgn="auto">
              <a:spcBef>
                <a:spcPts val="0"/>
              </a:spcBef>
              <a:spcAft>
                <a:spcPts val="0"/>
              </a:spcAft>
              <a:defRPr/>
            </a:pPr>
            <a:r>
              <a:rPr lang="ru-RU" dirty="0">
                <a:solidFill>
                  <a:schemeClr val="bg1">
                    <a:lumMod val="95000"/>
                    <a:lumOff val="5000"/>
                  </a:schemeClr>
                </a:solidFill>
                <a:latin typeface="Times New Roman" pitchFamily="18" charset="0"/>
                <a:cs typeface="Times New Roman" pitchFamily="18" charset="0"/>
              </a:rPr>
              <a:t>Певні правові обмеження щодо розповсюдження </a:t>
            </a:r>
            <a:r>
              <a:rPr lang="ru-RU" dirty="0">
                <a:solidFill>
                  <a:schemeClr val="bg1">
                    <a:lumMod val="95000"/>
                    <a:lumOff val="5000"/>
                  </a:schemeClr>
                </a:solidFill>
                <a:latin typeface="Times New Roman" pitchFamily="18" charset="0"/>
                <a:cs typeface="Times New Roman" pitchFamily="18" charset="0"/>
              </a:rPr>
              <a:t>інформації:</a:t>
            </a:r>
            <a:endParaRPr lang="ru-RU" dirty="0">
              <a:solidFill>
                <a:schemeClr val="bg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650" y="838200"/>
            <a:ext cx="7124700" cy="5334000"/>
          </a:xfrm>
        </p:spPr>
        <p:txBody>
          <a:bodyPr rtlCol="0">
            <a:normAutofit fontScale="85000" lnSpcReduction="20000"/>
          </a:bodyPr>
          <a:lstStyle/>
          <a:p>
            <a:pPr algn="just"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А</a:t>
            </a:r>
            <a:r>
              <a:rPr lang="ru-RU" sz="2100" dirty="0">
                <a:solidFill>
                  <a:schemeClr val="bg1">
                    <a:lumMod val="95000"/>
                    <a:lumOff val="5000"/>
                  </a:schemeClr>
                </a:solidFill>
                <a:latin typeface="Times New Roman" pitchFamily="18" charset="0"/>
                <a:cs typeface="Times New Roman" pitchFamily="18" charset="0"/>
              </a:rPr>
              <a:t>двокатська таємниця - інформація про дані попереднього слідства чи інформація від особи та про особу (клієнта), яка стала відома адвокату, помічнику адвоката, посадовим особам та службовому персоналу адвокатської установи при здійсненні ними своїх професійних обов'язків</a:t>
            </a:r>
            <a:r>
              <a:rPr lang="ru-RU" sz="21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2100" dirty="0">
                <a:solidFill>
                  <a:schemeClr val="bg1">
                    <a:lumMod val="95000"/>
                    <a:lumOff val="5000"/>
                  </a:schemeClr>
                </a:solidFill>
                <a:latin typeface="Times New Roman" pitchFamily="18" charset="0"/>
                <a:cs typeface="Times New Roman" pitchFamily="18" charset="0"/>
              </a:rPr>
              <a:t>Журналістська таємниця - інформація про особу, що бажає залишитися анонімним джерелом інформації журналіста, яка стала відома журналісту, посадовим особам, журналістському персоналу та службовому персоналу журналістської установи при здійсненні ними своїх професійних обов'язків</a:t>
            </a:r>
            <a:r>
              <a:rPr lang="ru-RU" sz="21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2100" dirty="0">
                <a:solidFill>
                  <a:schemeClr val="bg1">
                    <a:lumMod val="95000"/>
                    <a:lumOff val="5000"/>
                  </a:schemeClr>
                </a:solidFill>
                <a:latin typeface="Times New Roman" pitchFamily="18" charset="0"/>
                <a:cs typeface="Times New Roman" pitchFamily="18" charset="0"/>
              </a:rPr>
              <a:t>Комерційна таємниця - інформація пов'язана з секретами виробництва, введенням новацій та ноу-хау, розробкою стратегії розвитку, веденням переговорів, розробкою та впровадженням нових технологій, розголошення якої може завдати шкоди юридичній особі</a:t>
            </a:r>
            <a:r>
              <a:rPr lang="ru-RU" sz="21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2100" dirty="0">
                <a:solidFill>
                  <a:schemeClr val="bg1">
                    <a:lumMod val="95000"/>
                    <a:lumOff val="5000"/>
                  </a:schemeClr>
                </a:solidFill>
                <a:latin typeface="Times New Roman" pitchFamily="18" charset="0"/>
                <a:cs typeface="Times New Roman" pitchFamily="18" charset="0"/>
              </a:rPr>
              <a:t>Слідча таємниця - інформація яка стала відома оперативним працівникам, слідчим, посадовим особам, службовому персоналу та обслуговуючому персоналу силових органів при здійсненні ними своїх професійних обов'язків та розголошення якої може завдати шкоди оперативним заходам, розслідуванню, дізнанню чи створити загрозу життю людини.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algn="ctr" fontAlgn="auto">
              <a:spcAft>
                <a:spcPts val="0"/>
              </a:spcAft>
              <a:defRPr/>
            </a:pPr>
            <a:r>
              <a:rPr lang="uk-UA" dirty="0" smtClean="0">
                <a:solidFill>
                  <a:schemeClr val="bg1">
                    <a:lumMod val="95000"/>
                    <a:lumOff val="5000"/>
                  </a:schemeClr>
                </a:solidFill>
                <a:latin typeface="Times New Roman" pitchFamily="18" charset="0"/>
                <a:cs typeface="Times New Roman" pitchFamily="18" charset="0"/>
              </a:rPr>
              <a:t>Правові засади існування будь-якої інформації:</a:t>
            </a:r>
            <a:endParaRPr lang="ru-RU" dirty="0">
              <a:solidFill>
                <a:schemeClr val="bg1">
                  <a:lumMod val="95000"/>
                  <a:lumOff val="5000"/>
                </a:schemeClr>
              </a:solidFill>
              <a:latin typeface="Times New Roman" pitchFamily="18" charset="0"/>
              <a:cs typeface="Times New Roman" pitchFamily="18" charset="0"/>
            </a:endParaRPr>
          </a:p>
        </p:txBody>
      </p:sp>
      <p:sp>
        <p:nvSpPr>
          <p:cNvPr id="5" name="Content Placeholder 4"/>
          <p:cNvSpPr>
            <a:spLocks noGrp="1"/>
          </p:cNvSpPr>
          <p:nvPr>
            <p:ph idx="1"/>
          </p:nvPr>
        </p:nvSpPr>
        <p:spPr>
          <a:xfrm>
            <a:off x="914400" y="1524000"/>
            <a:ext cx="7829550" cy="4670425"/>
          </a:xfrm>
        </p:spPr>
        <p:txBody>
          <a:bodyPr rtlCol="0">
            <a:noAutofit/>
          </a:bodyPr>
          <a:lstStyle/>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реалізації права кожного на інформацію у усіх сферах життя як право вільно збирати, одержувати, зберігати, використовувати та поширювати інформацію на основі своїх прав та обов'язків, в межах повноважень, у будь-який спосіб на свій вибір визначений у відповідності до Конституції, Законів, чинних міжнародних договорів та угод</a:t>
            </a:r>
            <a:r>
              <a:rPr lang="ru-RU" sz="15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створення системи (порядку) умов (режиму) захисту (охорони) інформації</a:t>
            </a:r>
            <a:r>
              <a:rPr lang="ru-RU" sz="15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державної політики у сфері інформації</a:t>
            </a:r>
            <a:r>
              <a:rPr lang="ru-RU" sz="15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структури та визначень інформації</a:t>
            </a:r>
            <a:r>
              <a:rPr lang="ru-RU" sz="15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порядку та критеріїв віднесення до видів інформації</a:t>
            </a:r>
            <a:r>
              <a:rPr lang="ru-RU" sz="15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порядку та умов збирання, одержування, зберігання, використання та поширення офіційної інформації</a:t>
            </a:r>
            <a:r>
              <a:rPr lang="ru-RU" sz="15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порядку та строків розсекречення конфіденційної інформації</a:t>
            </a:r>
            <a:r>
              <a:rPr lang="ru-RU" sz="15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висвітлення діяльності органів державної влади, органів місцевого самоврядування, об'єднань громадян, підприємств та організацій незалежно від їх форми власності та організаційно-правової форми</a:t>
            </a:r>
            <a:r>
              <a:rPr lang="ru-RU" sz="15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1500" dirty="0">
                <a:solidFill>
                  <a:schemeClr val="bg1">
                    <a:lumMod val="95000"/>
                    <a:lumOff val="5000"/>
                  </a:schemeClr>
                </a:solidFill>
                <a:latin typeface="Times New Roman" pitchFamily="18" charset="0"/>
                <a:cs typeface="Times New Roman" pitchFamily="18" charset="0"/>
              </a:rPr>
              <a:t>відповідальності за порушення законодавства про інформацію;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9375"/>
            <a:ext cx="7124700" cy="2362200"/>
          </a:xfrm>
        </p:spPr>
        <p:txBody>
          <a:bodyPr rtlCol="0">
            <a:noAutofit/>
          </a:bodyPr>
          <a:lstStyle/>
          <a:p>
            <a:pPr algn="ctr" fontAlgn="auto">
              <a:spcAft>
                <a:spcPts val="0"/>
              </a:spcAft>
              <a:defRPr/>
            </a:pPr>
            <a:r>
              <a:rPr lang="ru-RU" sz="2000" dirty="0">
                <a:solidFill>
                  <a:schemeClr val="bg1">
                    <a:lumMod val="95000"/>
                    <a:lumOff val="5000"/>
                  </a:schemeClr>
                </a:solidFill>
                <a:latin typeface="Times New Roman" pitchFamily="18" charset="0"/>
                <a:cs typeface="Times New Roman" pitchFamily="18" charset="0"/>
              </a:rPr>
              <a:t>З</a:t>
            </a:r>
            <a:r>
              <a:rPr lang="en-US" sz="2000" dirty="0">
                <a:solidFill>
                  <a:schemeClr val="bg1">
                    <a:lumMod val="95000"/>
                    <a:lumOff val="5000"/>
                  </a:schemeClr>
                </a:solidFill>
                <a:latin typeface="Times New Roman" pitchFamily="18" charset="0"/>
                <a:cs typeface="Times New Roman" pitchFamily="18" charset="0"/>
              </a:rPr>
              <a:t>á</a:t>
            </a:r>
            <a:r>
              <a:rPr lang="ru-RU" sz="2000" dirty="0">
                <a:solidFill>
                  <a:schemeClr val="bg1">
                    <a:lumMod val="95000"/>
                    <a:lumOff val="5000"/>
                  </a:schemeClr>
                </a:solidFill>
                <a:latin typeface="Times New Roman" pitchFamily="18" charset="0"/>
                <a:cs typeface="Times New Roman" pitchFamily="18" charset="0"/>
              </a:rPr>
              <a:t>хист інформ</a:t>
            </a:r>
            <a:r>
              <a:rPr lang="en-US" sz="2000" dirty="0">
                <a:solidFill>
                  <a:schemeClr val="bg1">
                    <a:lumMod val="95000"/>
                    <a:lumOff val="5000"/>
                  </a:schemeClr>
                </a:solidFill>
                <a:latin typeface="Times New Roman" pitchFamily="18" charset="0"/>
                <a:cs typeface="Times New Roman" pitchFamily="18" charset="0"/>
              </a:rPr>
              <a:t>á</a:t>
            </a:r>
            <a:r>
              <a:rPr lang="ru-RU" sz="2000" dirty="0">
                <a:solidFill>
                  <a:schemeClr val="bg1">
                    <a:lumMod val="95000"/>
                    <a:lumOff val="5000"/>
                  </a:schemeClr>
                </a:solidFill>
                <a:latin typeface="Times New Roman" pitchFamily="18" charset="0"/>
                <a:cs typeface="Times New Roman" pitchFamily="18" charset="0"/>
              </a:rPr>
              <a:t>ції (англ. </a:t>
            </a:r>
            <a:r>
              <a:rPr lang="en-US" sz="2000" dirty="0">
                <a:solidFill>
                  <a:schemeClr val="bg1">
                    <a:lumMod val="95000"/>
                    <a:lumOff val="5000"/>
                  </a:schemeClr>
                </a:solidFill>
                <a:latin typeface="Times New Roman" pitchFamily="18" charset="0"/>
                <a:cs typeface="Times New Roman" pitchFamily="18" charset="0"/>
              </a:rPr>
              <a:t>Data protection) — </a:t>
            </a:r>
            <a:r>
              <a:rPr lang="ru-RU" sz="2000" dirty="0">
                <a:solidFill>
                  <a:schemeClr val="bg1">
                    <a:lumMod val="95000"/>
                    <a:lumOff val="5000"/>
                  </a:schemeClr>
                </a:solidFill>
                <a:latin typeface="Times New Roman" pitchFamily="18" charset="0"/>
                <a:cs typeface="Times New Roman" pitchFamily="18" charset="0"/>
              </a:rPr>
              <a:t>сукупність методів і засобів, що забезпечують цілісність, конфіденційність і доступність інформації за умов впливу на неї загроз природного або штучного характеру, реалізація яких може призвести до завдання шкоди власникам і користувачам інформації.</a:t>
            </a:r>
          </a:p>
        </p:txBody>
      </p:sp>
      <p:sp>
        <p:nvSpPr>
          <p:cNvPr id="3" name="Content Placeholder 2"/>
          <p:cNvSpPr>
            <a:spLocks noGrp="1"/>
          </p:cNvSpPr>
          <p:nvPr>
            <p:ph idx="1"/>
          </p:nvPr>
        </p:nvSpPr>
        <p:spPr>
          <a:xfrm>
            <a:off x="990600" y="2895600"/>
            <a:ext cx="7124700" cy="2971800"/>
          </a:xfrm>
        </p:spPr>
        <p:txBody>
          <a:bodyPr rtlCol="0">
            <a:noAutofit/>
          </a:bodyPr>
          <a:lstStyle/>
          <a:p>
            <a:pPr algn="just"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Конфіденційність — захист від несанкціонованого ознайомлення з інформацією</a:t>
            </a:r>
            <a:r>
              <a:rPr lang="ru-RU" sz="20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Цілісність — захист інформації від несанкціонованої модифікації</a:t>
            </a:r>
            <a:r>
              <a:rPr lang="ru-RU" sz="2000" dirty="0" smtClean="0">
                <a:solidFill>
                  <a:schemeClr val="bg1">
                    <a:lumMod val="95000"/>
                    <a:lumOff val="5000"/>
                  </a:schemeClr>
                </a:solidFill>
                <a:latin typeface="Times New Roman" pitchFamily="18" charset="0"/>
                <a:cs typeface="Times New Roman" pitchFamily="18" charset="0"/>
              </a:rPr>
              <a:t>.</a:t>
            </a:r>
          </a:p>
          <a:p>
            <a:pPr algn="just" fontAlgn="auto">
              <a:buFont typeface="Wingdings 2" charset="2"/>
              <a:buChar char=""/>
              <a:defRPr/>
            </a:pPr>
            <a:r>
              <a:rPr lang="ru-RU" sz="2000" dirty="0">
                <a:solidFill>
                  <a:schemeClr val="bg1">
                    <a:lumMod val="95000"/>
                    <a:lumOff val="5000"/>
                  </a:schemeClr>
                </a:solidFill>
                <a:latin typeface="Times New Roman" pitchFamily="18" charset="0"/>
                <a:cs typeface="Times New Roman" pitchFamily="18" charset="0"/>
              </a:rPr>
              <a:t>Доступність — захист (забезпечення) доступу до інформації, а також можливості її використання. Доступність забезпечується як підтриманням систем в робочому стані так і завдяки способам, які дозволяють швидко відновити втрачену чи пошкоджену інформацію.</a:t>
            </a:r>
          </a:p>
        </p:txBody>
      </p:sp>
      <p:sp>
        <p:nvSpPr>
          <p:cNvPr id="4" name="Rectangle 3"/>
          <p:cNvSpPr/>
          <p:nvPr/>
        </p:nvSpPr>
        <p:spPr>
          <a:xfrm>
            <a:off x="1143000" y="2427288"/>
            <a:ext cx="3413125" cy="400050"/>
          </a:xfrm>
          <a:prstGeom prst="rect">
            <a:avLst/>
          </a:prstGeom>
        </p:spPr>
        <p:txBody>
          <a:bodyPr wrap="none">
            <a:spAutoFit/>
          </a:bodyPr>
          <a:lstStyle/>
          <a:p>
            <a:pPr fontAlgn="auto">
              <a:spcBef>
                <a:spcPts val="0"/>
              </a:spcBef>
              <a:spcAft>
                <a:spcPts val="0"/>
              </a:spcAft>
              <a:defRPr/>
            </a:pPr>
            <a:r>
              <a:rPr lang="ru-RU" sz="2000" b="1" u="sng" dirty="0">
                <a:solidFill>
                  <a:schemeClr val="bg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Аспекти захисту інформації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650" y="152400"/>
            <a:ext cx="7124700" cy="1905000"/>
          </a:xfrm>
        </p:spPr>
        <p:txBody>
          <a:bodyPr rtlCol="0">
            <a:noAutofit/>
          </a:bodyPr>
          <a:lstStyle/>
          <a:p>
            <a:pPr algn="ctr" fontAlgn="auto">
              <a:spcAft>
                <a:spcPts val="0"/>
              </a:spcAft>
              <a:defRPr/>
            </a:pPr>
            <a:r>
              <a:rPr lang="uk-UA" dirty="0" smtClean="0">
                <a:solidFill>
                  <a:schemeClr val="bg1">
                    <a:lumMod val="95000"/>
                    <a:lumOff val="5000"/>
                  </a:schemeClr>
                </a:solidFill>
                <a:latin typeface="Times New Roman" pitchFamily="18" charset="0"/>
                <a:cs typeface="Times New Roman" pitchFamily="18" charset="0"/>
              </a:rPr>
              <a:t>Джерела правового регулювання права на інформацію в Україні:</a:t>
            </a:r>
            <a:endParaRPr lang="ru-RU" dirty="0">
              <a:solidFill>
                <a:schemeClr val="bg1">
                  <a:lumMod val="95000"/>
                  <a:lumOff val="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1009650" y="1806575"/>
            <a:ext cx="7124700" cy="4518025"/>
          </a:xfrm>
        </p:spPr>
        <p:txBody>
          <a:bodyPr rtlCol="0">
            <a:normAutofit/>
          </a:bodyPr>
          <a:lstStyle/>
          <a:p>
            <a:pPr fontAlgn="auto">
              <a:buFont typeface="Wingdings 2" charset="2"/>
              <a:buChar char=""/>
              <a:defRPr/>
            </a:pPr>
            <a:r>
              <a:rPr lang="ru-RU" sz="2400" dirty="0" smtClean="0">
                <a:solidFill>
                  <a:schemeClr val="bg1">
                    <a:lumMod val="95000"/>
                    <a:lumOff val="5000"/>
                  </a:schemeClr>
                </a:solidFill>
                <a:latin typeface="Times New Roman" pitchFamily="18" charset="0"/>
                <a:cs typeface="Times New Roman" pitchFamily="18" charset="0"/>
              </a:rPr>
              <a:t>Статті </a:t>
            </a:r>
            <a:r>
              <a:rPr lang="ru-RU" sz="2400" dirty="0">
                <a:solidFill>
                  <a:schemeClr val="bg1">
                    <a:lumMod val="95000"/>
                    <a:lumOff val="5000"/>
                  </a:schemeClr>
                </a:solidFill>
                <a:latin typeface="Times New Roman" pitchFamily="18" charset="0"/>
                <a:cs typeface="Times New Roman" pitchFamily="18" charset="0"/>
              </a:rPr>
              <a:t>32 і 34 Конституції </a:t>
            </a:r>
            <a:r>
              <a:rPr lang="ru-RU" sz="2400" dirty="0" smtClean="0">
                <a:solidFill>
                  <a:schemeClr val="bg1">
                    <a:lumMod val="95000"/>
                    <a:lumOff val="5000"/>
                  </a:schemeClr>
                </a:solidFill>
                <a:latin typeface="Times New Roman" pitchFamily="18" charset="0"/>
                <a:cs typeface="Times New Roman" pitchFamily="18" charset="0"/>
              </a:rPr>
              <a:t>України;</a:t>
            </a:r>
          </a:p>
          <a:p>
            <a:pPr fontAlgn="auto">
              <a:buFont typeface="Wingdings 2" charset="2"/>
              <a:buChar char=""/>
              <a:defRPr/>
            </a:pPr>
            <a:r>
              <a:rPr lang="ru-RU" sz="2400" dirty="0">
                <a:solidFill>
                  <a:schemeClr val="bg1">
                    <a:lumMod val="95000"/>
                    <a:lumOff val="5000"/>
                  </a:schemeClr>
                </a:solidFill>
                <a:latin typeface="Times New Roman" pitchFamily="18" charset="0"/>
                <a:cs typeface="Times New Roman" pitchFamily="18" charset="0"/>
              </a:rPr>
              <a:t>З</a:t>
            </a:r>
            <a:r>
              <a:rPr lang="ru-RU" sz="2400" dirty="0" smtClean="0">
                <a:solidFill>
                  <a:schemeClr val="bg1">
                    <a:lumMod val="95000"/>
                    <a:lumOff val="5000"/>
                  </a:schemeClr>
                </a:solidFill>
                <a:latin typeface="Times New Roman" pitchFamily="18" charset="0"/>
                <a:cs typeface="Times New Roman" pitchFamily="18" charset="0"/>
              </a:rPr>
              <a:t>акон </a:t>
            </a:r>
            <a:r>
              <a:rPr lang="ru-RU" sz="2400" dirty="0">
                <a:solidFill>
                  <a:schemeClr val="bg1">
                    <a:lumMod val="95000"/>
                    <a:lumOff val="5000"/>
                  </a:schemeClr>
                </a:solidFill>
                <a:latin typeface="Times New Roman" pitchFamily="18" charset="0"/>
                <a:cs typeface="Times New Roman" pitchFamily="18" charset="0"/>
              </a:rPr>
              <a:t>від 2 жовтня 1992 року "Про </a:t>
            </a:r>
            <a:r>
              <a:rPr lang="ru-RU" sz="2400" dirty="0" smtClean="0">
                <a:solidFill>
                  <a:schemeClr val="bg1">
                    <a:lumMod val="95000"/>
                    <a:lumOff val="5000"/>
                  </a:schemeClr>
                </a:solidFill>
                <a:latin typeface="Times New Roman" pitchFamily="18" charset="0"/>
                <a:cs typeface="Times New Roman" pitchFamily="18" charset="0"/>
              </a:rPr>
              <a:t>інформацію</a:t>
            </a:r>
            <a:r>
              <a:rPr lang="en-US" sz="2400" dirty="0" smtClean="0">
                <a:solidFill>
                  <a:schemeClr val="bg1">
                    <a:lumMod val="95000"/>
                    <a:lumOff val="5000"/>
                  </a:schemeClr>
                </a:solidFill>
                <a:latin typeface="Times New Roman" pitchFamily="18" charset="0"/>
                <a:cs typeface="Times New Roman" pitchFamily="18" charset="0"/>
              </a:rPr>
              <a:t>”</a:t>
            </a:r>
            <a:r>
              <a:rPr lang="uk-UA" sz="24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400" dirty="0" smtClean="0">
                <a:solidFill>
                  <a:schemeClr val="bg1">
                    <a:lumMod val="95000"/>
                    <a:lumOff val="5000"/>
                  </a:schemeClr>
                </a:solidFill>
                <a:latin typeface="Times New Roman" pitchFamily="18" charset="0"/>
                <a:cs typeface="Times New Roman" pitchFamily="18" charset="0"/>
              </a:rPr>
              <a:t>Закон </a:t>
            </a:r>
            <a:r>
              <a:rPr lang="ru-RU" sz="2400" dirty="0">
                <a:solidFill>
                  <a:schemeClr val="bg1">
                    <a:lumMod val="95000"/>
                    <a:lumOff val="5000"/>
                  </a:schemeClr>
                </a:solidFill>
                <a:latin typeface="Times New Roman" pitchFamily="18" charset="0"/>
                <a:cs typeface="Times New Roman" pitchFamily="18" charset="0"/>
              </a:rPr>
              <a:t>від 16 листопада 1992 року "Про друковані засоби масової інформації (пресу) в </a:t>
            </a:r>
            <a:r>
              <a:rPr lang="ru-RU" sz="2400" dirty="0" smtClean="0">
                <a:solidFill>
                  <a:schemeClr val="bg1">
                    <a:lumMod val="95000"/>
                    <a:lumOff val="5000"/>
                  </a:schemeClr>
                </a:solidFill>
                <a:latin typeface="Times New Roman" pitchFamily="18" charset="0"/>
                <a:cs typeface="Times New Roman" pitchFamily="18" charset="0"/>
              </a:rPr>
              <a:t>Україні</a:t>
            </a:r>
            <a:r>
              <a:rPr lang="en-US" sz="2400" dirty="0" smtClean="0">
                <a:solidFill>
                  <a:schemeClr val="bg1">
                    <a:lumMod val="95000"/>
                    <a:lumOff val="5000"/>
                  </a:schemeClr>
                </a:solidFill>
                <a:latin typeface="Times New Roman" pitchFamily="18" charset="0"/>
                <a:cs typeface="Times New Roman" pitchFamily="18" charset="0"/>
              </a:rPr>
              <a:t>”</a:t>
            </a:r>
            <a:r>
              <a:rPr lang="ru-RU" sz="2400" dirty="0" smtClean="0">
                <a:solidFill>
                  <a:schemeClr val="bg1">
                    <a:lumMod val="95000"/>
                    <a:lumOff val="5000"/>
                  </a:schemeClr>
                </a:solidFill>
                <a:latin typeface="Times New Roman" pitchFamily="18" charset="0"/>
                <a:cs typeface="Times New Roman" pitchFamily="18" charset="0"/>
              </a:rPr>
              <a:t>;</a:t>
            </a:r>
          </a:p>
          <a:p>
            <a:pPr fontAlgn="auto">
              <a:buFont typeface="Wingdings 2" charset="2"/>
              <a:buChar char=""/>
              <a:defRPr/>
            </a:pPr>
            <a:r>
              <a:rPr lang="ru-RU" sz="2400" dirty="0">
                <a:solidFill>
                  <a:schemeClr val="bg1">
                    <a:lumMod val="95000"/>
                    <a:lumOff val="5000"/>
                  </a:schemeClr>
                </a:solidFill>
                <a:latin typeface="Times New Roman" pitchFamily="18" charset="0"/>
                <a:cs typeface="Times New Roman" pitchFamily="18" charset="0"/>
              </a:rPr>
              <a:t> </a:t>
            </a:r>
            <a:r>
              <a:rPr lang="ru-RU" sz="2400" dirty="0" smtClean="0">
                <a:solidFill>
                  <a:schemeClr val="bg1">
                    <a:lumMod val="95000"/>
                    <a:lumOff val="5000"/>
                  </a:schemeClr>
                </a:solidFill>
                <a:latin typeface="Times New Roman" pitchFamily="18" charset="0"/>
                <a:cs typeface="Times New Roman" pitchFamily="18" charset="0"/>
              </a:rPr>
              <a:t>Закон від </a:t>
            </a:r>
            <a:r>
              <a:rPr lang="ru-RU" sz="2400" dirty="0">
                <a:solidFill>
                  <a:schemeClr val="bg1">
                    <a:lumMod val="95000"/>
                    <a:lumOff val="5000"/>
                  </a:schemeClr>
                </a:solidFill>
                <a:latin typeface="Times New Roman" pitchFamily="18" charset="0"/>
                <a:cs typeface="Times New Roman" pitchFamily="18" charset="0"/>
              </a:rPr>
              <a:t>21 грудня 1993 року "Про телебачення і </a:t>
            </a:r>
            <a:r>
              <a:rPr lang="ru-RU" sz="2400" dirty="0" smtClean="0">
                <a:solidFill>
                  <a:schemeClr val="bg1">
                    <a:lumMod val="95000"/>
                    <a:lumOff val="5000"/>
                  </a:schemeClr>
                </a:solidFill>
                <a:latin typeface="Times New Roman" pitchFamily="18" charset="0"/>
                <a:cs typeface="Times New Roman" pitchFamily="18" charset="0"/>
              </a:rPr>
              <a:t>радіомовлення</a:t>
            </a:r>
            <a:r>
              <a:rPr lang="en-US" sz="2400" dirty="0" smtClean="0">
                <a:solidFill>
                  <a:schemeClr val="bg1">
                    <a:lumMod val="95000"/>
                    <a:lumOff val="5000"/>
                  </a:schemeClr>
                </a:solidFill>
                <a:latin typeface="Times New Roman" pitchFamily="18" charset="0"/>
                <a:cs typeface="Times New Roman" pitchFamily="18" charset="0"/>
              </a:rPr>
              <a:t>”</a:t>
            </a:r>
            <a:r>
              <a:rPr lang="uk-UA" sz="2400" dirty="0" smtClean="0">
                <a:solidFill>
                  <a:schemeClr val="bg1">
                    <a:lumMod val="95000"/>
                    <a:lumOff val="5000"/>
                  </a:schemeClr>
                </a:solidFill>
                <a:latin typeface="Times New Roman" pitchFamily="18" charset="0"/>
                <a:cs typeface="Times New Roman" pitchFamily="18" charset="0"/>
              </a:rPr>
              <a:t>;</a:t>
            </a:r>
            <a:endParaRPr lang="en-US" sz="2400" dirty="0" smtClean="0">
              <a:solidFill>
                <a:schemeClr val="bg1">
                  <a:lumMod val="95000"/>
                  <a:lumOff val="5000"/>
                </a:schemeClr>
              </a:solidFill>
              <a:latin typeface="Times New Roman" pitchFamily="18" charset="0"/>
              <a:cs typeface="Times New Roman" pitchFamily="18" charset="0"/>
            </a:endParaRPr>
          </a:p>
          <a:p>
            <a:pPr fontAlgn="auto">
              <a:buFont typeface="Wingdings 2" charset="2"/>
              <a:buChar char=""/>
              <a:defRPr/>
            </a:pPr>
            <a:r>
              <a:rPr lang="en-US" sz="2400" dirty="0" smtClean="0">
                <a:solidFill>
                  <a:schemeClr val="bg1">
                    <a:lumMod val="95000"/>
                    <a:lumOff val="5000"/>
                  </a:schemeClr>
                </a:solidFill>
                <a:latin typeface="Times New Roman" pitchFamily="18" charset="0"/>
                <a:cs typeface="Times New Roman" pitchFamily="18" charset="0"/>
              </a:rPr>
              <a:t>C</a:t>
            </a:r>
            <a:r>
              <a:rPr lang="ru-RU" sz="2400" dirty="0" smtClean="0">
                <a:solidFill>
                  <a:schemeClr val="bg1">
                    <a:lumMod val="95000"/>
                    <a:lumOff val="5000"/>
                  </a:schemeClr>
                </a:solidFill>
                <a:latin typeface="Times New Roman" pitchFamily="18" charset="0"/>
                <a:cs typeface="Times New Roman" pitchFamily="18" charset="0"/>
              </a:rPr>
              <a:t>татт</a:t>
            </a:r>
            <a:r>
              <a:rPr lang="uk-UA" sz="2400" dirty="0" smtClean="0">
                <a:solidFill>
                  <a:schemeClr val="bg1">
                    <a:lumMod val="95000"/>
                    <a:lumOff val="5000"/>
                  </a:schemeClr>
                </a:solidFill>
                <a:latin typeface="Times New Roman" pitchFamily="18" charset="0"/>
                <a:cs typeface="Times New Roman" pitchFamily="18" charset="0"/>
              </a:rPr>
              <a:t>і </a:t>
            </a:r>
            <a:r>
              <a:rPr lang="ru-RU" sz="2400" dirty="0" smtClean="0">
                <a:solidFill>
                  <a:schemeClr val="bg1">
                    <a:lumMod val="95000"/>
                    <a:lumOff val="5000"/>
                  </a:schemeClr>
                </a:solidFill>
                <a:latin typeface="Times New Roman" pitchFamily="18" charset="0"/>
                <a:cs typeface="Times New Roman" pitchFamily="18" charset="0"/>
              </a:rPr>
              <a:t>7</a:t>
            </a:r>
            <a:r>
              <a:rPr lang="ru-RU" sz="2400" dirty="0">
                <a:solidFill>
                  <a:schemeClr val="bg1">
                    <a:lumMod val="95000"/>
                    <a:lumOff val="5000"/>
                  </a:schemeClr>
                </a:solidFill>
                <a:latin typeface="Times New Roman" pitchFamily="18" charset="0"/>
                <a:cs typeface="Times New Roman" pitchFamily="18" charset="0"/>
              </a:rPr>
              <a:t>, 440 і 440-1 Цивільного </a:t>
            </a:r>
            <a:r>
              <a:rPr lang="ru-RU" sz="2400" dirty="0" smtClean="0">
                <a:solidFill>
                  <a:schemeClr val="bg1">
                    <a:lumMod val="95000"/>
                    <a:lumOff val="5000"/>
                  </a:schemeClr>
                </a:solidFill>
                <a:latin typeface="Times New Roman" pitchFamily="18" charset="0"/>
                <a:cs typeface="Times New Roman" pitchFamily="18" charset="0"/>
              </a:rPr>
              <a:t>кодексу України;</a:t>
            </a:r>
          </a:p>
          <a:p>
            <a:pPr fontAlgn="auto">
              <a:buFont typeface="Wingdings 2" charset="2"/>
              <a:buChar char=""/>
              <a:defRPr/>
            </a:pPr>
            <a:r>
              <a:rPr lang="ru-RU" sz="2400" dirty="0" smtClean="0">
                <a:solidFill>
                  <a:schemeClr val="bg1">
                    <a:lumMod val="95000"/>
                    <a:lumOff val="5000"/>
                  </a:schemeClr>
                </a:solidFill>
                <a:latin typeface="Times New Roman" pitchFamily="18" charset="0"/>
                <a:cs typeface="Times New Roman" pitchFamily="18" charset="0"/>
              </a:rPr>
              <a:t>Стаття </a:t>
            </a:r>
            <a:r>
              <a:rPr lang="ru-RU" sz="2400" dirty="0">
                <a:solidFill>
                  <a:schemeClr val="bg1">
                    <a:lumMod val="95000"/>
                    <a:lumOff val="5000"/>
                  </a:schemeClr>
                </a:solidFill>
                <a:latin typeface="Times New Roman" pitchFamily="18" charset="0"/>
                <a:cs typeface="Times New Roman" pitchFamily="18" charset="0"/>
              </a:rPr>
              <a:t>145 Кримінального кодексу </a:t>
            </a:r>
            <a:r>
              <a:rPr lang="ru-RU" sz="2400" dirty="0" smtClean="0">
                <a:solidFill>
                  <a:schemeClr val="bg1">
                    <a:lumMod val="95000"/>
                    <a:lumOff val="5000"/>
                  </a:schemeClr>
                </a:solidFill>
                <a:latin typeface="Times New Roman" pitchFamily="18" charset="0"/>
                <a:cs typeface="Times New Roman" pitchFamily="18" charset="0"/>
              </a:rPr>
              <a:t>України.</a:t>
            </a:r>
            <a:endParaRPr lang="ru-RU" sz="2400" dirty="0">
              <a:solidFill>
                <a:schemeClr val="bg1">
                  <a:lumMod val="95000"/>
                  <a:lumOff val="5000"/>
                </a:schemeClr>
              </a:solidFill>
              <a:latin typeface="Times New Roman" pitchFamily="18" charset="0"/>
              <a:cs typeface="Times New Roman" pitchFamily="18" charset="0"/>
            </a:endParaRPr>
          </a:p>
          <a:p>
            <a:pPr fontAlgn="auto">
              <a:buFont typeface="Wingdings 2" charset="2"/>
              <a:buChar char=""/>
              <a:defRPr/>
            </a:pPr>
            <a:endParaRPr lang="ru-RU" sz="2400" dirty="0">
              <a:solidFill>
                <a:schemeClr val="bg1">
                  <a:lumMod val="95000"/>
                  <a:lumOff val="5000"/>
                </a:schemeClr>
              </a:solidFill>
              <a:latin typeface="Times New Roman" pitchFamily="18" charset="0"/>
              <a:cs typeface="Times New Roman" pitchFamily="18" charset="0"/>
            </a:endParaRPr>
          </a:p>
          <a:p>
            <a:pPr fontAlgn="auto">
              <a:buFont typeface="Wingdings 2" charset="2"/>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algn="ctr" fontAlgn="auto">
              <a:spcAft>
                <a:spcPts val="0"/>
              </a:spcAft>
              <a:defRPr/>
            </a:pPr>
            <a:r>
              <a:rPr lang="uk-UA" sz="2400" dirty="0" smtClean="0">
                <a:solidFill>
                  <a:schemeClr val="bg1">
                    <a:lumMod val="95000"/>
                    <a:lumOff val="5000"/>
                  </a:schemeClr>
                </a:solidFill>
                <a:latin typeface="Times New Roman" pitchFamily="18" charset="0"/>
                <a:cs typeface="Times New Roman" pitchFamily="18" charset="0"/>
              </a:rPr>
              <a:t>Основними проблемами реалізації  права на інформацію в сучасному світі є:</a:t>
            </a:r>
            <a:endParaRPr lang="ru-RU" sz="2400" dirty="0">
              <a:solidFill>
                <a:schemeClr val="bg1">
                  <a:lumMod val="95000"/>
                  <a:lumOff val="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rtlCol="0">
            <a:normAutofit/>
          </a:bodyPr>
          <a:lstStyle/>
          <a:p>
            <a:pPr fontAlgn="auto">
              <a:buFont typeface="Wingdings 2" charset="2"/>
              <a:buChar char=""/>
              <a:defRPr/>
            </a:pPr>
            <a:r>
              <a:rPr lang="uk-UA" sz="2400" dirty="0" smtClean="0">
                <a:solidFill>
                  <a:schemeClr val="bg1">
                    <a:lumMod val="95000"/>
                    <a:lumOff val="5000"/>
                  </a:schemeClr>
                </a:solidFill>
                <a:latin typeface="Times New Roman" pitchFamily="18" charset="0"/>
                <a:cs typeface="Times New Roman" pitchFamily="18" charset="0"/>
              </a:rPr>
              <a:t>Недосконалість законодавства;</a:t>
            </a:r>
          </a:p>
          <a:p>
            <a:pPr fontAlgn="auto">
              <a:buFont typeface="Wingdings 2" charset="2"/>
              <a:buChar char=""/>
              <a:defRPr/>
            </a:pPr>
            <a:r>
              <a:rPr lang="uk-UA" sz="2400" dirty="0" smtClean="0">
                <a:solidFill>
                  <a:schemeClr val="bg1">
                    <a:lumMod val="95000"/>
                    <a:lumOff val="5000"/>
                  </a:schemeClr>
                </a:solidFill>
                <a:latin typeface="Times New Roman" pitchFamily="18" charset="0"/>
                <a:cs typeface="Times New Roman" pitchFamily="18" charset="0"/>
              </a:rPr>
              <a:t>Тиск на ЗМІ з боку влади в деяких країнах;</a:t>
            </a:r>
            <a:endParaRPr lang="en-US" sz="2400" dirty="0" smtClean="0">
              <a:solidFill>
                <a:schemeClr val="bg1">
                  <a:lumMod val="95000"/>
                  <a:lumOff val="5000"/>
                </a:schemeClr>
              </a:solidFill>
              <a:latin typeface="Times New Roman" pitchFamily="18" charset="0"/>
              <a:cs typeface="Times New Roman" pitchFamily="18" charset="0"/>
            </a:endParaRPr>
          </a:p>
          <a:p>
            <a:pPr fontAlgn="auto">
              <a:buFont typeface="Wingdings 2" charset="2"/>
              <a:buChar char=""/>
              <a:defRPr/>
            </a:pPr>
            <a:r>
              <a:rPr lang="ru-RU" sz="2400" dirty="0" smtClean="0">
                <a:solidFill>
                  <a:schemeClr val="bg1">
                    <a:lumMod val="95000"/>
                    <a:lumOff val="5000"/>
                  </a:schemeClr>
                </a:solidFill>
                <a:latin typeface="Times New Roman" pitchFamily="18" charset="0"/>
                <a:cs typeface="Times New Roman" pitchFamily="18" charset="0"/>
              </a:rPr>
              <a:t>Незнання сво</a:t>
            </a:r>
            <a:r>
              <a:rPr lang="uk-UA" sz="2400" dirty="0">
                <a:solidFill>
                  <a:schemeClr val="bg1">
                    <a:lumMod val="95000"/>
                    <a:lumOff val="5000"/>
                  </a:schemeClr>
                </a:solidFill>
                <a:latin typeface="Times New Roman" pitchFamily="18" charset="0"/>
                <a:cs typeface="Times New Roman" pitchFamily="18" charset="0"/>
              </a:rPr>
              <a:t>ї</a:t>
            </a:r>
            <a:r>
              <a:rPr lang="uk-UA" sz="2400" dirty="0" smtClean="0">
                <a:solidFill>
                  <a:schemeClr val="bg1">
                    <a:lumMod val="95000"/>
                    <a:lumOff val="5000"/>
                  </a:schemeClr>
                </a:solidFill>
                <a:latin typeface="Times New Roman" pitchFamily="18" charset="0"/>
                <a:cs typeface="Times New Roman" pitchFamily="18" charset="0"/>
              </a:rPr>
              <a:t>х прав громадянами;</a:t>
            </a:r>
          </a:p>
          <a:p>
            <a:pPr fontAlgn="auto">
              <a:buFont typeface="Wingdings 2" charset="2"/>
              <a:buChar char=""/>
              <a:defRPr/>
            </a:pPr>
            <a:r>
              <a:rPr lang="uk-UA" sz="2400" dirty="0" smtClean="0">
                <a:solidFill>
                  <a:schemeClr val="bg1">
                    <a:lumMod val="95000"/>
                    <a:lumOff val="5000"/>
                  </a:schemeClr>
                </a:solidFill>
                <a:latin typeface="Times New Roman" pitchFamily="18" charset="0"/>
                <a:cs typeface="Times New Roman" pitchFamily="18" charset="0"/>
              </a:rPr>
              <a:t>Невідповідність принципу «гласності» з можливістю цієї реалізації;</a:t>
            </a:r>
          </a:p>
          <a:p>
            <a:pPr fontAlgn="auto">
              <a:buFont typeface="Wingdings 2" charset="2"/>
              <a:buChar char=""/>
              <a:defRPr/>
            </a:pPr>
            <a:r>
              <a:rPr lang="uk-UA" sz="2400" dirty="0" smtClean="0">
                <a:solidFill>
                  <a:schemeClr val="bg1">
                    <a:lumMod val="95000"/>
                    <a:lumOff val="5000"/>
                  </a:schemeClr>
                </a:solidFill>
                <a:latin typeface="Times New Roman" pitchFamily="18" charset="0"/>
                <a:cs typeface="Times New Roman" pitchFamily="18" charset="0"/>
              </a:rPr>
              <a:t>Відсутність реальних механізмів впливу на зашкодження реалізації права на інформацію.</a:t>
            </a:r>
          </a:p>
          <a:p>
            <a:pPr fontAlgn="auto">
              <a:buFont typeface="Wingdings 2" charset="2"/>
              <a:buChar char=""/>
              <a:defRPr/>
            </a:pPr>
            <a:endParaRPr lang="ru-RU" sz="2400" dirty="0">
              <a:solidFill>
                <a:schemeClr val="bg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124700" cy="923925"/>
          </a:xfrm>
        </p:spPr>
        <p:txBody>
          <a:bodyPr rtlCol="0">
            <a:noAutofit/>
          </a:bodyPr>
          <a:lstStyle/>
          <a:p>
            <a:pPr algn="ctr" fontAlgn="auto">
              <a:spcAft>
                <a:spcPts val="0"/>
              </a:spcAft>
              <a:defRPr/>
            </a:pPr>
            <a:r>
              <a:rPr lang="uk-UA" sz="2400" dirty="0" smtClean="0">
                <a:solidFill>
                  <a:schemeClr val="bg1">
                    <a:lumMod val="95000"/>
                    <a:lumOff val="5000"/>
                  </a:schemeClr>
                </a:solidFill>
                <a:latin typeface="Times New Roman" pitchFamily="18" charset="0"/>
                <a:cs typeface="Times New Roman" pitchFamily="18" charset="0"/>
              </a:rPr>
              <a:t>Кількість законів, що регулює реалізацію права на інформацію, в деяких країнах:</a:t>
            </a:r>
            <a:endParaRPr lang="ru-RU" sz="2400" dirty="0">
              <a:solidFill>
                <a:schemeClr val="bg1">
                  <a:lumMod val="95000"/>
                  <a:lumOff val="5000"/>
                </a:schemeClr>
              </a:solidFill>
              <a:latin typeface="Times New Roman" pitchFamily="18" charset="0"/>
              <a:cs typeface="Times New Roman" pitchFamily="18" charset="0"/>
            </a:endParaRPr>
          </a:p>
        </p:txBody>
      </p:sp>
      <p:graphicFrame>
        <p:nvGraphicFramePr>
          <p:cNvPr id="8" name="Content Placeholder 7"/>
          <p:cNvGraphicFramePr>
            <a:graphicFrameLocks noGrp="1"/>
          </p:cNvGraphicFramePr>
          <p:nvPr>
            <p:ph idx="1"/>
          </p:nvPr>
        </p:nvGraphicFramePr>
        <p:xfrm>
          <a:off x="685800" y="1806575"/>
          <a:ext cx="7448550" cy="40528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AsOne/>
      </p:bldGraphic>
    </p:bldLst>
  </p:timing>
</p:sld>
</file>

<file path=ppt/theme/theme1.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TC101972873[[fn=Summer]]</Template>
  <TotalTime>78</TotalTime>
  <Words>1185</Words>
  <Application>Microsoft Office PowerPoint</Application>
  <PresentationFormat>Экран (4:3)</PresentationFormat>
  <Paragraphs>75</Paragraphs>
  <Slides>15</Slides>
  <Notes>3</Notes>
  <HiddenSlides>0</HiddenSlides>
  <MMClips>0</MMClips>
  <ScaleCrop>false</ScaleCrop>
  <HeadingPairs>
    <vt:vector size="8" baseType="variant">
      <vt:variant>
        <vt:lpstr>Использованные шрифты</vt:lpstr>
      </vt:variant>
      <vt:variant>
        <vt:i4>5</vt:i4>
      </vt:variant>
      <vt:variant>
        <vt:lpstr>Шаблон оформления</vt:lpstr>
      </vt:variant>
      <vt:variant>
        <vt:i4>2</vt:i4>
      </vt:variant>
      <vt:variant>
        <vt:lpstr>Внедренные серверы OLE</vt:lpstr>
      </vt:variant>
      <vt:variant>
        <vt:i4>1</vt:i4>
      </vt:variant>
      <vt:variant>
        <vt:lpstr>Заголовки слайдов</vt:lpstr>
      </vt:variant>
      <vt:variant>
        <vt:i4>15</vt:i4>
      </vt:variant>
    </vt:vector>
  </HeadingPairs>
  <TitlesOfParts>
    <vt:vector size="23" baseType="lpstr">
      <vt:lpstr>Verdana</vt:lpstr>
      <vt:lpstr>Arial</vt:lpstr>
      <vt:lpstr>Wingdings 2</vt:lpstr>
      <vt:lpstr>Calibri</vt:lpstr>
      <vt:lpstr>Times New Roman</vt:lpstr>
      <vt:lpstr>Summer</vt:lpstr>
      <vt:lpstr>Summer</vt:lpstr>
      <vt:lpstr>Диаграмма Microsoft Excel</vt:lpstr>
      <vt:lpstr>Право на інформацію: поняття та значення </vt:lpstr>
      <vt:lpstr>Слайд 2</vt:lpstr>
      <vt:lpstr>Слайд 3</vt:lpstr>
      <vt:lpstr>Слайд 4</vt:lpstr>
      <vt:lpstr>Слайд 5</vt:lpstr>
      <vt:lpstr>Поняття інформації</vt:lpstr>
      <vt:lpstr>Слайд 7</vt:lpstr>
      <vt:lpstr>Слайд 8</vt:lpstr>
      <vt:lpstr>Слайд 9</vt:lpstr>
      <vt:lpstr>Слайд 10</vt:lpstr>
      <vt:lpstr>Правові засади існування будь-якої інформації:</vt:lpstr>
      <vt:lpstr>Зáхист інформáції (англ. Data protection) — сукупність методів і засобів, що забезпечують цілісність, конфіденційність і доступність інформації за умов впливу на неї загроз природного або штучного характеру, реалізація яких може призвести до завдання шкоди власникам і користувачам інформації.</vt:lpstr>
      <vt:lpstr>Джерела правового регулювання права на інформацію в Україні:</vt:lpstr>
      <vt:lpstr>Основними проблемами реалізації  права на інформацію в сучасному світі є:</vt:lpstr>
      <vt:lpstr>Кількість законів, що регулює реалізацію права на інформацію, в деяких країнах:</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Право на інформацію: поняття та значення </dc:title>
  <dc:creator>Денис</dc:creator>
  <cp:lastModifiedBy>Admin</cp:lastModifiedBy>
  <cp:revision>25</cp:revision>
  <dcterms:created xsi:type="dcterms:W3CDTF">2006-08-16T00:00:00Z</dcterms:created>
  <dcterms:modified xsi:type="dcterms:W3CDTF">2010-11-30T13:28:14Z</dcterms:modified>
</cp:coreProperties>
</file>