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7" r:id="rId2"/>
    <p:sldId id="258" r:id="rId3"/>
    <p:sldId id="269" r:id="rId4"/>
    <p:sldId id="263" r:id="rId5"/>
    <p:sldId id="267" r:id="rId6"/>
    <p:sldId id="268" r:id="rId7"/>
    <p:sldId id="266" r:id="rId8"/>
    <p:sldId id="265" r:id="rId9"/>
    <p:sldId id="264" r:id="rId10"/>
    <p:sldId id="259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6BDA9B5-6B12-46A0-A598-4E58E5847A4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81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F207BFA-C40A-42EF-B79B-009EF329340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8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C625AC5-83D2-47E2-90ED-6A377A83AF5F}" type="datetimeFigureOut">
              <a:rPr lang="ru-RU" smtClean="0"/>
              <a:t>24.11.2011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B450935-EC0C-47DA-A4DA-832164A7E6D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Прогресс в </a:t>
            </a:r>
            <a:r>
              <a:rPr lang="ru-RU" dirty="0" smtClean="0"/>
              <a:t>науке</a:t>
            </a:r>
            <a:r>
              <a:rPr lang="en-US" dirty="0" smtClean="0"/>
              <a:t> </a:t>
            </a:r>
            <a:r>
              <a:rPr lang="ru-RU" smtClean="0"/>
              <a:t>и ВТ</a:t>
            </a:r>
            <a:endParaRPr lang="ru-RU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84313"/>
            <a:ext cx="8362950" cy="45339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z="2400"/>
              <a:t>Основы математической логики: </a:t>
            </a:r>
            <a:r>
              <a:rPr lang="ru-RU" sz="2400" i="1"/>
              <a:t>Джордж Буль</a:t>
            </a:r>
            <a:r>
              <a:rPr lang="ru-RU" sz="2400"/>
              <a:t> </a:t>
            </a:r>
            <a:br>
              <a:rPr lang="ru-RU" sz="2400"/>
            </a:br>
            <a:r>
              <a:rPr lang="ru-RU" sz="2400"/>
              <a:t>(1815 - 1864).</a:t>
            </a:r>
          </a:p>
          <a:p>
            <a:pPr>
              <a:lnSpc>
                <a:spcPct val="110000"/>
              </a:lnSpc>
            </a:pPr>
            <a:r>
              <a:rPr lang="ru-RU" sz="2400"/>
              <a:t>Электронно-лучевая трубка </a:t>
            </a:r>
            <a:br>
              <a:rPr lang="ru-RU" sz="2400"/>
            </a:br>
            <a:r>
              <a:rPr lang="ru-RU" sz="2400"/>
              <a:t>(</a:t>
            </a:r>
            <a:r>
              <a:rPr lang="ru-RU" sz="2400" i="1"/>
              <a:t>Дж. Томсон</a:t>
            </a:r>
            <a:r>
              <a:rPr lang="ru-RU" sz="2400"/>
              <a:t>, 1897)</a:t>
            </a:r>
          </a:p>
          <a:p>
            <a:pPr>
              <a:lnSpc>
                <a:spcPct val="110000"/>
              </a:lnSpc>
            </a:pPr>
            <a:r>
              <a:rPr lang="ru-RU" sz="2400"/>
              <a:t>Вакуумные лампы (</a:t>
            </a:r>
            <a:r>
              <a:rPr lang="ru-RU" sz="2400" i="1"/>
              <a:t>диод</a:t>
            </a:r>
            <a:r>
              <a:rPr lang="ru-RU" sz="2400"/>
              <a:t>, </a:t>
            </a:r>
            <a:r>
              <a:rPr lang="ru-RU" sz="2400" i="1"/>
              <a:t>триод</a:t>
            </a:r>
            <a:r>
              <a:rPr lang="ru-RU" sz="2400"/>
              <a:t>)</a:t>
            </a:r>
            <a:br>
              <a:rPr lang="ru-RU" sz="2400"/>
            </a:br>
            <a:r>
              <a:rPr lang="ru-RU" sz="2400"/>
              <a:t>1906</a:t>
            </a:r>
          </a:p>
          <a:p>
            <a:pPr>
              <a:lnSpc>
                <a:spcPct val="110000"/>
              </a:lnSpc>
            </a:pPr>
            <a:r>
              <a:rPr lang="ru-RU" sz="2400" i="1"/>
              <a:t>Триггер</a:t>
            </a:r>
            <a:r>
              <a:rPr lang="ru-RU" sz="2400"/>
              <a:t> – устройство для хранения бита (</a:t>
            </a:r>
            <a:r>
              <a:rPr lang="ru-RU" sz="2400" i="1"/>
              <a:t>М.А. Бонч-Бруевич</a:t>
            </a:r>
            <a:r>
              <a:rPr lang="ru-RU" sz="2400"/>
              <a:t>, 1918).</a:t>
            </a:r>
          </a:p>
          <a:p>
            <a:pPr>
              <a:lnSpc>
                <a:spcPct val="110000"/>
              </a:lnSpc>
            </a:pPr>
            <a:r>
              <a:rPr lang="ru-RU" sz="2400"/>
              <a:t>Использование математической логики в компьютерной технике (</a:t>
            </a:r>
            <a:r>
              <a:rPr lang="ru-RU" sz="2400" i="1"/>
              <a:t>К. Шеннон</a:t>
            </a:r>
            <a:r>
              <a:rPr lang="ru-RU" sz="2400"/>
              <a:t>, 1936)</a:t>
            </a:r>
          </a:p>
        </p:txBody>
      </p:sp>
      <p:pic>
        <p:nvPicPr>
          <p:cNvPr id="1249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2708275"/>
            <a:ext cx="758825" cy="13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62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i="1"/>
              <a:t>Microsoft Windows</a:t>
            </a:r>
            <a:endParaRPr lang="ru-RU" sz="4000" i="1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2913" y="1556792"/>
            <a:ext cx="8229600" cy="486782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ru-RU" sz="1600" dirty="0"/>
              <a:t>198</a:t>
            </a:r>
            <a:r>
              <a:rPr lang="en-US" sz="1600" dirty="0"/>
              <a:t>5</a:t>
            </a:r>
            <a:r>
              <a:rPr lang="ru-RU" sz="1600" dirty="0"/>
              <a:t>. </a:t>
            </a:r>
            <a:r>
              <a:rPr lang="en-US" sz="1600" i="1" dirty="0"/>
              <a:t>Windows 1.0</a:t>
            </a:r>
          </a:p>
          <a:p>
            <a:pPr lvl="1">
              <a:lnSpc>
                <a:spcPct val="120000"/>
              </a:lnSpc>
            </a:pPr>
            <a:r>
              <a:rPr lang="ru-RU" sz="1400" dirty="0"/>
              <a:t>многозадачность</a:t>
            </a:r>
          </a:p>
          <a:p>
            <a:pPr lvl="1">
              <a:lnSpc>
                <a:spcPct val="120000"/>
              </a:lnSpc>
            </a:pPr>
            <a:r>
              <a:rPr lang="ru-RU" sz="1400" dirty="0"/>
              <a:t>графический интерфейс</a:t>
            </a:r>
          </a:p>
          <a:p>
            <a:pPr>
              <a:lnSpc>
                <a:spcPct val="120000"/>
              </a:lnSpc>
            </a:pPr>
            <a:r>
              <a:rPr lang="ru-RU" sz="1600" dirty="0"/>
              <a:t>1992. </a:t>
            </a:r>
            <a:r>
              <a:rPr lang="en-US" sz="1600" i="1" dirty="0"/>
              <a:t>Windows 3.1</a:t>
            </a:r>
          </a:p>
          <a:p>
            <a:pPr lvl="1">
              <a:lnSpc>
                <a:spcPct val="120000"/>
              </a:lnSpc>
            </a:pPr>
            <a:r>
              <a:rPr lang="ru-RU" sz="1400" dirty="0"/>
              <a:t>виртуальная память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1993. </a:t>
            </a:r>
            <a:r>
              <a:rPr lang="en-US" sz="1600" i="1" dirty="0"/>
              <a:t>Windows NT</a:t>
            </a:r>
          </a:p>
          <a:p>
            <a:pPr lvl="1">
              <a:lnSpc>
                <a:spcPct val="120000"/>
              </a:lnSpc>
            </a:pPr>
            <a:r>
              <a:rPr lang="ru-RU" sz="1400" dirty="0"/>
              <a:t>профессиональная ОС</a:t>
            </a:r>
          </a:p>
          <a:p>
            <a:pPr lvl="1">
              <a:lnSpc>
                <a:spcPct val="120000"/>
              </a:lnSpc>
            </a:pPr>
            <a:r>
              <a:rPr lang="ru-RU" sz="1400" dirty="0"/>
              <a:t>файловая система </a:t>
            </a:r>
            <a:r>
              <a:rPr lang="en-US" sz="1400" dirty="0"/>
              <a:t>NTFS</a:t>
            </a:r>
            <a:endParaRPr lang="ru-RU" sz="1400" dirty="0"/>
          </a:p>
          <a:p>
            <a:pPr>
              <a:lnSpc>
                <a:spcPct val="120000"/>
              </a:lnSpc>
            </a:pPr>
            <a:r>
              <a:rPr lang="ru-RU" sz="1600" dirty="0"/>
              <a:t>1995. </a:t>
            </a:r>
            <a:r>
              <a:rPr lang="en-US" sz="1600" i="1" dirty="0"/>
              <a:t>Windows 95</a:t>
            </a:r>
          </a:p>
          <a:p>
            <a:pPr lvl="1">
              <a:lnSpc>
                <a:spcPct val="120000"/>
              </a:lnSpc>
            </a:pPr>
            <a:r>
              <a:rPr lang="ru-RU" sz="1400" dirty="0"/>
              <a:t>длинные имена файлов</a:t>
            </a:r>
          </a:p>
          <a:p>
            <a:pPr lvl="1">
              <a:lnSpc>
                <a:spcPct val="120000"/>
              </a:lnSpc>
            </a:pPr>
            <a:r>
              <a:rPr lang="ru-RU" sz="1400" dirty="0"/>
              <a:t>вытесняющая многозадачность</a:t>
            </a:r>
          </a:p>
          <a:p>
            <a:pPr lvl="1">
              <a:lnSpc>
                <a:spcPct val="120000"/>
              </a:lnSpc>
            </a:pPr>
            <a:r>
              <a:rPr lang="ru-RU" sz="1400" dirty="0"/>
              <a:t>файловая система </a:t>
            </a:r>
            <a:r>
              <a:rPr lang="en-US" sz="1400" dirty="0"/>
              <a:t>FAT32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1998. </a:t>
            </a:r>
            <a:r>
              <a:rPr lang="en-US" sz="1600" i="1" dirty="0"/>
              <a:t>Windows 98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2000. </a:t>
            </a:r>
            <a:r>
              <a:rPr lang="en-US" sz="1600" i="1" dirty="0"/>
              <a:t>Windows 2000, Windows Me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2001. </a:t>
            </a:r>
            <a:r>
              <a:rPr lang="en-US" sz="1600" i="1" dirty="0"/>
              <a:t>Windows XP.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2003. </a:t>
            </a:r>
            <a:r>
              <a:rPr lang="en-US" sz="1600" i="1" dirty="0"/>
              <a:t>Windows 2003 Server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2006. </a:t>
            </a:r>
            <a:r>
              <a:rPr lang="en-US" sz="1600" i="1" dirty="0"/>
              <a:t>Windows Vista</a:t>
            </a:r>
            <a:endParaRPr lang="ru-RU" sz="1600" i="1" dirty="0"/>
          </a:p>
        </p:txBody>
      </p:sp>
      <p:pic>
        <p:nvPicPr>
          <p:cNvPr id="14746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38" y="1046163"/>
            <a:ext cx="2927350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746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1697038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746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4189413"/>
            <a:ext cx="2921000" cy="219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746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07963"/>
            <a:ext cx="928687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053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47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7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47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47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7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7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47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47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Принципы фон Неймана </a:t>
            </a:r>
            <a:br>
              <a:rPr lang="ru-RU" sz="4000"/>
            </a:br>
            <a:r>
              <a:rPr lang="ru-RU" sz="2400"/>
              <a:t>(«Предварительный доклад о машине </a:t>
            </a:r>
            <a:r>
              <a:rPr lang="en-US" sz="2400"/>
              <a:t>EDVAC</a:t>
            </a:r>
            <a:r>
              <a:rPr lang="ru-RU" sz="2400"/>
              <a:t>», 1945)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916832"/>
            <a:ext cx="7272338" cy="453390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ru-RU" sz="2400" b="1" dirty="0"/>
              <a:t>Принцип двоичного кодирования</a:t>
            </a:r>
            <a:r>
              <a:rPr lang="ru-RU" sz="2400" dirty="0"/>
              <a:t>: вся</a:t>
            </a:r>
            <a:br>
              <a:rPr lang="ru-RU" sz="2400" dirty="0"/>
            </a:br>
            <a:r>
              <a:rPr lang="ru-RU" sz="2400" dirty="0"/>
              <a:t>	информация кодируется в двоичном виде.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ru-RU" sz="2400" b="1" dirty="0"/>
              <a:t>Принцип программного управления: </a:t>
            </a:r>
            <a:br>
              <a:rPr lang="ru-RU" sz="2400" b="1" dirty="0"/>
            </a:br>
            <a:r>
              <a:rPr lang="ru-RU" sz="2400" b="1" dirty="0"/>
              <a:t>	</a:t>
            </a:r>
            <a:r>
              <a:rPr lang="ru-RU" sz="2400" dirty="0"/>
              <a:t>программа состоит из набора команд,</a:t>
            </a:r>
            <a:br>
              <a:rPr lang="ru-RU" sz="2400" dirty="0"/>
            </a:br>
            <a:r>
              <a:rPr lang="ru-RU" sz="2400" dirty="0"/>
              <a:t>	которые выполняются процессором</a:t>
            </a:r>
            <a:br>
              <a:rPr lang="ru-RU" sz="2400" dirty="0"/>
            </a:br>
            <a:r>
              <a:rPr lang="ru-RU" sz="2400" dirty="0"/>
              <a:t>	автоматически друг за другом в</a:t>
            </a:r>
            <a:br>
              <a:rPr lang="ru-RU" sz="2400" dirty="0"/>
            </a:br>
            <a:r>
              <a:rPr lang="ru-RU" sz="2400" dirty="0"/>
              <a:t>	определенной последовательности. 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ru-RU" sz="2400" b="1" dirty="0"/>
              <a:t>Принцип однородности памяти: </a:t>
            </a:r>
            <a:br>
              <a:rPr lang="ru-RU" sz="2400" b="1" dirty="0"/>
            </a:br>
            <a:r>
              <a:rPr lang="ru-RU" sz="2400" b="1" dirty="0"/>
              <a:t>	</a:t>
            </a:r>
            <a:r>
              <a:rPr lang="ru-RU" sz="2400" dirty="0"/>
              <a:t>программы и данные хранятся в одной и</a:t>
            </a:r>
            <a:br>
              <a:rPr lang="ru-RU" sz="2400" dirty="0"/>
            </a:br>
            <a:r>
              <a:rPr lang="ru-RU" sz="2400" dirty="0"/>
              <a:t>	той же памяти. 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ru-RU" sz="2400" b="1" dirty="0"/>
              <a:t>Принцип адресности: </a:t>
            </a:r>
            <a:r>
              <a:rPr lang="ru-RU" sz="2400" dirty="0"/>
              <a:t>память состоит из</a:t>
            </a:r>
            <a:br>
              <a:rPr lang="ru-RU" sz="2400" dirty="0"/>
            </a:br>
            <a:r>
              <a:rPr lang="ru-RU" sz="2400" dirty="0"/>
              <a:t>	пронумерованных ячеек; процессору в</a:t>
            </a:r>
            <a:br>
              <a:rPr lang="ru-RU" sz="2400" dirty="0"/>
            </a:br>
            <a:r>
              <a:rPr lang="ru-RU" sz="2400" dirty="0"/>
              <a:t>	любой момент времени доступна любая</a:t>
            </a:r>
            <a:br>
              <a:rPr lang="ru-RU" sz="2400" dirty="0"/>
            </a:br>
            <a:r>
              <a:rPr lang="ru-RU" sz="2400" dirty="0"/>
              <a:t>	ячейка. </a:t>
            </a:r>
          </a:p>
        </p:txBody>
      </p:sp>
      <p:pic>
        <p:nvPicPr>
          <p:cNvPr id="130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557338"/>
            <a:ext cx="12192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72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68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/>
              <a:t>Принцип открытой архитектуры</a:t>
            </a:r>
            <a:endParaRPr lang="ru-RU" sz="4000" i="1"/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415925" y="1700808"/>
            <a:ext cx="8243888" cy="4531717"/>
          </a:xfrm>
          <a:noFill/>
          <a:ln/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spcBef>
                <a:spcPct val="100000"/>
              </a:spcBef>
            </a:pPr>
            <a:r>
              <a:rPr lang="ru-RU" sz="2800" dirty="0"/>
              <a:t>Компьютер собирается из отдельных частей как конструктор.</a:t>
            </a:r>
          </a:p>
          <a:p>
            <a:pPr>
              <a:lnSpc>
                <a:spcPct val="90000"/>
              </a:lnSpc>
              <a:spcBef>
                <a:spcPct val="100000"/>
              </a:spcBef>
            </a:pPr>
            <a:r>
              <a:rPr lang="ru-RU" sz="2800" dirty="0"/>
              <a:t>Способы соединения этих частей и обмена информацией доступны всем желающим.</a:t>
            </a:r>
          </a:p>
          <a:p>
            <a:pPr>
              <a:lnSpc>
                <a:spcPct val="90000"/>
              </a:lnSpc>
              <a:spcBef>
                <a:spcPct val="100000"/>
              </a:spcBef>
            </a:pPr>
            <a:r>
              <a:rPr lang="ru-RU" sz="2800" dirty="0"/>
              <a:t>Много сторонних производителей дополнительных устройств. </a:t>
            </a:r>
          </a:p>
          <a:p>
            <a:pPr>
              <a:lnSpc>
                <a:spcPct val="90000"/>
              </a:lnSpc>
              <a:spcBef>
                <a:spcPct val="100000"/>
              </a:spcBef>
            </a:pPr>
            <a:r>
              <a:rPr lang="ru-RU" sz="2800" dirty="0"/>
              <a:t>Каждый пользователь может собрать компьютер, соответствующий его личным требованиям.</a:t>
            </a:r>
          </a:p>
          <a:p>
            <a:pPr>
              <a:lnSpc>
                <a:spcPct val="90000"/>
              </a:lnSpc>
            </a:pPr>
            <a:endParaRPr lang="ru-RU" sz="2800" dirty="0"/>
          </a:p>
          <a:p>
            <a:pPr>
              <a:lnSpc>
                <a:spcPct val="120000"/>
              </a:lnSpc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1849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Мэйнфреймы </a:t>
            </a:r>
            <a:r>
              <a:rPr lang="en-US" sz="4000"/>
              <a:t>IBM</a:t>
            </a:r>
            <a:endParaRPr lang="ru-RU" sz="400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915025" cy="4533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1964. </a:t>
            </a:r>
            <a:r>
              <a:rPr lang="en-US" sz="2800"/>
              <a:t>IBM/360 </a:t>
            </a:r>
            <a:r>
              <a:rPr lang="ru-RU" sz="2800"/>
              <a:t>фирмы </a:t>
            </a:r>
            <a:r>
              <a:rPr lang="en-US" sz="2800"/>
              <a:t>IBM.</a:t>
            </a:r>
          </a:p>
          <a:p>
            <a:pPr lvl="1">
              <a:lnSpc>
                <a:spcPct val="90000"/>
              </a:lnSpc>
            </a:pPr>
            <a:r>
              <a:rPr lang="ru-RU" sz="2400"/>
              <a:t>большие универсальные компьютеры (мэйнфреймы)</a:t>
            </a:r>
          </a:p>
          <a:p>
            <a:pPr lvl="1">
              <a:lnSpc>
                <a:spcPct val="90000"/>
              </a:lnSpc>
            </a:pPr>
            <a:r>
              <a:rPr lang="ru-RU" sz="2400"/>
              <a:t>кэш-память</a:t>
            </a:r>
          </a:p>
          <a:p>
            <a:pPr lvl="1">
              <a:lnSpc>
                <a:spcPct val="90000"/>
              </a:lnSpc>
            </a:pPr>
            <a:r>
              <a:rPr lang="ru-RU" sz="2400"/>
              <a:t>конвейерная обработка </a:t>
            </a:r>
            <a:br>
              <a:rPr lang="ru-RU" sz="2400"/>
            </a:br>
            <a:r>
              <a:rPr lang="ru-RU" sz="2400"/>
              <a:t>команд</a:t>
            </a:r>
          </a:p>
          <a:p>
            <a:pPr lvl="1">
              <a:lnSpc>
                <a:spcPct val="90000"/>
              </a:lnSpc>
            </a:pPr>
            <a:r>
              <a:rPr lang="ru-RU" sz="2400"/>
              <a:t>операционная система </a:t>
            </a:r>
            <a:r>
              <a:rPr lang="en-US" sz="2400"/>
              <a:t>OS/360</a:t>
            </a:r>
          </a:p>
          <a:p>
            <a:pPr lvl="1">
              <a:lnSpc>
                <a:spcPct val="90000"/>
              </a:lnSpc>
            </a:pPr>
            <a:r>
              <a:rPr lang="ru-RU" sz="2400"/>
              <a:t>1 байт = 8 бит (а не 4 или 6!)</a:t>
            </a:r>
          </a:p>
          <a:p>
            <a:pPr lvl="1">
              <a:lnSpc>
                <a:spcPct val="90000"/>
              </a:lnSpc>
            </a:pPr>
            <a:r>
              <a:rPr lang="ru-RU" sz="2400"/>
              <a:t>разделение времени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800"/>
              <a:t>1970. IBM/370</a:t>
            </a:r>
          </a:p>
          <a:p>
            <a:pPr>
              <a:lnSpc>
                <a:spcPct val="90000"/>
              </a:lnSpc>
            </a:pPr>
            <a:r>
              <a:rPr lang="en-US" sz="2800"/>
              <a:t>1990. IBM/390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ru-RU" sz="2800"/>
          </a:p>
        </p:txBody>
      </p:sp>
      <p:pic>
        <p:nvPicPr>
          <p:cNvPr id="139278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1584325"/>
            <a:ext cx="3313112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27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63" y="4097338"/>
            <a:ext cx="190500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930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9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Компьютеры ЕС ЭВМ (СССР)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8613" y="1844824"/>
            <a:ext cx="5915025" cy="421307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sz="2800" dirty="0"/>
              <a:t>1971. ЕС-1020</a:t>
            </a:r>
          </a:p>
          <a:p>
            <a:pPr lvl="1">
              <a:lnSpc>
                <a:spcPct val="90000"/>
              </a:lnSpc>
            </a:pPr>
            <a:r>
              <a:rPr lang="ru-RU" sz="2400" dirty="0"/>
              <a:t>20 тыс. операций </a:t>
            </a:r>
            <a:br>
              <a:rPr lang="ru-RU" sz="2400" dirty="0"/>
            </a:br>
            <a:r>
              <a:rPr lang="ru-RU" sz="2400" dirty="0"/>
              <a:t>в секунду</a:t>
            </a:r>
          </a:p>
          <a:p>
            <a:pPr lvl="1">
              <a:lnSpc>
                <a:spcPct val="90000"/>
              </a:lnSpc>
            </a:pPr>
            <a:r>
              <a:rPr lang="ru-RU" sz="2400" dirty="0"/>
              <a:t>память 256 Кб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800" dirty="0"/>
              <a:t>1977. ЕС-1060</a:t>
            </a:r>
          </a:p>
          <a:p>
            <a:pPr lvl="1">
              <a:lnSpc>
                <a:spcPct val="90000"/>
              </a:lnSpc>
            </a:pPr>
            <a:r>
              <a:rPr lang="ru-RU" sz="2400" dirty="0"/>
              <a:t>1 млн. операций </a:t>
            </a:r>
            <a:br>
              <a:rPr lang="ru-RU" sz="2400" dirty="0"/>
            </a:br>
            <a:r>
              <a:rPr lang="ru-RU" sz="2400" dirty="0"/>
              <a:t>в секунду</a:t>
            </a:r>
          </a:p>
          <a:p>
            <a:pPr lvl="1">
              <a:lnSpc>
                <a:spcPct val="90000"/>
              </a:lnSpc>
            </a:pPr>
            <a:r>
              <a:rPr lang="ru-RU" sz="2400" dirty="0"/>
              <a:t>память 8 Мб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800" dirty="0"/>
              <a:t>1984. ЕС-1066</a:t>
            </a:r>
          </a:p>
          <a:p>
            <a:pPr lvl="1">
              <a:lnSpc>
                <a:spcPct val="90000"/>
              </a:lnSpc>
            </a:pPr>
            <a:r>
              <a:rPr lang="ru-RU" sz="2400" dirty="0"/>
              <a:t>5,5 млн. операций </a:t>
            </a:r>
            <a:br>
              <a:rPr lang="ru-RU" sz="2400" dirty="0"/>
            </a:br>
            <a:r>
              <a:rPr lang="ru-RU" sz="2400" dirty="0"/>
              <a:t>в секунду</a:t>
            </a:r>
          </a:p>
          <a:p>
            <a:pPr lvl="1">
              <a:lnSpc>
                <a:spcPct val="90000"/>
              </a:lnSpc>
            </a:pPr>
            <a:r>
              <a:rPr lang="ru-RU" sz="2400" dirty="0"/>
              <a:t>память 16 Мб</a:t>
            </a:r>
          </a:p>
          <a:p>
            <a:pPr>
              <a:lnSpc>
                <a:spcPct val="90000"/>
              </a:lnSpc>
            </a:pPr>
            <a:endParaRPr lang="ru-RU" sz="2800" dirty="0"/>
          </a:p>
        </p:txBody>
      </p:sp>
      <p:pic>
        <p:nvPicPr>
          <p:cNvPr id="155657" name="Picture 9" descr="es501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3" y="4797425"/>
            <a:ext cx="2371725" cy="168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59" name="Picture 11" descr="es703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4773613"/>
            <a:ext cx="1770062" cy="168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6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5" y="1577975"/>
            <a:ext cx="4279900" cy="291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45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Мини-компьютеры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915025" cy="4533900"/>
          </a:xfrm>
        </p:spPr>
        <p:txBody>
          <a:bodyPr/>
          <a:lstStyle/>
          <a:p>
            <a:r>
              <a:rPr lang="ru-RU" sz="2800"/>
              <a:t>Серия </a:t>
            </a:r>
            <a:r>
              <a:rPr lang="en-US" sz="2800"/>
              <a:t>PDP </a:t>
            </a:r>
            <a:r>
              <a:rPr lang="ru-RU" sz="2800"/>
              <a:t>фирмы </a:t>
            </a:r>
            <a:r>
              <a:rPr lang="en-US" sz="2800" i="1"/>
              <a:t>DEC</a:t>
            </a:r>
            <a:endParaRPr lang="en-US" sz="2800"/>
          </a:p>
          <a:p>
            <a:pPr lvl="1"/>
            <a:r>
              <a:rPr lang="ru-RU" sz="2400"/>
              <a:t>меньшая цена</a:t>
            </a:r>
          </a:p>
          <a:p>
            <a:pPr lvl="1"/>
            <a:r>
              <a:rPr lang="ru-RU" sz="2400"/>
              <a:t>проще программировать</a:t>
            </a:r>
          </a:p>
          <a:p>
            <a:pPr lvl="1"/>
            <a:r>
              <a:rPr lang="ru-RU" sz="2400"/>
              <a:t>графический экран</a:t>
            </a:r>
          </a:p>
          <a:p>
            <a:pPr>
              <a:spcBef>
                <a:spcPct val="100000"/>
              </a:spcBef>
            </a:pPr>
            <a:r>
              <a:rPr lang="ru-RU" sz="2800"/>
              <a:t>Система малых машин – </a:t>
            </a:r>
            <a:br>
              <a:rPr lang="ru-RU" sz="2800"/>
            </a:br>
            <a:r>
              <a:rPr lang="ru-RU" sz="2800"/>
              <a:t>СМ ЭВМ (СССР)</a:t>
            </a:r>
          </a:p>
          <a:p>
            <a:pPr lvl="1"/>
            <a:r>
              <a:rPr lang="ru-RU" sz="2400"/>
              <a:t>до 3 млн. операций </a:t>
            </a:r>
            <a:br>
              <a:rPr lang="ru-RU" sz="2400"/>
            </a:br>
            <a:r>
              <a:rPr lang="ru-RU" sz="2400"/>
              <a:t>в секунду</a:t>
            </a:r>
          </a:p>
          <a:p>
            <a:pPr lvl="1"/>
            <a:r>
              <a:rPr lang="ru-RU" sz="2400"/>
              <a:t>память до 5 Мб</a:t>
            </a:r>
          </a:p>
          <a:p>
            <a:endParaRPr lang="ru-RU" sz="2800"/>
          </a:p>
        </p:txBody>
      </p:sp>
      <p:pic>
        <p:nvPicPr>
          <p:cNvPr id="1566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938" y="1490663"/>
            <a:ext cx="3548062" cy="230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66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3971925"/>
            <a:ext cx="35369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71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6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6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0"/>
            <a:ext cx="8229600" cy="1143000"/>
          </a:xfrm>
        </p:spPr>
        <p:txBody>
          <a:bodyPr/>
          <a:lstStyle/>
          <a:p>
            <a:r>
              <a:rPr lang="ru-RU"/>
              <a:t>Суперкомпьютеры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-12343" y="1643063"/>
            <a:ext cx="5775325" cy="4991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>1972. «</a:t>
            </a:r>
            <a:r>
              <a:rPr lang="en-US" sz="2000" dirty="0"/>
              <a:t>ILLIAC</a:t>
            </a:r>
            <a:r>
              <a:rPr lang="ru-RU" sz="2000" dirty="0"/>
              <a:t>-</a:t>
            </a:r>
            <a:r>
              <a:rPr lang="en-US" sz="2000" dirty="0"/>
              <a:t>IV</a:t>
            </a:r>
            <a:r>
              <a:rPr lang="ru-RU" sz="2000" dirty="0"/>
              <a:t>» (США)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20 млн. операций в секунду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многопроцессорная система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000" dirty="0"/>
              <a:t>1976. «</a:t>
            </a:r>
            <a:r>
              <a:rPr lang="en-US" sz="2000" dirty="0"/>
              <a:t>Cray-1</a:t>
            </a:r>
            <a:r>
              <a:rPr lang="ru-RU" sz="2000" dirty="0"/>
              <a:t>»</a:t>
            </a:r>
            <a:r>
              <a:rPr lang="en-US" sz="2000" dirty="0"/>
              <a:t> (</a:t>
            </a:r>
            <a:r>
              <a:rPr lang="ru-RU" sz="2000" dirty="0"/>
              <a:t>США</a:t>
            </a:r>
            <a:r>
              <a:rPr lang="en-US" sz="2000" dirty="0"/>
              <a:t>)</a:t>
            </a:r>
            <a:endParaRPr lang="ru-RU" sz="2000" dirty="0"/>
          </a:p>
          <a:p>
            <a:pPr lvl="1">
              <a:lnSpc>
                <a:spcPct val="80000"/>
              </a:lnSpc>
            </a:pPr>
            <a:r>
              <a:rPr lang="ru-RU" sz="1800" dirty="0"/>
              <a:t>166 млн. операций в секунду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память 8 Мб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векторные вычисления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000" dirty="0"/>
              <a:t>1980. «Эльбрус-1» (СССР)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15 млн. операций в секунду</a:t>
            </a:r>
            <a:endParaRPr lang="en-US" sz="1800" dirty="0"/>
          </a:p>
          <a:p>
            <a:pPr lvl="1">
              <a:lnSpc>
                <a:spcPct val="80000"/>
              </a:lnSpc>
            </a:pPr>
            <a:r>
              <a:rPr lang="ru-RU" sz="1800" dirty="0"/>
              <a:t>память 64 Мб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000" dirty="0"/>
              <a:t>1985. «Эльбрус-2» (СССР)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8 процессоров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125 млн. операций в секунду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память 144 Мб</a:t>
            </a:r>
          </a:p>
          <a:p>
            <a:pPr lvl="1">
              <a:lnSpc>
                <a:spcPct val="80000"/>
              </a:lnSpc>
            </a:pPr>
            <a:r>
              <a:rPr lang="ru-RU" sz="1800" dirty="0"/>
              <a:t>водяное охлаждение</a:t>
            </a:r>
          </a:p>
          <a:p>
            <a:pPr>
              <a:lnSpc>
                <a:spcPct val="80000"/>
              </a:lnSpc>
            </a:pPr>
            <a:endParaRPr lang="ru-RU" sz="2000" dirty="0"/>
          </a:p>
          <a:p>
            <a:pPr lvl="1">
              <a:lnSpc>
                <a:spcPct val="80000"/>
              </a:lnSpc>
            </a:pPr>
            <a:endParaRPr lang="ru-RU" sz="1800" dirty="0"/>
          </a:p>
          <a:p>
            <a:pPr lvl="1">
              <a:lnSpc>
                <a:spcPct val="80000"/>
              </a:lnSpc>
            </a:pPr>
            <a:endParaRPr lang="ru-RU" sz="1800" dirty="0"/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157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1246188"/>
            <a:ext cx="4198938" cy="330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7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1722438"/>
            <a:ext cx="4167188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77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4138613"/>
            <a:ext cx="2136775" cy="190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06" name="Picture 10" descr="Эльбрус -компьютер Вооруженных сил РФ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3832225"/>
            <a:ext cx="1952625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37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5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7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57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57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7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77838" y="0"/>
            <a:ext cx="8229600" cy="1143000"/>
          </a:xfrm>
        </p:spPr>
        <p:txBody>
          <a:bodyPr/>
          <a:lstStyle/>
          <a:p>
            <a:r>
              <a:rPr lang="ru-RU"/>
              <a:t>Суперкомпьютеры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>
          <a:xfrm>
            <a:off x="0" y="1916832"/>
            <a:ext cx="5713413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dirty="0"/>
              <a:t>1985. «</a:t>
            </a:r>
            <a:r>
              <a:rPr lang="en-US" sz="2400" dirty="0"/>
              <a:t>Cray-2</a:t>
            </a:r>
            <a:r>
              <a:rPr lang="ru-RU" sz="2400" dirty="0"/>
              <a:t>»</a:t>
            </a:r>
          </a:p>
          <a:p>
            <a:pPr lvl="1">
              <a:lnSpc>
                <a:spcPct val="80000"/>
              </a:lnSpc>
            </a:pPr>
            <a:r>
              <a:rPr lang="ru-RU" sz="2000" dirty="0"/>
              <a:t>2 млрд. операций в секунду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dirty="0"/>
              <a:t>1989. «</a:t>
            </a:r>
            <a:r>
              <a:rPr lang="en-US" sz="2400" dirty="0"/>
              <a:t>Cray-</a:t>
            </a:r>
            <a:r>
              <a:rPr lang="ru-RU" sz="2400" dirty="0"/>
              <a:t>3»</a:t>
            </a:r>
          </a:p>
          <a:p>
            <a:pPr lvl="1">
              <a:lnSpc>
                <a:spcPct val="80000"/>
              </a:lnSpc>
            </a:pPr>
            <a:r>
              <a:rPr lang="ru-RU" sz="2000" dirty="0"/>
              <a:t>5 млрд. операций в секунду</a:t>
            </a:r>
          </a:p>
          <a:p>
            <a:pPr>
              <a:lnSpc>
                <a:spcPct val="80000"/>
              </a:lnSpc>
              <a:spcBef>
                <a:spcPct val="100000"/>
              </a:spcBef>
            </a:pPr>
            <a:r>
              <a:rPr lang="ru-RU" sz="2400" dirty="0"/>
              <a:t>1995. «</a:t>
            </a:r>
            <a:r>
              <a:rPr lang="en-US" sz="2400" dirty="0"/>
              <a:t>GRAPE</a:t>
            </a:r>
            <a:r>
              <a:rPr lang="ru-RU" sz="2400" dirty="0"/>
              <a:t>-4»</a:t>
            </a:r>
            <a:r>
              <a:rPr lang="en-US" sz="2400" dirty="0"/>
              <a:t> (</a:t>
            </a:r>
            <a:r>
              <a:rPr lang="ru-RU" sz="2400" dirty="0"/>
              <a:t>Япония</a:t>
            </a:r>
            <a:r>
              <a:rPr lang="en-US" sz="2400" dirty="0"/>
              <a:t>)</a:t>
            </a:r>
            <a:endParaRPr lang="ru-RU" sz="2400" dirty="0"/>
          </a:p>
          <a:p>
            <a:pPr lvl="1">
              <a:lnSpc>
                <a:spcPct val="80000"/>
              </a:lnSpc>
            </a:pPr>
            <a:r>
              <a:rPr lang="ru-RU" sz="2000" dirty="0"/>
              <a:t>1692 процессора</a:t>
            </a:r>
          </a:p>
          <a:p>
            <a:pPr lvl="1">
              <a:lnSpc>
                <a:spcPct val="80000"/>
              </a:lnSpc>
            </a:pPr>
            <a:r>
              <a:rPr lang="ru-RU" sz="2000" dirty="0"/>
              <a:t>1,08 трлн. операций в секунду</a:t>
            </a:r>
          </a:p>
          <a:p>
            <a:pPr lvl="1">
              <a:lnSpc>
                <a:spcPct val="80000"/>
              </a:lnSpc>
            </a:pPr>
            <a:endParaRPr lang="ru-RU" sz="2000" dirty="0"/>
          </a:p>
          <a:p>
            <a:pPr>
              <a:lnSpc>
                <a:spcPct val="80000"/>
              </a:lnSpc>
            </a:pPr>
            <a:r>
              <a:rPr lang="ru-RU" sz="2400" dirty="0"/>
              <a:t>2002. «</a:t>
            </a:r>
            <a:r>
              <a:rPr lang="en-US" sz="2400" dirty="0"/>
              <a:t>Earth Simulator</a:t>
            </a:r>
            <a:r>
              <a:rPr lang="ru-RU" sz="2400" dirty="0"/>
              <a:t>»</a:t>
            </a:r>
            <a:r>
              <a:rPr lang="en-US" sz="2400" dirty="0"/>
              <a:t> (NEC)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5120 </a:t>
            </a:r>
            <a:r>
              <a:rPr lang="ru-RU" sz="2000" dirty="0"/>
              <a:t>процессоров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36</a:t>
            </a:r>
            <a:r>
              <a:rPr lang="ru-RU" sz="2000" dirty="0"/>
              <a:t> трлн. операций в секунду</a:t>
            </a:r>
          </a:p>
          <a:p>
            <a:pPr lvl="1">
              <a:lnSpc>
                <a:spcPct val="80000"/>
              </a:lnSpc>
            </a:pPr>
            <a:endParaRPr lang="ru-RU" sz="2000" dirty="0"/>
          </a:p>
          <a:p>
            <a:pPr>
              <a:lnSpc>
                <a:spcPct val="80000"/>
              </a:lnSpc>
            </a:pPr>
            <a:r>
              <a:rPr lang="ru-RU" sz="2400" dirty="0"/>
              <a:t>2005. «</a:t>
            </a:r>
            <a:r>
              <a:rPr lang="en-US" sz="2400" dirty="0" err="1"/>
              <a:t>BlueGene</a:t>
            </a:r>
            <a:r>
              <a:rPr lang="en-US" sz="2400" dirty="0"/>
              <a:t>/L</a:t>
            </a:r>
            <a:r>
              <a:rPr lang="ru-RU" sz="2400" dirty="0"/>
              <a:t>»</a:t>
            </a:r>
            <a:r>
              <a:rPr lang="en-US" sz="2400" dirty="0"/>
              <a:t> (IBM)</a:t>
            </a:r>
            <a:endParaRPr lang="ru-RU" sz="24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131 072 </a:t>
            </a:r>
            <a:r>
              <a:rPr lang="ru-RU" sz="2000" dirty="0"/>
              <a:t>процессора</a:t>
            </a:r>
          </a:p>
          <a:p>
            <a:pPr lvl="1">
              <a:lnSpc>
                <a:spcPct val="80000"/>
              </a:lnSpc>
            </a:pPr>
            <a:r>
              <a:rPr lang="ru-RU" sz="2000" dirty="0"/>
              <a:t>280 трлн. операций в секунду</a:t>
            </a:r>
          </a:p>
          <a:p>
            <a:pPr>
              <a:lnSpc>
                <a:spcPct val="80000"/>
              </a:lnSpc>
            </a:pPr>
            <a:endParaRPr lang="ru-RU" sz="2400" dirty="0"/>
          </a:p>
        </p:txBody>
      </p:sp>
      <p:pic>
        <p:nvPicPr>
          <p:cNvPr id="15873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1120775"/>
            <a:ext cx="3817938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87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2222500"/>
            <a:ext cx="382905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873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4500563"/>
            <a:ext cx="3933825" cy="213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79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87363" y="0"/>
            <a:ext cx="8229600" cy="1143000"/>
          </a:xfrm>
        </p:spPr>
        <p:txBody>
          <a:bodyPr/>
          <a:lstStyle/>
          <a:p>
            <a:r>
              <a:rPr lang="ru-RU"/>
              <a:t>Мультимедиа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8229600" cy="4393927"/>
          </a:xfrm>
        </p:spPr>
        <p:txBody>
          <a:bodyPr>
            <a:normAutofit lnSpcReduction="10000"/>
          </a:bodyPr>
          <a:lstStyle/>
          <a:p>
            <a:pPr marL="450850" indent="-450850">
              <a:lnSpc>
                <a:spcPct val="80000"/>
              </a:lnSpc>
            </a:pPr>
            <a:r>
              <a:rPr lang="en-US" sz="2800" i="1" dirty="0"/>
              <a:t>Multi-Media</a:t>
            </a:r>
            <a:r>
              <a:rPr lang="en-US" sz="2800" dirty="0"/>
              <a:t> –</a:t>
            </a:r>
            <a:r>
              <a:rPr lang="ru-RU" sz="2800" dirty="0"/>
              <a:t> использование различных средств (текст, звук, графика, видео, анимация, интерактивность) для передачи информации</a:t>
            </a:r>
            <a:r>
              <a:rPr lang="en-US" sz="2800" dirty="0"/>
              <a:t> </a:t>
            </a:r>
            <a:endParaRPr lang="en-US" sz="2800" i="1" dirty="0"/>
          </a:p>
          <a:p>
            <a:pPr marL="450850" indent="-450850">
              <a:lnSpc>
                <a:spcPct val="80000"/>
              </a:lnSpc>
              <a:spcBef>
                <a:spcPct val="100000"/>
              </a:spcBef>
            </a:pPr>
            <a:r>
              <a:rPr lang="ru-RU" sz="2800" dirty="0"/>
              <a:t>1985. «</a:t>
            </a:r>
            <a:r>
              <a:rPr lang="en-US" sz="2800" i="1" dirty="0"/>
              <a:t>Amiga-1000</a:t>
            </a:r>
            <a:r>
              <a:rPr lang="ru-RU" sz="2800" dirty="0"/>
              <a:t>»</a:t>
            </a:r>
            <a:endParaRPr lang="en-US" sz="2800" dirty="0"/>
          </a:p>
          <a:p>
            <a:pPr marL="1076325" lvl="1" indent="-444500">
              <a:lnSpc>
                <a:spcPct val="80000"/>
              </a:lnSpc>
            </a:pPr>
            <a:r>
              <a:rPr lang="ru-RU" sz="2400" dirty="0"/>
              <a:t>процессор </a:t>
            </a:r>
            <a:r>
              <a:rPr lang="en-US" sz="2400" i="1" dirty="0" err="1"/>
              <a:t>Motorolla</a:t>
            </a:r>
            <a:r>
              <a:rPr lang="en-US" sz="2400" i="1" dirty="0"/>
              <a:t> 7 </a:t>
            </a:r>
            <a:r>
              <a:rPr lang="ru-RU" sz="2400" i="1" dirty="0"/>
              <a:t>МГц</a:t>
            </a:r>
          </a:p>
          <a:p>
            <a:pPr marL="1076325" lvl="1" indent="-444500">
              <a:lnSpc>
                <a:spcPct val="80000"/>
              </a:lnSpc>
            </a:pPr>
            <a:r>
              <a:rPr lang="ru-RU" sz="2400" dirty="0"/>
              <a:t>память до 8 Мб</a:t>
            </a:r>
            <a:endParaRPr lang="en-US" sz="2400" dirty="0"/>
          </a:p>
          <a:p>
            <a:pPr marL="1076325" lvl="1" indent="-444500">
              <a:lnSpc>
                <a:spcPct val="80000"/>
              </a:lnSpc>
            </a:pPr>
            <a:r>
              <a:rPr lang="ru-RU" sz="2400" dirty="0"/>
              <a:t>дисплей до </a:t>
            </a:r>
            <a:r>
              <a:rPr lang="en-US" sz="2400" dirty="0"/>
              <a:t>4096 </a:t>
            </a:r>
            <a:r>
              <a:rPr lang="ru-RU" sz="2400" dirty="0"/>
              <a:t>цветов</a:t>
            </a:r>
          </a:p>
          <a:p>
            <a:pPr marL="1076325" lvl="1" indent="-444500">
              <a:lnSpc>
                <a:spcPct val="80000"/>
              </a:lnSpc>
            </a:pPr>
            <a:r>
              <a:rPr lang="ru-RU" sz="2400" dirty="0"/>
              <a:t>мышь</a:t>
            </a:r>
            <a:endParaRPr lang="en-US" sz="2400" dirty="0"/>
          </a:p>
          <a:p>
            <a:pPr marL="1076325" lvl="1" indent="-444500">
              <a:lnSpc>
                <a:spcPct val="80000"/>
              </a:lnSpc>
            </a:pPr>
            <a:r>
              <a:rPr lang="ru-RU" sz="2400" dirty="0"/>
              <a:t>многозадачная ОС</a:t>
            </a:r>
          </a:p>
          <a:p>
            <a:pPr marL="1076325" lvl="1" indent="-444500">
              <a:lnSpc>
                <a:spcPct val="80000"/>
              </a:lnSpc>
            </a:pPr>
            <a:r>
              <a:rPr lang="ru-RU" sz="2400" dirty="0"/>
              <a:t>4-канальный стереозвук</a:t>
            </a:r>
          </a:p>
          <a:p>
            <a:pPr marL="1076325" lvl="1" indent="-444500">
              <a:lnSpc>
                <a:spcPct val="80000"/>
              </a:lnSpc>
            </a:pPr>
            <a:r>
              <a:rPr lang="ru-RU" sz="2400" dirty="0"/>
              <a:t>технология </a:t>
            </a:r>
            <a:r>
              <a:rPr lang="en-US" sz="2400" i="1" dirty="0"/>
              <a:t>Plug and Play</a:t>
            </a:r>
            <a:r>
              <a:rPr lang="en-US" sz="2400" dirty="0"/>
              <a:t> (</a:t>
            </a:r>
            <a:r>
              <a:rPr lang="en-US" sz="2400" i="1" dirty="0" err="1"/>
              <a:t>autoconfig</a:t>
            </a:r>
            <a:r>
              <a:rPr lang="en-US" sz="2400" dirty="0"/>
              <a:t>)</a:t>
            </a:r>
            <a:endParaRPr lang="ru-RU" sz="2400" dirty="0"/>
          </a:p>
        </p:txBody>
      </p:sp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0" y="3043238"/>
            <a:ext cx="2254250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51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87363" y="0"/>
            <a:ext cx="8229600" cy="1143000"/>
          </a:xfrm>
        </p:spPr>
        <p:txBody>
          <a:bodyPr/>
          <a:lstStyle/>
          <a:p>
            <a:r>
              <a:rPr lang="ru-RU"/>
              <a:t>Устройства мультимедиа</a:t>
            </a:r>
          </a:p>
        </p:txBody>
      </p:sp>
      <p:grpSp>
        <p:nvGrpSpPr>
          <p:cNvPr id="170015" name="Group 31"/>
          <p:cNvGrpSpPr>
            <a:grpSpLocks/>
          </p:cNvGrpSpPr>
          <p:nvPr/>
        </p:nvGrpSpPr>
        <p:grpSpPr bwMode="auto">
          <a:xfrm>
            <a:off x="295275" y="1204913"/>
            <a:ext cx="2152650" cy="1501775"/>
            <a:chOff x="186" y="759"/>
            <a:chExt cx="1356" cy="946"/>
          </a:xfrm>
        </p:grpSpPr>
        <p:pic>
          <p:nvPicPr>
            <p:cNvPr id="170001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" y="759"/>
              <a:ext cx="1080" cy="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02" name="Text Box 18"/>
            <p:cNvSpPr txBox="1">
              <a:spLocks noChangeArrowheads="1"/>
            </p:cNvSpPr>
            <p:nvPr/>
          </p:nvSpPr>
          <p:spPr bwMode="auto">
            <a:xfrm>
              <a:off x="186" y="1474"/>
              <a:ext cx="13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Дисковод </a:t>
              </a:r>
              <a:r>
                <a:rPr lang="en-US"/>
                <a:t>CD/DVD</a:t>
              </a:r>
              <a:endParaRPr lang="ru-RU"/>
            </a:p>
          </p:txBody>
        </p:sp>
      </p:grpSp>
      <p:grpSp>
        <p:nvGrpSpPr>
          <p:cNvPr id="170016" name="Group 32"/>
          <p:cNvGrpSpPr>
            <a:grpSpLocks/>
          </p:cNvGrpSpPr>
          <p:nvPr/>
        </p:nvGrpSpPr>
        <p:grpSpPr bwMode="auto">
          <a:xfrm>
            <a:off x="2827338" y="1196975"/>
            <a:ext cx="1562100" cy="1509713"/>
            <a:chOff x="1781" y="754"/>
            <a:chExt cx="984" cy="951"/>
          </a:xfrm>
        </p:grpSpPr>
        <p:pic>
          <p:nvPicPr>
            <p:cNvPr id="169993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" y="754"/>
              <a:ext cx="958" cy="6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03" name="Text Box 19"/>
            <p:cNvSpPr txBox="1">
              <a:spLocks noChangeArrowheads="1"/>
            </p:cNvSpPr>
            <p:nvPr/>
          </p:nvSpPr>
          <p:spPr bwMode="auto">
            <a:xfrm>
              <a:off x="1781" y="1474"/>
              <a:ext cx="9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Видеокарта</a:t>
              </a:r>
            </a:p>
          </p:txBody>
        </p:sp>
      </p:grpSp>
      <p:grpSp>
        <p:nvGrpSpPr>
          <p:cNvPr id="170017" name="Group 33"/>
          <p:cNvGrpSpPr>
            <a:grpSpLocks/>
          </p:cNvGrpSpPr>
          <p:nvPr/>
        </p:nvGrpSpPr>
        <p:grpSpPr bwMode="auto">
          <a:xfrm>
            <a:off x="4970463" y="1241425"/>
            <a:ext cx="1533525" cy="1449388"/>
            <a:chOff x="3131" y="782"/>
            <a:chExt cx="966" cy="913"/>
          </a:xfrm>
        </p:grpSpPr>
        <p:pic>
          <p:nvPicPr>
            <p:cNvPr id="169991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" y="782"/>
              <a:ext cx="774" cy="5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04" name="Text Box 20"/>
            <p:cNvSpPr txBox="1">
              <a:spLocks noChangeArrowheads="1"/>
            </p:cNvSpPr>
            <p:nvPr/>
          </p:nvSpPr>
          <p:spPr bwMode="auto">
            <a:xfrm>
              <a:off x="3131" y="1464"/>
              <a:ext cx="9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TV-</a:t>
              </a:r>
              <a:r>
                <a:rPr lang="ru-RU"/>
                <a:t>тюнер</a:t>
              </a:r>
            </a:p>
          </p:txBody>
        </p:sp>
      </p:grpSp>
      <p:grpSp>
        <p:nvGrpSpPr>
          <p:cNvPr id="170018" name="Group 34"/>
          <p:cNvGrpSpPr>
            <a:grpSpLocks/>
          </p:cNvGrpSpPr>
          <p:nvPr/>
        </p:nvGrpSpPr>
        <p:grpSpPr bwMode="auto">
          <a:xfrm>
            <a:off x="6751638" y="1228725"/>
            <a:ext cx="1949450" cy="1479550"/>
            <a:chOff x="4253" y="774"/>
            <a:chExt cx="1228" cy="932"/>
          </a:xfrm>
        </p:grpSpPr>
        <p:pic>
          <p:nvPicPr>
            <p:cNvPr id="169994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774"/>
              <a:ext cx="782" cy="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05" name="Text Box 21"/>
            <p:cNvSpPr txBox="1">
              <a:spLocks noChangeArrowheads="1"/>
            </p:cNvSpPr>
            <p:nvPr/>
          </p:nvSpPr>
          <p:spPr bwMode="auto">
            <a:xfrm>
              <a:off x="4253" y="1475"/>
              <a:ext cx="1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Звуковая карта</a:t>
              </a:r>
            </a:p>
          </p:txBody>
        </p:sp>
      </p:grpSp>
      <p:grpSp>
        <p:nvGrpSpPr>
          <p:cNvPr id="170019" name="Group 35"/>
          <p:cNvGrpSpPr>
            <a:grpSpLocks/>
          </p:cNvGrpSpPr>
          <p:nvPr/>
        </p:nvGrpSpPr>
        <p:grpSpPr bwMode="auto">
          <a:xfrm>
            <a:off x="342900" y="2989263"/>
            <a:ext cx="2225675" cy="1727200"/>
            <a:chOff x="216" y="1883"/>
            <a:chExt cx="1402" cy="1088"/>
          </a:xfrm>
        </p:grpSpPr>
        <p:pic>
          <p:nvPicPr>
            <p:cNvPr id="169995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" y="1883"/>
              <a:ext cx="941" cy="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06" name="Text Box 22"/>
            <p:cNvSpPr txBox="1">
              <a:spLocks noChangeArrowheads="1"/>
            </p:cNvSpPr>
            <p:nvPr/>
          </p:nvSpPr>
          <p:spPr bwMode="auto">
            <a:xfrm>
              <a:off x="216" y="2740"/>
              <a:ext cx="1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Звуковые колонки</a:t>
              </a:r>
            </a:p>
          </p:txBody>
        </p:sp>
      </p:grpSp>
      <p:grpSp>
        <p:nvGrpSpPr>
          <p:cNvPr id="170020" name="Group 36"/>
          <p:cNvGrpSpPr>
            <a:grpSpLocks/>
          </p:cNvGrpSpPr>
          <p:nvPr/>
        </p:nvGrpSpPr>
        <p:grpSpPr bwMode="auto">
          <a:xfrm>
            <a:off x="2614613" y="3033713"/>
            <a:ext cx="1533525" cy="1682750"/>
            <a:chOff x="1944" y="1896"/>
            <a:chExt cx="966" cy="1060"/>
          </a:xfrm>
        </p:grpSpPr>
        <p:pic>
          <p:nvPicPr>
            <p:cNvPr id="169989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0" y="1896"/>
              <a:ext cx="729" cy="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07" name="Text Box 23"/>
            <p:cNvSpPr txBox="1">
              <a:spLocks noChangeArrowheads="1"/>
            </p:cNvSpPr>
            <p:nvPr/>
          </p:nvSpPr>
          <p:spPr bwMode="auto">
            <a:xfrm>
              <a:off x="1944" y="2725"/>
              <a:ext cx="9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Наушники</a:t>
              </a:r>
            </a:p>
          </p:txBody>
        </p:sp>
      </p:grpSp>
      <p:grpSp>
        <p:nvGrpSpPr>
          <p:cNvPr id="170021" name="Group 37"/>
          <p:cNvGrpSpPr>
            <a:grpSpLocks/>
          </p:cNvGrpSpPr>
          <p:nvPr/>
        </p:nvGrpSpPr>
        <p:grpSpPr bwMode="auto">
          <a:xfrm>
            <a:off x="7064375" y="3044825"/>
            <a:ext cx="1533525" cy="1671638"/>
            <a:chOff x="3202" y="1903"/>
            <a:chExt cx="966" cy="1053"/>
          </a:xfrm>
        </p:grpSpPr>
        <p:pic>
          <p:nvPicPr>
            <p:cNvPr id="16999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5" y="1903"/>
              <a:ext cx="781" cy="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09" name="Text Box 25"/>
            <p:cNvSpPr txBox="1">
              <a:spLocks noChangeArrowheads="1"/>
            </p:cNvSpPr>
            <p:nvPr/>
          </p:nvSpPr>
          <p:spPr bwMode="auto">
            <a:xfrm>
              <a:off x="3202" y="2725"/>
              <a:ext cx="9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Джойстик</a:t>
              </a:r>
            </a:p>
          </p:txBody>
        </p:sp>
      </p:grpSp>
      <p:grpSp>
        <p:nvGrpSpPr>
          <p:cNvPr id="170023" name="Group 39"/>
          <p:cNvGrpSpPr>
            <a:grpSpLocks/>
          </p:cNvGrpSpPr>
          <p:nvPr/>
        </p:nvGrpSpPr>
        <p:grpSpPr bwMode="auto">
          <a:xfrm>
            <a:off x="2597150" y="4864100"/>
            <a:ext cx="1533525" cy="1751013"/>
            <a:chOff x="981" y="3084"/>
            <a:chExt cx="966" cy="1103"/>
          </a:xfrm>
        </p:grpSpPr>
        <p:pic>
          <p:nvPicPr>
            <p:cNvPr id="169996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1" y="3084"/>
              <a:ext cx="686" cy="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10" name="Text Box 26"/>
            <p:cNvSpPr txBox="1">
              <a:spLocks noChangeArrowheads="1"/>
            </p:cNvSpPr>
            <p:nvPr/>
          </p:nvSpPr>
          <p:spPr bwMode="auto">
            <a:xfrm>
              <a:off x="981" y="3956"/>
              <a:ext cx="9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Руль</a:t>
              </a:r>
            </a:p>
          </p:txBody>
        </p:sp>
      </p:grpSp>
      <p:grpSp>
        <p:nvGrpSpPr>
          <p:cNvPr id="170024" name="Group 40"/>
          <p:cNvGrpSpPr>
            <a:grpSpLocks/>
          </p:cNvGrpSpPr>
          <p:nvPr/>
        </p:nvGrpSpPr>
        <p:grpSpPr bwMode="auto">
          <a:xfrm>
            <a:off x="4619625" y="4874419"/>
            <a:ext cx="3978275" cy="1373982"/>
            <a:chOff x="2294" y="3196"/>
            <a:chExt cx="2506" cy="981"/>
          </a:xfrm>
        </p:grpSpPr>
        <p:pic>
          <p:nvPicPr>
            <p:cNvPr id="169998" name="Picture 1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4" y="3208"/>
              <a:ext cx="1147" cy="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9999" name="Picture 1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4" y="3196"/>
              <a:ext cx="889" cy="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0012" name="Text Box 28"/>
            <p:cNvSpPr txBox="1">
              <a:spLocks noChangeArrowheads="1"/>
            </p:cNvSpPr>
            <p:nvPr/>
          </p:nvSpPr>
          <p:spPr bwMode="auto">
            <a:xfrm>
              <a:off x="2356" y="3946"/>
              <a:ext cx="24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dirty="0"/>
                <a:t>Шлемы виртуальной реальности</a:t>
              </a:r>
            </a:p>
          </p:txBody>
        </p:sp>
      </p:grpSp>
      <p:grpSp>
        <p:nvGrpSpPr>
          <p:cNvPr id="170022" name="Group 38"/>
          <p:cNvGrpSpPr>
            <a:grpSpLocks/>
          </p:cNvGrpSpPr>
          <p:nvPr/>
        </p:nvGrpSpPr>
        <p:grpSpPr bwMode="auto">
          <a:xfrm>
            <a:off x="660400" y="4894263"/>
            <a:ext cx="1533525" cy="1720850"/>
            <a:chOff x="4460" y="1872"/>
            <a:chExt cx="966" cy="1084"/>
          </a:xfrm>
        </p:grpSpPr>
        <p:sp>
          <p:nvSpPr>
            <p:cNvPr id="170011" name="Text Box 27"/>
            <p:cNvSpPr txBox="1">
              <a:spLocks noChangeArrowheads="1"/>
            </p:cNvSpPr>
            <p:nvPr/>
          </p:nvSpPr>
          <p:spPr bwMode="auto">
            <a:xfrm>
              <a:off x="4460" y="2725"/>
              <a:ext cx="9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Геймпад</a:t>
              </a:r>
            </a:p>
          </p:txBody>
        </p:sp>
        <p:pic>
          <p:nvPicPr>
            <p:cNvPr id="170014" name="Picture 3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8" y="1872"/>
              <a:ext cx="812" cy="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0032" name="Group 48"/>
          <p:cNvGrpSpPr>
            <a:grpSpLocks/>
          </p:cNvGrpSpPr>
          <p:nvPr/>
        </p:nvGrpSpPr>
        <p:grpSpPr bwMode="auto">
          <a:xfrm>
            <a:off x="4679950" y="3046413"/>
            <a:ext cx="1766888" cy="1670050"/>
            <a:chOff x="308" y="3109"/>
            <a:chExt cx="1113" cy="1052"/>
          </a:xfrm>
        </p:grpSpPr>
        <p:pic>
          <p:nvPicPr>
            <p:cNvPr id="170025" name="Picture 4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" y="3109"/>
              <a:ext cx="585" cy="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0029" name="Text Box 45"/>
            <p:cNvSpPr txBox="1">
              <a:spLocks noChangeArrowheads="1"/>
            </p:cNvSpPr>
            <p:nvPr/>
          </p:nvSpPr>
          <p:spPr bwMode="auto">
            <a:xfrm>
              <a:off x="308" y="3930"/>
              <a:ext cx="111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Микрофон</a:t>
              </a:r>
            </a:p>
          </p:txBody>
        </p:sp>
        <p:pic>
          <p:nvPicPr>
            <p:cNvPr id="170031" name="Picture 47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" y="3109"/>
              <a:ext cx="490" cy="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819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0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0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0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0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0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0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0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0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0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0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00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00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0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0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1365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/>
              <a:t>Современная цифровая техника</a:t>
            </a:r>
          </a:p>
        </p:txBody>
      </p:sp>
      <p:grpSp>
        <p:nvGrpSpPr>
          <p:cNvPr id="171030" name="Group 22"/>
          <p:cNvGrpSpPr>
            <a:grpSpLocks/>
          </p:cNvGrpSpPr>
          <p:nvPr/>
        </p:nvGrpSpPr>
        <p:grpSpPr bwMode="auto">
          <a:xfrm>
            <a:off x="415925" y="1190625"/>
            <a:ext cx="1828800" cy="2270125"/>
            <a:chOff x="262" y="750"/>
            <a:chExt cx="1152" cy="1430"/>
          </a:xfrm>
        </p:grpSpPr>
        <p:pic>
          <p:nvPicPr>
            <p:cNvPr id="17101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" y="750"/>
              <a:ext cx="1088" cy="1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1021" name="Text Box 13"/>
            <p:cNvSpPr txBox="1">
              <a:spLocks noChangeArrowheads="1"/>
            </p:cNvSpPr>
            <p:nvPr/>
          </p:nvSpPr>
          <p:spPr bwMode="auto">
            <a:xfrm>
              <a:off x="262" y="1949"/>
              <a:ext cx="11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Ноутбук</a:t>
              </a:r>
            </a:p>
          </p:txBody>
        </p:sp>
      </p:grpSp>
      <p:grpSp>
        <p:nvGrpSpPr>
          <p:cNvPr id="171031" name="Group 23"/>
          <p:cNvGrpSpPr>
            <a:grpSpLocks/>
          </p:cNvGrpSpPr>
          <p:nvPr/>
        </p:nvGrpSpPr>
        <p:grpSpPr bwMode="auto">
          <a:xfrm>
            <a:off x="2346325" y="1160463"/>
            <a:ext cx="2365375" cy="2849562"/>
            <a:chOff x="1478" y="731"/>
            <a:chExt cx="1490" cy="1795"/>
          </a:xfrm>
        </p:grpSpPr>
        <p:pic>
          <p:nvPicPr>
            <p:cNvPr id="17101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" y="731"/>
              <a:ext cx="693" cy="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1022" name="Text Box 14"/>
            <p:cNvSpPr txBox="1">
              <a:spLocks noChangeArrowheads="1"/>
            </p:cNvSpPr>
            <p:nvPr/>
          </p:nvSpPr>
          <p:spPr bwMode="auto">
            <a:xfrm>
              <a:off x="1478" y="1949"/>
              <a:ext cx="149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КПК – карманный персональный компьютер</a:t>
              </a:r>
            </a:p>
          </p:txBody>
        </p:sp>
      </p:grpSp>
      <p:grpSp>
        <p:nvGrpSpPr>
          <p:cNvPr id="171032" name="Group 24"/>
          <p:cNvGrpSpPr>
            <a:grpSpLocks/>
          </p:cNvGrpSpPr>
          <p:nvPr/>
        </p:nvGrpSpPr>
        <p:grpSpPr bwMode="auto">
          <a:xfrm>
            <a:off x="4803775" y="1736725"/>
            <a:ext cx="1828800" cy="1751013"/>
            <a:chOff x="3026" y="1094"/>
            <a:chExt cx="1152" cy="1103"/>
          </a:xfrm>
        </p:grpSpPr>
        <p:pic>
          <p:nvPicPr>
            <p:cNvPr id="171020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" y="1094"/>
              <a:ext cx="984" cy="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1023" name="Text Box 15"/>
            <p:cNvSpPr txBox="1">
              <a:spLocks noChangeArrowheads="1"/>
            </p:cNvSpPr>
            <p:nvPr/>
          </p:nvSpPr>
          <p:spPr bwMode="auto">
            <a:xfrm>
              <a:off x="3026" y="1966"/>
              <a:ext cx="11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MP3-</a:t>
              </a:r>
              <a:r>
                <a:rPr lang="ru-RU"/>
                <a:t>плеер</a:t>
              </a:r>
            </a:p>
          </p:txBody>
        </p:sp>
      </p:grpSp>
      <p:grpSp>
        <p:nvGrpSpPr>
          <p:cNvPr id="171033" name="Group 25"/>
          <p:cNvGrpSpPr>
            <a:grpSpLocks/>
          </p:cNvGrpSpPr>
          <p:nvPr/>
        </p:nvGrpSpPr>
        <p:grpSpPr bwMode="auto">
          <a:xfrm>
            <a:off x="6973888" y="1352550"/>
            <a:ext cx="2058987" cy="2390775"/>
            <a:chOff x="4393" y="852"/>
            <a:chExt cx="1297" cy="1506"/>
          </a:xfrm>
        </p:grpSpPr>
        <p:pic>
          <p:nvPicPr>
            <p:cNvPr id="171014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3" y="852"/>
              <a:ext cx="782" cy="9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1024" name="Text Box 16"/>
            <p:cNvSpPr txBox="1">
              <a:spLocks noChangeArrowheads="1"/>
            </p:cNvSpPr>
            <p:nvPr/>
          </p:nvSpPr>
          <p:spPr bwMode="auto">
            <a:xfrm>
              <a:off x="4393" y="1954"/>
              <a:ext cx="129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Электронная записная книжка</a:t>
              </a:r>
            </a:p>
          </p:txBody>
        </p:sp>
      </p:grpSp>
      <p:grpSp>
        <p:nvGrpSpPr>
          <p:cNvPr id="171037" name="Group 29"/>
          <p:cNvGrpSpPr>
            <a:grpSpLocks/>
          </p:cNvGrpSpPr>
          <p:nvPr/>
        </p:nvGrpSpPr>
        <p:grpSpPr bwMode="auto">
          <a:xfrm>
            <a:off x="7123113" y="3952875"/>
            <a:ext cx="1828800" cy="2159000"/>
            <a:chOff x="4487" y="2490"/>
            <a:chExt cx="1152" cy="1360"/>
          </a:xfrm>
        </p:grpSpPr>
        <p:pic>
          <p:nvPicPr>
            <p:cNvPr id="171019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4" y="2490"/>
              <a:ext cx="596" cy="1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1026" name="Text Box 18"/>
            <p:cNvSpPr txBox="1">
              <a:spLocks noChangeArrowheads="1"/>
            </p:cNvSpPr>
            <p:nvPr/>
          </p:nvSpPr>
          <p:spPr bwMode="auto">
            <a:xfrm>
              <a:off x="4487" y="3619"/>
              <a:ext cx="11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GPS-</a:t>
              </a:r>
              <a:r>
                <a:rPr lang="ru-RU"/>
                <a:t>навигатор</a:t>
              </a:r>
            </a:p>
          </p:txBody>
        </p:sp>
      </p:grpSp>
      <p:grpSp>
        <p:nvGrpSpPr>
          <p:cNvPr id="171034" name="Group 26"/>
          <p:cNvGrpSpPr>
            <a:grpSpLocks/>
          </p:cNvGrpSpPr>
          <p:nvPr/>
        </p:nvGrpSpPr>
        <p:grpSpPr bwMode="auto">
          <a:xfrm>
            <a:off x="398463" y="4319588"/>
            <a:ext cx="2381250" cy="2066925"/>
            <a:chOff x="251" y="2721"/>
            <a:chExt cx="1500" cy="1302"/>
          </a:xfrm>
        </p:grpSpPr>
        <p:pic>
          <p:nvPicPr>
            <p:cNvPr id="171018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" y="2721"/>
              <a:ext cx="1500" cy="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1027" name="Text Box 19"/>
            <p:cNvSpPr txBox="1">
              <a:spLocks noChangeArrowheads="1"/>
            </p:cNvSpPr>
            <p:nvPr/>
          </p:nvSpPr>
          <p:spPr bwMode="auto">
            <a:xfrm>
              <a:off x="321" y="3619"/>
              <a:ext cx="141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Мультимедийный проектор</a:t>
              </a:r>
            </a:p>
          </p:txBody>
        </p:sp>
      </p:grpSp>
      <p:grpSp>
        <p:nvGrpSpPr>
          <p:cNvPr id="171035" name="Group 27"/>
          <p:cNvGrpSpPr>
            <a:grpSpLocks/>
          </p:cNvGrpSpPr>
          <p:nvPr/>
        </p:nvGrpSpPr>
        <p:grpSpPr bwMode="auto">
          <a:xfrm>
            <a:off x="3081338" y="4414838"/>
            <a:ext cx="1828800" cy="1982787"/>
            <a:chOff x="1941" y="2781"/>
            <a:chExt cx="1152" cy="1249"/>
          </a:xfrm>
        </p:grpSpPr>
        <p:pic>
          <p:nvPicPr>
            <p:cNvPr id="171015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4" y="2781"/>
              <a:ext cx="801" cy="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1028" name="Text Box 20"/>
            <p:cNvSpPr txBox="1">
              <a:spLocks noChangeArrowheads="1"/>
            </p:cNvSpPr>
            <p:nvPr/>
          </p:nvSpPr>
          <p:spPr bwMode="auto">
            <a:xfrm>
              <a:off x="1941" y="3626"/>
              <a:ext cx="115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Цифровой фотоаппарат</a:t>
              </a:r>
            </a:p>
          </p:txBody>
        </p:sp>
      </p:grpSp>
      <p:grpSp>
        <p:nvGrpSpPr>
          <p:cNvPr id="171036" name="Group 28"/>
          <p:cNvGrpSpPr>
            <a:grpSpLocks/>
          </p:cNvGrpSpPr>
          <p:nvPr/>
        </p:nvGrpSpPr>
        <p:grpSpPr bwMode="auto">
          <a:xfrm>
            <a:off x="5049838" y="4019550"/>
            <a:ext cx="1919287" cy="2366963"/>
            <a:chOff x="3181" y="2532"/>
            <a:chExt cx="1209" cy="1491"/>
          </a:xfrm>
        </p:grpSpPr>
        <p:pic>
          <p:nvPicPr>
            <p:cNvPr id="171016" name="Picture 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1" y="2532"/>
              <a:ext cx="1209" cy="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1029" name="Text Box 21"/>
            <p:cNvSpPr txBox="1">
              <a:spLocks noChangeArrowheads="1"/>
            </p:cNvSpPr>
            <p:nvPr/>
          </p:nvSpPr>
          <p:spPr bwMode="auto">
            <a:xfrm>
              <a:off x="3206" y="3619"/>
              <a:ext cx="115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/>
                <a:t>Цифровая видеокамера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17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Проблемы и перспективы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2132856"/>
            <a:ext cx="8229600" cy="445300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Проблемы:</a:t>
            </a:r>
          </a:p>
          <a:p>
            <a:pPr lvl="1">
              <a:lnSpc>
                <a:spcPct val="90000"/>
              </a:lnSpc>
            </a:pPr>
            <a:r>
              <a:rPr lang="ru-RU" sz="2000" dirty="0"/>
              <a:t>технические средства приближаются к пределу быстродействию</a:t>
            </a:r>
          </a:p>
          <a:p>
            <a:pPr lvl="1">
              <a:lnSpc>
                <a:spcPct val="90000"/>
              </a:lnSpc>
            </a:pPr>
            <a:r>
              <a:rPr lang="ru-RU" sz="2000" dirty="0"/>
              <a:t>сложность программного обеспечения приводит к снижению надежности</a:t>
            </a:r>
          </a:p>
          <a:p>
            <a:pPr lvl="1">
              <a:lnSpc>
                <a:spcPct val="90000"/>
              </a:lnSpc>
            </a:pPr>
            <a:endParaRPr lang="ru-RU" sz="2000" dirty="0"/>
          </a:p>
          <a:p>
            <a:pPr>
              <a:lnSpc>
                <a:spcPct val="90000"/>
              </a:lnSpc>
            </a:pPr>
            <a:r>
              <a:rPr lang="ru-RU" sz="2400" dirty="0"/>
              <a:t>Перспективы:</a:t>
            </a:r>
          </a:p>
          <a:p>
            <a:pPr lvl="1">
              <a:lnSpc>
                <a:spcPct val="90000"/>
              </a:lnSpc>
            </a:pPr>
            <a:r>
              <a:rPr lang="ru-RU" sz="2000" dirty="0"/>
              <a:t>квантовые компьютеры </a:t>
            </a:r>
          </a:p>
          <a:p>
            <a:pPr lvl="2">
              <a:lnSpc>
                <a:spcPct val="90000"/>
              </a:lnSpc>
            </a:pPr>
            <a:r>
              <a:rPr lang="ru-RU" sz="1800" dirty="0"/>
              <a:t>эффекты квантовой механики</a:t>
            </a:r>
          </a:p>
          <a:p>
            <a:pPr lvl="2">
              <a:lnSpc>
                <a:spcPct val="90000"/>
              </a:lnSpc>
            </a:pPr>
            <a:r>
              <a:rPr lang="ru-RU" sz="1800" dirty="0"/>
              <a:t>параллельность вычислений</a:t>
            </a:r>
          </a:p>
          <a:p>
            <a:pPr lvl="2">
              <a:lnSpc>
                <a:spcPct val="90000"/>
              </a:lnSpc>
            </a:pPr>
            <a:r>
              <a:rPr lang="ru-RU" sz="1800" dirty="0"/>
              <a:t>2006 – компьютер из 7 </a:t>
            </a:r>
            <a:r>
              <a:rPr lang="ru-RU" sz="1800" dirty="0" err="1"/>
              <a:t>кубит</a:t>
            </a:r>
            <a:r>
              <a:rPr lang="ru-RU" sz="1800" dirty="0"/>
              <a:t> </a:t>
            </a:r>
          </a:p>
          <a:p>
            <a:pPr lvl="1">
              <a:lnSpc>
                <a:spcPct val="90000"/>
              </a:lnSpc>
            </a:pPr>
            <a:r>
              <a:rPr lang="ru-RU" sz="2000" dirty="0"/>
              <a:t>оптические компьютеры («замороженный свет»)</a:t>
            </a:r>
          </a:p>
          <a:p>
            <a:pPr lvl="1">
              <a:lnSpc>
                <a:spcPct val="90000"/>
              </a:lnSpc>
            </a:pPr>
            <a:r>
              <a:rPr lang="ru-RU" sz="2000" dirty="0"/>
              <a:t>биокомпьютеры на основе ДНК</a:t>
            </a:r>
          </a:p>
          <a:p>
            <a:pPr lvl="2">
              <a:lnSpc>
                <a:spcPct val="90000"/>
              </a:lnSpc>
            </a:pPr>
            <a:r>
              <a:rPr lang="ru-RU" sz="1800" dirty="0"/>
              <a:t>химическая реакция с участием ферментов</a:t>
            </a:r>
          </a:p>
          <a:p>
            <a:pPr lvl="2">
              <a:lnSpc>
                <a:spcPct val="90000"/>
              </a:lnSpc>
            </a:pPr>
            <a:r>
              <a:rPr lang="ru-RU" sz="1800" dirty="0"/>
              <a:t>330 трлн. операций в секунду</a:t>
            </a:r>
          </a:p>
        </p:txBody>
      </p:sp>
      <p:pic>
        <p:nvPicPr>
          <p:cNvPr id="1730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6" y="3645024"/>
            <a:ext cx="1858665" cy="1487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6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73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3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73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3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</TotalTime>
  <Words>462</Words>
  <Application>Microsoft Office PowerPoint</Application>
  <PresentationFormat>Экран (4:3)</PresentationFormat>
  <Paragraphs>141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Аптека</vt:lpstr>
      <vt:lpstr>Прогресс в науке и ВТ</vt:lpstr>
      <vt:lpstr>Microsoft Windows</vt:lpstr>
      <vt:lpstr>Принципы фон Неймана  («Предварительный доклад о машине EDVAC», 1945)</vt:lpstr>
      <vt:lpstr>Принцип открытой архитектуры</vt:lpstr>
      <vt:lpstr>Мэйнфреймы IBM</vt:lpstr>
      <vt:lpstr>Компьютеры ЕС ЭВМ (СССР)</vt:lpstr>
      <vt:lpstr>Мини-компьютеры</vt:lpstr>
      <vt:lpstr>Суперкомпьютеры</vt:lpstr>
      <vt:lpstr>Суперкомпьютеры</vt:lpstr>
      <vt:lpstr>Мультимедиа</vt:lpstr>
      <vt:lpstr>Устройства мультимедиа</vt:lpstr>
      <vt:lpstr>Современная цифровая техника</vt:lpstr>
      <vt:lpstr>Проблемы и перспективы</vt:lpstr>
    </vt:vector>
  </TitlesOfParts>
  <Company>Blackshine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Прогресс в науке</dc:title>
  <dc:creator>celeron1</dc:creator>
  <cp:lastModifiedBy>celeron1</cp:lastModifiedBy>
  <cp:revision>2</cp:revision>
  <dcterms:created xsi:type="dcterms:W3CDTF">2011-11-24T09:19:59Z</dcterms:created>
  <dcterms:modified xsi:type="dcterms:W3CDTF">2011-11-24T09:25:25Z</dcterms:modified>
</cp:coreProperties>
</file>